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sldIdLst>
    <p:sldId id="383" r:id="rId2"/>
    <p:sldId id="293" r:id="rId3"/>
    <p:sldId id="302" r:id="rId4"/>
    <p:sldId id="351" r:id="rId5"/>
    <p:sldId id="357" r:id="rId6"/>
    <p:sldId id="355" r:id="rId7"/>
    <p:sldId id="311" r:id="rId8"/>
    <p:sldId id="382" r:id="rId9"/>
    <p:sldId id="305" r:id="rId10"/>
    <p:sldId id="310" r:id="rId11"/>
    <p:sldId id="295" r:id="rId12"/>
    <p:sldId id="346" r:id="rId13"/>
    <p:sldId id="296" r:id="rId14"/>
    <p:sldId id="319" r:id="rId15"/>
    <p:sldId id="320" r:id="rId16"/>
    <p:sldId id="359" r:id="rId17"/>
    <p:sldId id="361" r:id="rId18"/>
    <p:sldId id="364" r:id="rId19"/>
    <p:sldId id="362" r:id="rId20"/>
    <p:sldId id="365" r:id="rId21"/>
    <p:sldId id="360" r:id="rId22"/>
    <p:sldId id="363" r:id="rId23"/>
    <p:sldId id="371" r:id="rId24"/>
    <p:sldId id="384" r:id="rId25"/>
    <p:sldId id="385" r:id="rId26"/>
    <p:sldId id="372" r:id="rId27"/>
    <p:sldId id="321" r:id="rId28"/>
    <p:sldId id="264" r:id="rId29"/>
    <p:sldId id="373" r:id="rId30"/>
    <p:sldId id="312" r:id="rId31"/>
    <p:sldId id="322" r:id="rId32"/>
    <p:sldId id="261" r:id="rId33"/>
    <p:sldId id="297" r:id="rId34"/>
    <p:sldId id="308" r:id="rId35"/>
    <p:sldId id="367" r:id="rId36"/>
    <p:sldId id="375" r:id="rId37"/>
    <p:sldId id="374" r:id="rId38"/>
    <p:sldId id="395" r:id="rId39"/>
    <p:sldId id="381" r:id="rId40"/>
    <p:sldId id="331" r:id="rId41"/>
    <p:sldId id="376" r:id="rId42"/>
    <p:sldId id="377" r:id="rId43"/>
    <p:sldId id="386" r:id="rId44"/>
    <p:sldId id="327" r:id="rId45"/>
    <p:sldId id="378" r:id="rId46"/>
    <p:sldId id="329" r:id="rId47"/>
    <p:sldId id="393" r:id="rId48"/>
    <p:sldId id="379" r:id="rId49"/>
    <p:sldId id="328" r:id="rId50"/>
    <p:sldId id="380" r:id="rId51"/>
    <p:sldId id="323" r:id="rId52"/>
    <p:sldId id="300" r:id="rId53"/>
    <p:sldId id="301" r:id="rId54"/>
    <p:sldId id="396" r:id="rId55"/>
    <p:sldId id="388" r:id="rId56"/>
    <p:sldId id="397" r:id="rId57"/>
    <p:sldId id="398" r:id="rId58"/>
    <p:sldId id="389" r:id="rId59"/>
    <p:sldId id="309" r:id="rId60"/>
    <p:sldId id="335" r:id="rId61"/>
    <p:sldId id="292" r:id="rId62"/>
    <p:sldId id="333" r:id="rId63"/>
    <p:sldId id="334" r:id="rId64"/>
    <p:sldId id="314" r:id="rId65"/>
    <p:sldId id="291" r:id="rId66"/>
    <p:sldId id="307" r:id="rId67"/>
    <p:sldId id="303" r:id="rId68"/>
    <p:sldId id="304" r:id="rId69"/>
    <p:sldId id="318" r:id="rId70"/>
    <p:sldId id="313" r:id="rId71"/>
    <p:sldId id="339" r:id="rId72"/>
    <p:sldId id="336" r:id="rId73"/>
    <p:sldId id="315" r:id="rId74"/>
    <p:sldId id="337" r:id="rId75"/>
    <p:sldId id="343" r:id="rId76"/>
    <p:sldId id="340" r:id="rId77"/>
    <p:sldId id="341" r:id="rId78"/>
    <p:sldId id="342" r:id="rId79"/>
    <p:sldId id="299" r:id="rId80"/>
    <p:sldId id="399" r:id="rId81"/>
    <p:sldId id="400" r:id="rId82"/>
    <p:sldId id="401" r:id="rId83"/>
    <p:sldId id="347" r:id="rId84"/>
    <p:sldId id="403" r:id="rId85"/>
    <p:sldId id="404" r:id="rId86"/>
    <p:sldId id="317" r:id="rId87"/>
    <p:sldId id="402" r:id="rId88"/>
    <p:sldId id="406" r:id="rId89"/>
    <p:sldId id="348" r:id="rId90"/>
    <p:sldId id="338" r:id="rId91"/>
    <p:sldId id="391" r:id="rId92"/>
    <p:sldId id="285" r:id="rId93"/>
    <p:sldId id="345" r:id="rId94"/>
    <p:sldId id="349" r:id="rId95"/>
    <p:sldId id="260" r:id="rId96"/>
    <p:sldId id="387" r:id="rId97"/>
    <p:sldId id="259" r:id="rId98"/>
  </p:sldIdLst>
  <p:sldSz cx="9144000" cy="6858000" type="screen4x3"/>
  <p:notesSz cx="64008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11" clrIdx="0"/>
  <p:cmAuthor id="1" name="Snap On" initials="SO"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578B"/>
    <a:srgbClr val="006600"/>
    <a:srgbClr val="9F89B5"/>
    <a:srgbClr val="A8BFDF"/>
    <a:srgbClr val="D4DFEF"/>
    <a:srgbClr val="EFA46B"/>
    <a:srgbClr val="6065A0"/>
    <a:srgbClr val="878BB8"/>
    <a:srgbClr val="474B78"/>
    <a:srgbClr val="364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66792" autoAdjust="0"/>
  </p:normalViewPr>
  <p:slideViewPr>
    <p:cSldViewPr>
      <p:cViewPr>
        <p:scale>
          <a:sx n="75" d="100"/>
          <a:sy n="75" d="100"/>
        </p:scale>
        <p:origin x="-1085" y="-302"/>
      </p:cViewPr>
      <p:guideLst>
        <p:guide orient="horz" pos="2160"/>
        <p:guide pos="2880"/>
      </p:guideLst>
    </p:cSldViewPr>
  </p:slideViewPr>
  <p:notesTextViewPr>
    <p:cViewPr>
      <p:scale>
        <a:sx n="1" d="1"/>
        <a:sy n="1" d="1"/>
      </p:scale>
      <p:origin x="0" y="0"/>
    </p:cViewPr>
  </p:notesTextViewPr>
  <p:sorterViewPr>
    <p:cViewPr>
      <p:scale>
        <a:sx n="150" d="100"/>
        <a:sy n="150" d="100"/>
      </p:scale>
      <p:origin x="0" y="4963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eg"/><Relationship Id="rId4" Type="http://schemas.openxmlformats.org/officeDocument/2006/relationships/image" Target="../media/image32.jpg"/></Relationships>
</file>

<file path=ppt/diagrams/_rels/data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27.jpg"/><Relationship Id="rId4" Type="http://schemas.openxmlformats.org/officeDocument/2006/relationships/image" Target="../media/image35.jpg"/></Relationships>
</file>

<file path=ppt/diagrams/_rels/data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7.jpg"/><Relationship Id="rId1" Type="http://schemas.openxmlformats.org/officeDocument/2006/relationships/image" Target="../media/image52.jpeg"/><Relationship Id="rId4" Type="http://schemas.openxmlformats.org/officeDocument/2006/relationships/image" Target="../media/image54.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41791-F2D9-46DF-91A9-B8D78D10FD14}" type="doc">
      <dgm:prSet loTypeId="urn:microsoft.com/office/officeart/2005/8/layout/vList4" loCatId="list" qsTypeId="urn:microsoft.com/office/officeart/2005/8/quickstyle/simple5" qsCatId="simple" csTypeId="urn:microsoft.com/office/officeart/2005/8/colors/colorful3" csCatId="colorful" phldr="1"/>
      <dgm:spPr/>
      <dgm:t>
        <a:bodyPr/>
        <a:lstStyle/>
        <a:p>
          <a:endParaRPr lang="en-US"/>
        </a:p>
      </dgm:t>
    </dgm:pt>
    <dgm:pt modelId="{298A45E5-FEEC-4924-B1BA-CE5805128D38}">
      <dgm:prSet phldrT="[Text]"/>
      <dgm:spPr/>
      <dgm:t>
        <a:bodyPr>
          <a:sp3d extrusionH="57150">
            <a:bevelT w="38100" h="38100" prst="angle"/>
          </a:sp3d>
        </a:bodyPr>
        <a:lstStyle/>
        <a:p>
          <a:r>
            <a:rPr lang="en-US" b="1" dirty="0" smtClean="0">
              <a:solidFill>
                <a:srgbClr val="C00000"/>
              </a:solidFill>
            </a:rPr>
            <a:t>Barley Calendars Search for Abib Month</a:t>
          </a:r>
          <a:endParaRPr lang="en-US" b="1" dirty="0">
            <a:solidFill>
              <a:srgbClr val="C00000"/>
            </a:solidFill>
          </a:endParaRPr>
        </a:p>
      </dgm:t>
    </dgm:pt>
    <dgm:pt modelId="{50EE52F1-C022-41FF-BC4C-A3892DCD7DF8}" type="parTrans" cxnId="{38BFD844-36EF-4BDE-B290-7F657D730FA2}">
      <dgm:prSet/>
      <dgm:spPr/>
      <dgm:t>
        <a:bodyPr/>
        <a:lstStyle/>
        <a:p>
          <a:endParaRPr lang="en-US"/>
        </a:p>
      </dgm:t>
    </dgm:pt>
    <dgm:pt modelId="{B1D42B5A-BC1C-43F7-A49E-1FA01BB4ECE7}" type="sibTrans" cxnId="{38BFD844-36EF-4BDE-B290-7F657D730FA2}">
      <dgm:prSet/>
      <dgm:spPr/>
      <dgm:t>
        <a:bodyPr/>
        <a:lstStyle/>
        <a:p>
          <a:endParaRPr lang="en-US"/>
        </a:p>
      </dgm:t>
    </dgm:pt>
    <dgm:pt modelId="{6E4B038D-D757-4B91-B324-777EA66BEF9E}">
      <dgm:prSet phldrT="[Text]"/>
      <dgm:spPr/>
      <dgm:t>
        <a:bodyPr>
          <a:sp3d extrusionH="57150">
            <a:bevelT w="38100" h="38100" prst="angle"/>
          </a:sp3d>
        </a:bodyPr>
        <a:lstStyle/>
        <a:p>
          <a:r>
            <a:rPr lang="en-US" b="1" dirty="0" smtClean="0">
              <a:solidFill>
                <a:srgbClr val="C00000"/>
              </a:solidFill>
            </a:rPr>
            <a:t>The new year is determined by the barley in </a:t>
          </a:r>
          <a:r>
            <a:rPr lang="en-US" b="1" dirty="0" err="1" smtClean="0">
              <a:solidFill>
                <a:srgbClr val="C00000"/>
              </a:solidFill>
            </a:rPr>
            <a:t>abib</a:t>
          </a:r>
          <a:r>
            <a:rPr lang="en-US" b="1" dirty="0" smtClean="0">
              <a:solidFill>
                <a:srgbClr val="C00000"/>
              </a:solidFill>
            </a:rPr>
            <a:t>, not by Rome’s calculation of Easter.  </a:t>
          </a:r>
          <a:endParaRPr lang="en-US" b="1" dirty="0">
            <a:solidFill>
              <a:srgbClr val="C00000"/>
            </a:solidFill>
          </a:endParaRPr>
        </a:p>
      </dgm:t>
    </dgm:pt>
    <dgm:pt modelId="{E697F55C-48B6-4FCB-A85A-1EF8C27A59AE}" type="parTrans" cxnId="{522E28E6-C82E-431F-A9CA-62BC406F1EA2}">
      <dgm:prSet/>
      <dgm:spPr/>
      <dgm:t>
        <a:bodyPr/>
        <a:lstStyle/>
        <a:p>
          <a:endParaRPr lang="en-US"/>
        </a:p>
      </dgm:t>
    </dgm:pt>
    <dgm:pt modelId="{C48E0AA8-E873-4801-8687-C631866360E5}" type="sibTrans" cxnId="{522E28E6-C82E-431F-A9CA-62BC406F1EA2}">
      <dgm:prSet/>
      <dgm:spPr/>
      <dgm:t>
        <a:bodyPr/>
        <a:lstStyle/>
        <a:p>
          <a:endParaRPr lang="en-US"/>
        </a:p>
      </dgm:t>
    </dgm:pt>
    <dgm:pt modelId="{16BB047E-AF52-47F9-BA37-34494A0DB7BC}">
      <dgm:prSet phldrT="[Text]"/>
      <dgm:spPr/>
      <dgm:t>
        <a:bodyPr>
          <a:sp3d extrusionH="57150">
            <a:bevelT w="38100" h="38100" prst="angle"/>
          </a:sp3d>
        </a:bodyPr>
        <a:lstStyle/>
        <a:p>
          <a:r>
            <a:rPr lang="en-US" b="1" dirty="0" smtClean="0">
              <a:solidFill>
                <a:srgbClr val="006600"/>
              </a:solidFill>
            </a:rPr>
            <a:t>Lunar Sabbath Calendars Sight the Moon</a:t>
          </a:r>
          <a:endParaRPr lang="en-US" b="1" dirty="0">
            <a:solidFill>
              <a:srgbClr val="006600"/>
            </a:solidFill>
          </a:endParaRPr>
        </a:p>
      </dgm:t>
    </dgm:pt>
    <dgm:pt modelId="{4AA7B68A-1F55-41A4-8BA8-C5847E642DF8}" type="parTrans" cxnId="{1C7EFF03-33FD-48BD-BE21-FD9697753F2A}">
      <dgm:prSet/>
      <dgm:spPr/>
      <dgm:t>
        <a:bodyPr/>
        <a:lstStyle/>
        <a:p>
          <a:endParaRPr lang="en-US"/>
        </a:p>
      </dgm:t>
    </dgm:pt>
    <dgm:pt modelId="{D78BFD97-BD3C-45EB-824F-4F621100CDD1}" type="sibTrans" cxnId="{1C7EFF03-33FD-48BD-BE21-FD9697753F2A}">
      <dgm:prSet/>
      <dgm:spPr/>
      <dgm:t>
        <a:bodyPr/>
        <a:lstStyle/>
        <a:p>
          <a:endParaRPr lang="en-US"/>
        </a:p>
      </dgm:t>
    </dgm:pt>
    <dgm:pt modelId="{07A50284-B256-42D3-9141-11280272AE15}">
      <dgm:prSet phldrT="[Text]"/>
      <dgm:spPr/>
      <dgm:t>
        <a:bodyPr>
          <a:sp3d extrusionH="57150">
            <a:bevelT w="38100" h="38100" prst="angle"/>
          </a:sp3d>
        </a:bodyPr>
        <a:lstStyle/>
        <a:p>
          <a:r>
            <a:rPr lang="en-US" b="1" dirty="0" smtClean="0">
              <a:solidFill>
                <a:srgbClr val="006600"/>
              </a:solidFill>
            </a:rPr>
            <a:t>When Rome introduced their pagan feast calendar </a:t>
          </a:r>
          <a:r>
            <a:rPr lang="en-US" b="1" dirty="0" err="1" smtClean="0">
              <a:solidFill>
                <a:srgbClr val="006600"/>
              </a:solidFill>
            </a:rPr>
            <a:t>Hillell</a:t>
          </a:r>
          <a:r>
            <a:rPr lang="en-US" b="1" dirty="0" smtClean="0">
              <a:solidFill>
                <a:srgbClr val="006600"/>
              </a:solidFill>
            </a:rPr>
            <a:t> II set Saturday as the weekly Sabbath.</a:t>
          </a:r>
          <a:endParaRPr lang="en-US" b="1" dirty="0">
            <a:solidFill>
              <a:srgbClr val="006600"/>
            </a:solidFill>
          </a:endParaRPr>
        </a:p>
      </dgm:t>
    </dgm:pt>
    <dgm:pt modelId="{077E7300-8655-403C-A67E-3EC318A56983}" type="parTrans" cxnId="{7ABE0334-F1AF-4729-910F-15B573E771FB}">
      <dgm:prSet/>
      <dgm:spPr/>
      <dgm:t>
        <a:bodyPr/>
        <a:lstStyle/>
        <a:p>
          <a:endParaRPr lang="en-US"/>
        </a:p>
      </dgm:t>
    </dgm:pt>
    <dgm:pt modelId="{F5045992-0402-4B74-A51F-5B40FD82F588}" type="sibTrans" cxnId="{7ABE0334-F1AF-4729-910F-15B573E771FB}">
      <dgm:prSet/>
      <dgm:spPr/>
      <dgm:t>
        <a:bodyPr/>
        <a:lstStyle/>
        <a:p>
          <a:endParaRPr lang="en-US"/>
        </a:p>
      </dgm:t>
    </dgm:pt>
    <dgm:pt modelId="{618286D2-4A60-4288-983C-902B93EF508B}">
      <dgm:prSet phldrT="[Text]"/>
      <dgm:spPr/>
      <dgm:t>
        <a:bodyPr>
          <a:sp3d extrusionH="57150">
            <a:bevelT w="38100" h="38100" prst="angle"/>
          </a:sp3d>
        </a:bodyPr>
        <a:lstStyle/>
        <a:p>
          <a:r>
            <a:rPr lang="en-US" b="1" dirty="0" err="1" smtClean="0">
              <a:solidFill>
                <a:srgbClr val="000099"/>
              </a:solidFill>
            </a:rPr>
            <a:t>Equi</a:t>
          </a:r>
          <a:r>
            <a:rPr lang="en-US" b="1" dirty="0" smtClean="0">
              <a:solidFill>
                <a:srgbClr val="000099"/>
              </a:solidFill>
            </a:rPr>
            <a:t>-LUX Calendars Look to the Sun</a:t>
          </a:r>
          <a:endParaRPr lang="en-US" b="1" dirty="0">
            <a:solidFill>
              <a:srgbClr val="000099"/>
            </a:solidFill>
          </a:endParaRPr>
        </a:p>
      </dgm:t>
    </dgm:pt>
    <dgm:pt modelId="{510C73EB-DFF9-41EC-AD10-0506DE5D01AE}" type="parTrans" cxnId="{AE3C3645-6111-46BB-9483-61953EC69B25}">
      <dgm:prSet/>
      <dgm:spPr/>
      <dgm:t>
        <a:bodyPr/>
        <a:lstStyle/>
        <a:p>
          <a:endParaRPr lang="en-US"/>
        </a:p>
      </dgm:t>
    </dgm:pt>
    <dgm:pt modelId="{E5F6FC4F-B54A-4D01-BFE7-8F5A3F33D224}" type="sibTrans" cxnId="{AE3C3645-6111-46BB-9483-61953EC69B25}">
      <dgm:prSet/>
      <dgm:spPr/>
      <dgm:t>
        <a:bodyPr/>
        <a:lstStyle/>
        <a:p>
          <a:endParaRPr lang="en-US"/>
        </a:p>
      </dgm:t>
    </dgm:pt>
    <dgm:pt modelId="{295B0F4F-503B-4A3D-9CD2-093525A15256}">
      <dgm:prSet phldrT="[Text]"/>
      <dgm:spPr/>
      <dgm:t>
        <a:bodyPr>
          <a:sp3d extrusionH="57150">
            <a:bevelT w="38100" h="38100" prst="angle"/>
          </a:sp3d>
        </a:bodyPr>
        <a:lstStyle/>
        <a:p>
          <a:r>
            <a:rPr lang="en-US" b="1" dirty="0" smtClean="0">
              <a:solidFill>
                <a:srgbClr val="000099"/>
              </a:solidFill>
            </a:rPr>
            <a:t>Because Rome uses equinox for Easter placement, is “equinox” completely pagan?  The claim is: </a:t>
          </a:r>
          <a:r>
            <a:rPr lang="en-US" b="1" dirty="0" err="1" smtClean="0">
              <a:solidFill>
                <a:srgbClr val="000099"/>
              </a:solidFill>
            </a:rPr>
            <a:t>equi</a:t>
          </a:r>
          <a:r>
            <a:rPr lang="en-US" b="1" dirty="0" smtClean="0">
              <a:solidFill>
                <a:srgbClr val="000099"/>
              </a:solidFill>
            </a:rPr>
            <a:t>-</a:t>
          </a:r>
          <a:r>
            <a:rPr lang="en-US" b="1" u="sng" dirty="0" smtClean="0">
              <a:solidFill>
                <a:srgbClr val="000099"/>
              </a:solidFill>
            </a:rPr>
            <a:t>LUX</a:t>
          </a:r>
          <a:r>
            <a:rPr lang="en-US" b="1" u="none" dirty="0" smtClean="0">
              <a:solidFill>
                <a:srgbClr val="000099"/>
              </a:solidFill>
            </a:rPr>
            <a:t> is the true marker for </a:t>
          </a:r>
          <a:r>
            <a:rPr lang="en-US" b="1" i="1" u="none" dirty="0" smtClean="0">
              <a:solidFill>
                <a:srgbClr val="000099"/>
              </a:solidFill>
            </a:rPr>
            <a:t>tequfah</a:t>
          </a:r>
          <a:r>
            <a:rPr lang="en-US" b="1" i="0" u="none" dirty="0" smtClean="0">
              <a:solidFill>
                <a:srgbClr val="000099"/>
              </a:solidFill>
            </a:rPr>
            <a:t> &amp;</a:t>
          </a:r>
          <a:r>
            <a:rPr lang="en-US" b="1" u="none" dirty="0" smtClean="0">
              <a:solidFill>
                <a:srgbClr val="000099"/>
              </a:solidFill>
            </a:rPr>
            <a:t> feast calculation.</a:t>
          </a:r>
          <a:endParaRPr lang="en-US" b="1" dirty="0">
            <a:solidFill>
              <a:srgbClr val="000099"/>
            </a:solidFill>
          </a:endParaRPr>
        </a:p>
      </dgm:t>
    </dgm:pt>
    <dgm:pt modelId="{306B129E-8140-403A-BBF1-F8C0F67CD8D5}" type="parTrans" cxnId="{FCBFF3BF-90C4-42C9-BDE8-8B8639256B07}">
      <dgm:prSet/>
      <dgm:spPr/>
      <dgm:t>
        <a:bodyPr/>
        <a:lstStyle/>
        <a:p>
          <a:endParaRPr lang="en-US"/>
        </a:p>
      </dgm:t>
    </dgm:pt>
    <dgm:pt modelId="{7086445E-209A-46A5-8FCF-06CF78A2C640}" type="sibTrans" cxnId="{FCBFF3BF-90C4-42C9-BDE8-8B8639256B07}">
      <dgm:prSet/>
      <dgm:spPr/>
      <dgm:t>
        <a:bodyPr/>
        <a:lstStyle/>
        <a:p>
          <a:endParaRPr lang="en-US"/>
        </a:p>
      </dgm:t>
    </dgm:pt>
    <dgm:pt modelId="{1DCD835B-02D0-4105-8F0A-1B0153A421FD}" type="pres">
      <dgm:prSet presAssocID="{C9A41791-F2D9-46DF-91A9-B8D78D10FD14}" presName="linear" presStyleCnt="0">
        <dgm:presLayoutVars>
          <dgm:dir/>
          <dgm:resizeHandles val="exact"/>
        </dgm:presLayoutVars>
      </dgm:prSet>
      <dgm:spPr/>
      <dgm:t>
        <a:bodyPr/>
        <a:lstStyle/>
        <a:p>
          <a:endParaRPr lang="en-US"/>
        </a:p>
      </dgm:t>
    </dgm:pt>
    <dgm:pt modelId="{0D66793A-D46D-4EF3-8FC6-30321385E036}" type="pres">
      <dgm:prSet presAssocID="{298A45E5-FEEC-4924-B1BA-CE5805128D38}" presName="comp" presStyleCnt="0"/>
      <dgm:spPr/>
    </dgm:pt>
    <dgm:pt modelId="{8AF76CBD-47EB-469D-92B6-BFBE896CB4CF}" type="pres">
      <dgm:prSet presAssocID="{298A45E5-FEEC-4924-B1BA-CE5805128D38}" presName="box" presStyleLbl="node1" presStyleIdx="0" presStyleCnt="3"/>
      <dgm:spPr/>
      <dgm:t>
        <a:bodyPr/>
        <a:lstStyle/>
        <a:p>
          <a:endParaRPr lang="en-US"/>
        </a:p>
      </dgm:t>
    </dgm:pt>
    <dgm:pt modelId="{62AD6D12-FE4B-4276-BCB1-1E84AC5DCC7C}" type="pres">
      <dgm:prSet presAssocID="{298A45E5-FEEC-4924-B1BA-CE5805128D38}"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84A345B0-0D2F-4257-AC56-98CF0ECC2670}" type="pres">
      <dgm:prSet presAssocID="{298A45E5-FEEC-4924-B1BA-CE5805128D38}" presName="text" presStyleLbl="node1" presStyleIdx="0" presStyleCnt="3">
        <dgm:presLayoutVars>
          <dgm:bulletEnabled val="1"/>
        </dgm:presLayoutVars>
      </dgm:prSet>
      <dgm:spPr/>
      <dgm:t>
        <a:bodyPr/>
        <a:lstStyle/>
        <a:p>
          <a:endParaRPr lang="en-US"/>
        </a:p>
      </dgm:t>
    </dgm:pt>
    <dgm:pt modelId="{BB697F45-CD3E-4C9C-9BF3-11370FBBB8E9}" type="pres">
      <dgm:prSet presAssocID="{B1D42B5A-BC1C-43F7-A49E-1FA01BB4ECE7}" presName="spacer" presStyleCnt="0"/>
      <dgm:spPr/>
    </dgm:pt>
    <dgm:pt modelId="{80928743-4D7B-45B3-B429-551F49713CB1}" type="pres">
      <dgm:prSet presAssocID="{16BB047E-AF52-47F9-BA37-34494A0DB7BC}" presName="comp" presStyleCnt="0"/>
      <dgm:spPr/>
    </dgm:pt>
    <dgm:pt modelId="{0981A233-FAA6-405B-9F8F-2FBB6C83DCA8}" type="pres">
      <dgm:prSet presAssocID="{16BB047E-AF52-47F9-BA37-34494A0DB7BC}" presName="box" presStyleLbl="node1" presStyleIdx="1" presStyleCnt="3"/>
      <dgm:spPr/>
      <dgm:t>
        <a:bodyPr/>
        <a:lstStyle/>
        <a:p>
          <a:endParaRPr lang="en-US"/>
        </a:p>
      </dgm:t>
    </dgm:pt>
    <dgm:pt modelId="{6BA375DA-9880-483B-8DE5-F80F629D0D1F}" type="pres">
      <dgm:prSet presAssocID="{16BB047E-AF52-47F9-BA37-34494A0DB7B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30D2AF2C-94AC-41CA-B2EB-3F78B82A1BE2}" type="pres">
      <dgm:prSet presAssocID="{16BB047E-AF52-47F9-BA37-34494A0DB7BC}" presName="text" presStyleLbl="node1" presStyleIdx="1" presStyleCnt="3">
        <dgm:presLayoutVars>
          <dgm:bulletEnabled val="1"/>
        </dgm:presLayoutVars>
      </dgm:prSet>
      <dgm:spPr/>
      <dgm:t>
        <a:bodyPr/>
        <a:lstStyle/>
        <a:p>
          <a:endParaRPr lang="en-US"/>
        </a:p>
      </dgm:t>
    </dgm:pt>
    <dgm:pt modelId="{DE2F6E81-8270-459C-89D1-6AFAF0103909}" type="pres">
      <dgm:prSet presAssocID="{D78BFD97-BD3C-45EB-824F-4F621100CDD1}" presName="spacer" presStyleCnt="0"/>
      <dgm:spPr/>
    </dgm:pt>
    <dgm:pt modelId="{A0FAC3FB-BFF2-41A4-8625-AC46A8B6FC3F}" type="pres">
      <dgm:prSet presAssocID="{618286D2-4A60-4288-983C-902B93EF508B}" presName="comp" presStyleCnt="0"/>
      <dgm:spPr/>
    </dgm:pt>
    <dgm:pt modelId="{BE68CE21-A5F1-4547-B3E9-DB6691CD2812}" type="pres">
      <dgm:prSet presAssocID="{618286D2-4A60-4288-983C-902B93EF508B}" presName="box" presStyleLbl="node1" presStyleIdx="2" presStyleCnt="3"/>
      <dgm:spPr/>
      <dgm:t>
        <a:bodyPr/>
        <a:lstStyle/>
        <a:p>
          <a:endParaRPr lang="en-US"/>
        </a:p>
      </dgm:t>
    </dgm:pt>
    <dgm:pt modelId="{4114007D-0BE6-46CC-8180-C44560F36DFC}" type="pres">
      <dgm:prSet presAssocID="{618286D2-4A60-4288-983C-902B93EF508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3B093353-4AE7-4266-9BD7-C89E3E9D86F0}" type="pres">
      <dgm:prSet presAssocID="{618286D2-4A60-4288-983C-902B93EF508B}" presName="text" presStyleLbl="node1" presStyleIdx="2" presStyleCnt="3">
        <dgm:presLayoutVars>
          <dgm:bulletEnabled val="1"/>
        </dgm:presLayoutVars>
      </dgm:prSet>
      <dgm:spPr/>
      <dgm:t>
        <a:bodyPr/>
        <a:lstStyle/>
        <a:p>
          <a:endParaRPr lang="en-US"/>
        </a:p>
      </dgm:t>
    </dgm:pt>
  </dgm:ptLst>
  <dgm:cxnLst>
    <dgm:cxn modelId="{D043BEB9-430D-40E1-9B06-BF66F7BD1EB0}" type="presOf" srcId="{16BB047E-AF52-47F9-BA37-34494A0DB7BC}" destId="{30D2AF2C-94AC-41CA-B2EB-3F78B82A1BE2}" srcOrd="1" destOrd="0" presId="urn:microsoft.com/office/officeart/2005/8/layout/vList4"/>
    <dgm:cxn modelId="{FCBFF3BF-90C4-42C9-BDE8-8B8639256B07}" srcId="{618286D2-4A60-4288-983C-902B93EF508B}" destId="{295B0F4F-503B-4A3D-9CD2-093525A15256}" srcOrd="0" destOrd="0" parTransId="{306B129E-8140-403A-BBF1-F8C0F67CD8D5}" sibTransId="{7086445E-209A-46A5-8FCF-06CF78A2C640}"/>
    <dgm:cxn modelId="{7ABE0334-F1AF-4729-910F-15B573E771FB}" srcId="{16BB047E-AF52-47F9-BA37-34494A0DB7BC}" destId="{07A50284-B256-42D3-9141-11280272AE15}" srcOrd="0" destOrd="0" parTransId="{077E7300-8655-403C-A67E-3EC318A56983}" sibTransId="{F5045992-0402-4B74-A51F-5B40FD82F588}"/>
    <dgm:cxn modelId="{FBC61085-28F3-411D-9BFE-EF582A9F9C1D}" type="presOf" srcId="{07A50284-B256-42D3-9141-11280272AE15}" destId="{0981A233-FAA6-405B-9F8F-2FBB6C83DCA8}" srcOrd="0" destOrd="1" presId="urn:microsoft.com/office/officeart/2005/8/layout/vList4"/>
    <dgm:cxn modelId="{8956146B-4250-4FAD-BBDA-5943999F3A5E}" type="presOf" srcId="{6E4B038D-D757-4B91-B324-777EA66BEF9E}" destId="{8AF76CBD-47EB-469D-92B6-BFBE896CB4CF}" srcOrd="0" destOrd="1" presId="urn:microsoft.com/office/officeart/2005/8/layout/vList4"/>
    <dgm:cxn modelId="{6BD3E5B2-BF4C-4CEE-BE82-0B382AED0C5C}" type="presOf" srcId="{618286D2-4A60-4288-983C-902B93EF508B}" destId="{3B093353-4AE7-4266-9BD7-C89E3E9D86F0}" srcOrd="1" destOrd="0" presId="urn:microsoft.com/office/officeart/2005/8/layout/vList4"/>
    <dgm:cxn modelId="{AE3C3645-6111-46BB-9483-61953EC69B25}" srcId="{C9A41791-F2D9-46DF-91A9-B8D78D10FD14}" destId="{618286D2-4A60-4288-983C-902B93EF508B}" srcOrd="2" destOrd="0" parTransId="{510C73EB-DFF9-41EC-AD10-0506DE5D01AE}" sibTransId="{E5F6FC4F-B54A-4D01-BFE7-8F5A3F33D224}"/>
    <dgm:cxn modelId="{A0A2C7B9-3C4E-4C0C-BCE1-082CC6FAC554}" type="presOf" srcId="{295B0F4F-503B-4A3D-9CD2-093525A15256}" destId="{BE68CE21-A5F1-4547-B3E9-DB6691CD2812}" srcOrd="0" destOrd="1" presId="urn:microsoft.com/office/officeart/2005/8/layout/vList4"/>
    <dgm:cxn modelId="{FC32546D-2746-457C-8090-BEE0E7771239}" type="presOf" srcId="{298A45E5-FEEC-4924-B1BA-CE5805128D38}" destId="{8AF76CBD-47EB-469D-92B6-BFBE896CB4CF}" srcOrd="0" destOrd="0" presId="urn:microsoft.com/office/officeart/2005/8/layout/vList4"/>
    <dgm:cxn modelId="{90A9C74D-F6AA-474B-9DB3-0AEFE1E14997}" type="presOf" srcId="{07A50284-B256-42D3-9141-11280272AE15}" destId="{30D2AF2C-94AC-41CA-B2EB-3F78B82A1BE2}" srcOrd="1" destOrd="1" presId="urn:microsoft.com/office/officeart/2005/8/layout/vList4"/>
    <dgm:cxn modelId="{522E28E6-C82E-431F-A9CA-62BC406F1EA2}" srcId="{298A45E5-FEEC-4924-B1BA-CE5805128D38}" destId="{6E4B038D-D757-4B91-B324-777EA66BEF9E}" srcOrd="0" destOrd="0" parTransId="{E697F55C-48B6-4FCB-A85A-1EF8C27A59AE}" sibTransId="{C48E0AA8-E873-4801-8687-C631866360E5}"/>
    <dgm:cxn modelId="{168BA73F-3110-4EDE-A128-F4F68BF6C0D7}" type="presOf" srcId="{16BB047E-AF52-47F9-BA37-34494A0DB7BC}" destId="{0981A233-FAA6-405B-9F8F-2FBB6C83DCA8}" srcOrd="0" destOrd="0" presId="urn:microsoft.com/office/officeart/2005/8/layout/vList4"/>
    <dgm:cxn modelId="{81EC4C31-1462-4F58-85F6-F26DADA1160B}" type="presOf" srcId="{6E4B038D-D757-4B91-B324-777EA66BEF9E}" destId="{84A345B0-0D2F-4257-AC56-98CF0ECC2670}" srcOrd="1" destOrd="1" presId="urn:microsoft.com/office/officeart/2005/8/layout/vList4"/>
    <dgm:cxn modelId="{1C7EFF03-33FD-48BD-BE21-FD9697753F2A}" srcId="{C9A41791-F2D9-46DF-91A9-B8D78D10FD14}" destId="{16BB047E-AF52-47F9-BA37-34494A0DB7BC}" srcOrd="1" destOrd="0" parTransId="{4AA7B68A-1F55-41A4-8BA8-C5847E642DF8}" sibTransId="{D78BFD97-BD3C-45EB-824F-4F621100CDD1}"/>
    <dgm:cxn modelId="{876AD424-98BC-416E-A727-388BFCB55329}" type="presOf" srcId="{295B0F4F-503B-4A3D-9CD2-093525A15256}" destId="{3B093353-4AE7-4266-9BD7-C89E3E9D86F0}" srcOrd="1" destOrd="1" presId="urn:microsoft.com/office/officeart/2005/8/layout/vList4"/>
    <dgm:cxn modelId="{830A8614-A8FF-4585-B834-1A11722561AF}" type="presOf" srcId="{618286D2-4A60-4288-983C-902B93EF508B}" destId="{BE68CE21-A5F1-4547-B3E9-DB6691CD2812}" srcOrd="0" destOrd="0" presId="urn:microsoft.com/office/officeart/2005/8/layout/vList4"/>
    <dgm:cxn modelId="{38BFD844-36EF-4BDE-B290-7F657D730FA2}" srcId="{C9A41791-F2D9-46DF-91A9-B8D78D10FD14}" destId="{298A45E5-FEEC-4924-B1BA-CE5805128D38}" srcOrd="0" destOrd="0" parTransId="{50EE52F1-C022-41FF-BC4C-A3892DCD7DF8}" sibTransId="{B1D42B5A-BC1C-43F7-A49E-1FA01BB4ECE7}"/>
    <dgm:cxn modelId="{DE076610-C9F1-47D6-9D75-650CE06F627B}" type="presOf" srcId="{298A45E5-FEEC-4924-B1BA-CE5805128D38}" destId="{84A345B0-0D2F-4257-AC56-98CF0ECC2670}" srcOrd="1" destOrd="0" presId="urn:microsoft.com/office/officeart/2005/8/layout/vList4"/>
    <dgm:cxn modelId="{9381AC8F-F7DF-4622-9A84-FFF3FE5C80B1}" type="presOf" srcId="{C9A41791-F2D9-46DF-91A9-B8D78D10FD14}" destId="{1DCD835B-02D0-4105-8F0A-1B0153A421FD}" srcOrd="0" destOrd="0" presId="urn:microsoft.com/office/officeart/2005/8/layout/vList4"/>
    <dgm:cxn modelId="{D53F7432-500C-42D3-ADA5-7416A4689E76}" type="presParOf" srcId="{1DCD835B-02D0-4105-8F0A-1B0153A421FD}" destId="{0D66793A-D46D-4EF3-8FC6-30321385E036}" srcOrd="0" destOrd="0" presId="urn:microsoft.com/office/officeart/2005/8/layout/vList4"/>
    <dgm:cxn modelId="{BA3257BD-99CD-41D5-A237-A9C28458B80C}" type="presParOf" srcId="{0D66793A-D46D-4EF3-8FC6-30321385E036}" destId="{8AF76CBD-47EB-469D-92B6-BFBE896CB4CF}" srcOrd="0" destOrd="0" presId="urn:microsoft.com/office/officeart/2005/8/layout/vList4"/>
    <dgm:cxn modelId="{3CB879FA-98F9-43AE-B6C7-7BA5EE3F3C2A}" type="presParOf" srcId="{0D66793A-D46D-4EF3-8FC6-30321385E036}" destId="{62AD6D12-FE4B-4276-BCB1-1E84AC5DCC7C}" srcOrd="1" destOrd="0" presId="urn:microsoft.com/office/officeart/2005/8/layout/vList4"/>
    <dgm:cxn modelId="{EFB726B9-A209-4099-9FF0-9A05A963EDB3}" type="presParOf" srcId="{0D66793A-D46D-4EF3-8FC6-30321385E036}" destId="{84A345B0-0D2F-4257-AC56-98CF0ECC2670}" srcOrd="2" destOrd="0" presId="urn:microsoft.com/office/officeart/2005/8/layout/vList4"/>
    <dgm:cxn modelId="{31BA79B0-7264-4565-A5F9-FAF4C503E4CF}" type="presParOf" srcId="{1DCD835B-02D0-4105-8F0A-1B0153A421FD}" destId="{BB697F45-CD3E-4C9C-9BF3-11370FBBB8E9}" srcOrd="1" destOrd="0" presId="urn:microsoft.com/office/officeart/2005/8/layout/vList4"/>
    <dgm:cxn modelId="{5C090CF1-45FE-4585-B5CF-4BDD93D698F1}" type="presParOf" srcId="{1DCD835B-02D0-4105-8F0A-1B0153A421FD}" destId="{80928743-4D7B-45B3-B429-551F49713CB1}" srcOrd="2" destOrd="0" presId="urn:microsoft.com/office/officeart/2005/8/layout/vList4"/>
    <dgm:cxn modelId="{61B7BD88-36F9-4B75-916F-EB30A251BED4}" type="presParOf" srcId="{80928743-4D7B-45B3-B429-551F49713CB1}" destId="{0981A233-FAA6-405B-9F8F-2FBB6C83DCA8}" srcOrd="0" destOrd="0" presId="urn:microsoft.com/office/officeart/2005/8/layout/vList4"/>
    <dgm:cxn modelId="{BEACE988-3E95-481D-AF13-E1399BA0EA64}" type="presParOf" srcId="{80928743-4D7B-45B3-B429-551F49713CB1}" destId="{6BA375DA-9880-483B-8DE5-F80F629D0D1F}" srcOrd="1" destOrd="0" presId="urn:microsoft.com/office/officeart/2005/8/layout/vList4"/>
    <dgm:cxn modelId="{69B1B3AB-44A4-476E-BF04-5FB6F64D50B5}" type="presParOf" srcId="{80928743-4D7B-45B3-B429-551F49713CB1}" destId="{30D2AF2C-94AC-41CA-B2EB-3F78B82A1BE2}" srcOrd="2" destOrd="0" presId="urn:microsoft.com/office/officeart/2005/8/layout/vList4"/>
    <dgm:cxn modelId="{D43625CE-D93A-4516-A9A9-93DB71D3B3A4}" type="presParOf" srcId="{1DCD835B-02D0-4105-8F0A-1B0153A421FD}" destId="{DE2F6E81-8270-459C-89D1-6AFAF0103909}" srcOrd="3" destOrd="0" presId="urn:microsoft.com/office/officeart/2005/8/layout/vList4"/>
    <dgm:cxn modelId="{441777E6-9CCE-4AA3-8F2E-9FAF73969667}" type="presParOf" srcId="{1DCD835B-02D0-4105-8F0A-1B0153A421FD}" destId="{A0FAC3FB-BFF2-41A4-8625-AC46A8B6FC3F}" srcOrd="4" destOrd="0" presId="urn:microsoft.com/office/officeart/2005/8/layout/vList4"/>
    <dgm:cxn modelId="{06AF04F3-AFD2-434C-9A7E-DDF6D83333BF}" type="presParOf" srcId="{A0FAC3FB-BFF2-41A4-8625-AC46A8B6FC3F}" destId="{BE68CE21-A5F1-4547-B3E9-DB6691CD2812}" srcOrd="0" destOrd="0" presId="urn:microsoft.com/office/officeart/2005/8/layout/vList4"/>
    <dgm:cxn modelId="{30104151-1E02-474D-9B37-221D1F7F1405}" type="presParOf" srcId="{A0FAC3FB-BFF2-41A4-8625-AC46A8B6FC3F}" destId="{4114007D-0BE6-46CC-8180-C44560F36DFC}" srcOrd="1" destOrd="0" presId="urn:microsoft.com/office/officeart/2005/8/layout/vList4"/>
    <dgm:cxn modelId="{F6BF0AEC-AF79-4F84-9F07-5A885A14EF6C}" type="presParOf" srcId="{A0FAC3FB-BFF2-41A4-8625-AC46A8B6FC3F}" destId="{3B093353-4AE7-4266-9BD7-C89E3E9D86F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A41791-F2D9-46DF-91A9-B8D78D10FD14}" type="doc">
      <dgm:prSet loTypeId="urn:microsoft.com/office/officeart/2005/8/layout/vList4" loCatId="list" qsTypeId="urn:microsoft.com/office/officeart/2005/8/quickstyle/simple5" qsCatId="simple" csTypeId="urn:microsoft.com/office/officeart/2005/8/colors/accent3_3" csCatId="accent3" phldr="1"/>
      <dgm:spPr/>
      <dgm:t>
        <a:bodyPr/>
        <a:lstStyle/>
        <a:p>
          <a:endParaRPr lang="en-US"/>
        </a:p>
      </dgm:t>
    </dgm:pt>
    <dgm:pt modelId="{298A45E5-FEEC-4924-B1BA-CE5805128D38}">
      <dgm:prSet phldrT="[Text]"/>
      <dgm:spPr>
        <a:ln>
          <a:solidFill>
            <a:srgbClr val="C00000"/>
          </a:solidFill>
        </a:ln>
      </dgm:spPr>
      <dgm:t>
        <a:bodyPr>
          <a:sp3d extrusionH="57150">
            <a:bevelT w="38100" h="38100" prst="angle"/>
          </a:sp3d>
        </a:bodyPr>
        <a:lstStyle/>
        <a:p>
          <a:r>
            <a:rPr lang="en-US" sz="1900" b="1" dirty="0" smtClean="0">
              <a:solidFill>
                <a:srgbClr val="C00000"/>
              </a:solidFill>
            </a:rPr>
            <a:t>Barley Calendars Search for Abib – not Rome’s Equinox!</a:t>
          </a:r>
          <a:endParaRPr lang="en-US" sz="1900" b="1" dirty="0">
            <a:solidFill>
              <a:srgbClr val="C00000"/>
            </a:solidFill>
          </a:endParaRPr>
        </a:p>
      </dgm:t>
    </dgm:pt>
    <dgm:pt modelId="{50EE52F1-C022-41FF-BC4C-A3892DCD7DF8}" type="parTrans" cxnId="{38BFD844-36EF-4BDE-B290-7F657D730FA2}">
      <dgm:prSet/>
      <dgm:spPr/>
      <dgm:t>
        <a:bodyPr/>
        <a:lstStyle/>
        <a:p>
          <a:endParaRPr lang="en-US"/>
        </a:p>
      </dgm:t>
    </dgm:pt>
    <dgm:pt modelId="{B1D42B5A-BC1C-43F7-A49E-1FA01BB4ECE7}" type="sibTrans" cxnId="{38BFD844-36EF-4BDE-B290-7F657D730FA2}">
      <dgm:prSet/>
      <dgm:spPr/>
      <dgm:t>
        <a:bodyPr/>
        <a:lstStyle/>
        <a:p>
          <a:endParaRPr lang="en-US"/>
        </a:p>
      </dgm:t>
    </dgm:pt>
    <dgm:pt modelId="{16BB047E-AF52-47F9-BA37-34494A0DB7BC}">
      <dgm:prSet phldrT="[Text]"/>
      <dgm:spPr/>
      <dgm:t>
        <a:bodyPr>
          <a:sp3d extrusionH="57150">
            <a:bevelT w="38100" h="38100" prst="angle"/>
          </a:sp3d>
        </a:bodyPr>
        <a:lstStyle/>
        <a:p>
          <a:r>
            <a:rPr lang="en-US" b="1" dirty="0" smtClean="0">
              <a:solidFill>
                <a:srgbClr val="006600"/>
              </a:solidFill>
            </a:rPr>
            <a:t>Abib:  H24  '</a:t>
          </a:r>
          <a:r>
            <a:rPr lang="en-US" b="1" dirty="0" err="1" smtClean="0">
              <a:solidFill>
                <a:srgbClr val="006600"/>
              </a:solidFill>
            </a:rPr>
            <a:t>abiyb</a:t>
          </a:r>
          <a:r>
            <a:rPr lang="en-US" b="1" dirty="0" smtClean="0">
              <a:solidFill>
                <a:srgbClr val="006600"/>
              </a:solidFill>
            </a:rPr>
            <a:t> (aw-</a:t>
          </a:r>
          <a:r>
            <a:rPr lang="en-US" b="1" dirty="0" err="1" smtClean="0">
              <a:solidFill>
                <a:srgbClr val="006600"/>
              </a:solidFill>
            </a:rPr>
            <a:t>beeb</a:t>
          </a:r>
          <a:r>
            <a:rPr lang="en-US" b="1" dirty="0" smtClean="0">
              <a:solidFill>
                <a:srgbClr val="006600"/>
              </a:solidFill>
            </a:rPr>
            <a:t>'); from an unused root (meaning to be tender); green, i.e. a young ear of grain; hence, the month name Abib or Nisan:  KJV - Abib, ear, green ears of corn (</a:t>
          </a:r>
          <a:r>
            <a:rPr lang="en-US" b="1" u="sng" dirty="0" smtClean="0">
              <a:solidFill>
                <a:srgbClr val="006600"/>
              </a:solidFill>
            </a:rPr>
            <a:t>not</a:t>
          </a:r>
          <a:r>
            <a:rPr lang="en-US" b="1" dirty="0" smtClean="0">
              <a:solidFill>
                <a:srgbClr val="006600"/>
              </a:solidFill>
            </a:rPr>
            <a:t> maize). </a:t>
          </a:r>
          <a:br>
            <a:rPr lang="en-US" b="1" dirty="0" smtClean="0">
              <a:solidFill>
                <a:srgbClr val="006600"/>
              </a:solidFill>
            </a:rPr>
          </a:br>
          <a:r>
            <a:rPr lang="en-US" b="1" dirty="0" smtClean="0">
              <a:solidFill>
                <a:srgbClr val="C00000"/>
              </a:solidFill>
            </a:rPr>
            <a:t>(All grains are “</a:t>
          </a:r>
          <a:r>
            <a:rPr lang="en-US" b="1" dirty="0" err="1" smtClean="0">
              <a:solidFill>
                <a:srgbClr val="C00000"/>
              </a:solidFill>
            </a:rPr>
            <a:t>abib</a:t>
          </a:r>
          <a:r>
            <a:rPr lang="en-US" b="1" dirty="0" smtClean="0">
              <a:solidFill>
                <a:srgbClr val="C00000"/>
              </a:solidFill>
            </a:rPr>
            <a:t>” when in the greening-not just barley.)</a:t>
          </a:r>
          <a:r>
            <a:rPr lang="en-US" b="1" dirty="0" smtClean="0">
              <a:solidFill>
                <a:srgbClr val="006600"/>
              </a:solidFill>
            </a:rPr>
            <a:t> </a:t>
          </a:r>
          <a:endParaRPr lang="en-US" b="1" dirty="0">
            <a:solidFill>
              <a:srgbClr val="006600"/>
            </a:solidFill>
          </a:endParaRPr>
        </a:p>
      </dgm:t>
    </dgm:pt>
    <dgm:pt modelId="{4AA7B68A-1F55-41A4-8BA8-C5847E642DF8}" type="parTrans" cxnId="{1C7EFF03-33FD-48BD-BE21-FD9697753F2A}">
      <dgm:prSet/>
      <dgm:spPr/>
      <dgm:t>
        <a:bodyPr/>
        <a:lstStyle/>
        <a:p>
          <a:endParaRPr lang="en-US"/>
        </a:p>
      </dgm:t>
    </dgm:pt>
    <dgm:pt modelId="{D78BFD97-BD3C-45EB-824F-4F621100CDD1}" type="sibTrans" cxnId="{1C7EFF03-33FD-48BD-BE21-FD9697753F2A}">
      <dgm:prSet/>
      <dgm:spPr/>
      <dgm:t>
        <a:bodyPr/>
        <a:lstStyle/>
        <a:p>
          <a:endParaRPr lang="en-US"/>
        </a:p>
      </dgm:t>
    </dgm:pt>
    <dgm:pt modelId="{618286D2-4A60-4288-983C-902B93EF508B}">
      <dgm:prSet phldrT="[Text]"/>
      <dgm:spPr/>
      <dgm:t>
        <a:bodyPr>
          <a:sp3d extrusionH="57150">
            <a:bevelT w="38100" h="38100" prst="angle"/>
          </a:sp3d>
        </a:bodyPr>
        <a:lstStyle/>
        <a:p>
          <a:r>
            <a:rPr lang="en-US" b="1" dirty="0" smtClean="0">
              <a:solidFill>
                <a:srgbClr val="000099"/>
              </a:solidFill>
            </a:rPr>
            <a:t>“Fine Flour” [H5560]  Wheat:  for Wavesheaf  (Ex 34:22; Lev 23:13)</a:t>
          </a:r>
        </a:p>
        <a:p>
          <a:r>
            <a:rPr lang="en-US" b="1" dirty="0" smtClean="0">
              <a:solidFill>
                <a:srgbClr val="000099"/>
              </a:solidFill>
            </a:rPr>
            <a:t>H5560  </a:t>
          </a:r>
          <a:r>
            <a:rPr lang="en-US" b="1" dirty="0" err="1" smtClean="0">
              <a:solidFill>
                <a:srgbClr val="000099"/>
              </a:solidFill>
            </a:rPr>
            <a:t>coleth</a:t>
          </a:r>
          <a:r>
            <a:rPr lang="en-US" b="1" dirty="0" smtClean="0">
              <a:solidFill>
                <a:srgbClr val="000099"/>
              </a:solidFill>
            </a:rPr>
            <a:t> (so'-</a:t>
          </a:r>
          <a:r>
            <a:rPr lang="en-US" b="1" dirty="0" err="1" smtClean="0">
              <a:solidFill>
                <a:srgbClr val="000099"/>
              </a:solidFill>
            </a:rPr>
            <a:t>leth</a:t>
          </a:r>
          <a:r>
            <a:rPr lang="en-US" b="1" dirty="0" smtClean="0">
              <a:solidFill>
                <a:srgbClr val="000099"/>
              </a:solidFill>
            </a:rPr>
            <a:t>); from an unused root meaning to strip; flour (as chipped off):  KJV - (</a:t>
          </a:r>
          <a:r>
            <a:rPr lang="en-US" b="1" u="sng" dirty="0" smtClean="0">
              <a:solidFill>
                <a:srgbClr val="000099"/>
              </a:solidFill>
            </a:rPr>
            <a:t>fine</a:t>
          </a:r>
          <a:r>
            <a:rPr lang="en-US" b="1" dirty="0" smtClean="0">
              <a:solidFill>
                <a:srgbClr val="000099"/>
              </a:solidFill>
            </a:rPr>
            <a:t>) </a:t>
          </a:r>
          <a:r>
            <a:rPr lang="en-US" b="1" u="sng" dirty="0" smtClean="0">
              <a:solidFill>
                <a:srgbClr val="000099"/>
              </a:solidFill>
            </a:rPr>
            <a:t>flour</a:t>
          </a:r>
          <a:r>
            <a:rPr lang="en-US" b="1" dirty="0" smtClean="0">
              <a:solidFill>
                <a:srgbClr val="000099"/>
              </a:solidFill>
            </a:rPr>
            <a:t>, meal.  (Wheat:  H2406)</a:t>
          </a:r>
        </a:p>
      </dgm:t>
    </dgm:pt>
    <dgm:pt modelId="{510C73EB-DFF9-41EC-AD10-0506DE5D01AE}" type="parTrans" cxnId="{AE3C3645-6111-46BB-9483-61953EC69B25}">
      <dgm:prSet/>
      <dgm:spPr/>
      <dgm:t>
        <a:bodyPr/>
        <a:lstStyle/>
        <a:p>
          <a:endParaRPr lang="en-US"/>
        </a:p>
      </dgm:t>
    </dgm:pt>
    <dgm:pt modelId="{E5F6FC4F-B54A-4D01-BFE7-8F5A3F33D224}" type="sibTrans" cxnId="{AE3C3645-6111-46BB-9483-61953EC69B25}">
      <dgm:prSet/>
      <dgm:spPr/>
      <dgm:t>
        <a:bodyPr/>
        <a:lstStyle/>
        <a:p>
          <a:endParaRPr lang="en-US"/>
        </a:p>
      </dgm:t>
    </dgm:pt>
    <dgm:pt modelId="{6E4B038D-D757-4B91-B324-777EA66BEF9E}">
      <dgm:prSet phldrT="[Text]" custT="1"/>
      <dgm:spPr>
        <a:ln>
          <a:solidFill>
            <a:srgbClr val="C00000"/>
          </a:solidFill>
        </a:ln>
      </dgm:spPr>
      <dgm:t>
        <a:bodyPr>
          <a:sp3d extrusionH="57150">
            <a:bevelT w="38100" h="38100" prst="angle"/>
          </a:sp3d>
        </a:bodyPr>
        <a:lstStyle/>
        <a:p>
          <a:r>
            <a:rPr lang="en-US" sz="2400" dirty="0" smtClean="0">
              <a:solidFill>
                <a:srgbClr val="C00000"/>
              </a:solidFill>
            </a:rPr>
            <a:t>It is believed barley is needed for the Firstfruits Wavesheaf offering.  </a:t>
          </a:r>
          <a:endParaRPr lang="en-US" sz="2400" dirty="0">
            <a:solidFill>
              <a:srgbClr val="C00000"/>
            </a:solidFill>
          </a:endParaRPr>
        </a:p>
      </dgm:t>
    </dgm:pt>
    <dgm:pt modelId="{C48E0AA8-E873-4801-8687-C631866360E5}" type="sibTrans" cxnId="{522E28E6-C82E-431F-A9CA-62BC406F1EA2}">
      <dgm:prSet/>
      <dgm:spPr/>
      <dgm:t>
        <a:bodyPr/>
        <a:lstStyle/>
        <a:p>
          <a:endParaRPr lang="en-US"/>
        </a:p>
      </dgm:t>
    </dgm:pt>
    <dgm:pt modelId="{E697F55C-48B6-4FCB-A85A-1EF8C27A59AE}" type="parTrans" cxnId="{522E28E6-C82E-431F-A9CA-62BC406F1EA2}">
      <dgm:prSet/>
      <dgm:spPr/>
      <dgm:t>
        <a:bodyPr/>
        <a:lstStyle/>
        <a:p>
          <a:endParaRPr lang="en-US"/>
        </a:p>
      </dgm:t>
    </dgm:pt>
    <dgm:pt modelId="{81A7782D-8129-4755-BC47-90B149037F0B}">
      <dgm:prSet custT="1"/>
      <dgm:spPr/>
      <dgm:t>
        <a:bodyPr>
          <a:sp3d extrusionH="57150">
            <a:bevelT w="38100" h="38100"/>
          </a:sp3d>
        </a:bodyPr>
        <a:lstStyle/>
        <a:p>
          <a:r>
            <a:rPr lang="en-US" sz="1900" b="1" dirty="0" smtClean="0">
              <a:solidFill>
                <a:srgbClr val="C00000"/>
              </a:solidFill>
            </a:rPr>
            <a:t>“Rough Flour” </a:t>
          </a:r>
          <a:r>
            <a:rPr lang="en-US" sz="2000" b="1" dirty="0" smtClean="0">
              <a:solidFill>
                <a:srgbClr val="C00000"/>
              </a:solidFill>
            </a:rPr>
            <a:t>[H8184] </a:t>
          </a:r>
          <a:r>
            <a:rPr lang="en-US" sz="1900" b="1" dirty="0" smtClean="0">
              <a:solidFill>
                <a:srgbClr val="C00000"/>
              </a:solidFill>
            </a:rPr>
            <a:t>Barley:  Jealousy Offering (Num 5:15)</a:t>
          </a:r>
        </a:p>
        <a:p>
          <a:r>
            <a:rPr lang="en-US" sz="1900" b="1" dirty="0" smtClean="0">
              <a:solidFill>
                <a:srgbClr val="C00000"/>
              </a:solidFill>
            </a:rPr>
            <a:t>H8184</a:t>
          </a:r>
          <a:r>
            <a:rPr lang="en-US" sz="1900" b="1" baseline="0" dirty="0" smtClean="0">
              <a:solidFill>
                <a:srgbClr val="C00000"/>
              </a:solidFill>
            </a:rPr>
            <a:t>  </a:t>
          </a:r>
          <a:r>
            <a:rPr lang="en-US" sz="1900" b="1" dirty="0" err="1" smtClean="0">
              <a:solidFill>
                <a:srgbClr val="C00000"/>
              </a:solidFill>
            </a:rPr>
            <a:t>se`orah</a:t>
          </a:r>
          <a:r>
            <a:rPr lang="en-US" sz="1900" b="1" dirty="0" smtClean="0">
              <a:solidFill>
                <a:srgbClr val="C00000"/>
              </a:solidFill>
            </a:rPr>
            <a:t>; from OT:8175 in the sense of </a:t>
          </a:r>
          <a:r>
            <a:rPr lang="en-US" sz="1900" b="1" u="sng" dirty="0" smtClean="0">
              <a:solidFill>
                <a:srgbClr val="C00000"/>
              </a:solidFill>
            </a:rPr>
            <a:t>roughness</a:t>
          </a:r>
          <a:r>
            <a:rPr lang="en-US" sz="1900" b="1" dirty="0" smtClean="0">
              <a:solidFill>
                <a:srgbClr val="C00000"/>
              </a:solidFill>
            </a:rPr>
            <a:t>; </a:t>
          </a:r>
          <a:r>
            <a:rPr lang="en-US" sz="1900" b="1" u="sng" dirty="0" smtClean="0">
              <a:solidFill>
                <a:srgbClr val="C00000"/>
              </a:solidFill>
            </a:rPr>
            <a:t>barley</a:t>
          </a:r>
          <a:r>
            <a:rPr lang="en-US" sz="1900" b="1" dirty="0" smtClean="0">
              <a:solidFill>
                <a:srgbClr val="C00000"/>
              </a:solidFill>
            </a:rPr>
            <a:t> (as </a:t>
          </a:r>
          <a:r>
            <a:rPr lang="en-US" sz="1900" b="1" dirty="0" err="1" smtClean="0">
              <a:solidFill>
                <a:srgbClr val="C00000"/>
              </a:solidFill>
            </a:rPr>
            <a:t>villose</a:t>
          </a:r>
          <a:r>
            <a:rPr lang="en-US" sz="1900" b="1" dirty="0" smtClean="0">
              <a:solidFill>
                <a:srgbClr val="C00000"/>
              </a:solidFill>
            </a:rPr>
            <a:t>):  KJV - barley.</a:t>
          </a:r>
          <a:endParaRPr lang="en-US" sz="1900" b="1" dirty="0">
            <a:solidFill>
              <a:srgbClr val="C00000"/>
            </a:solidFill>
          </a:endParaRPr>
        </a:p>
      </dgm:t>
    </dgm:pt>
    <dgm:pt modelId="{4389C471-7330-48CB-B009-5D8BCE866295}" type="parTrans" cxnId="{01FFBB48-1A98-4BD9-8663-84F9546AA1DB}">
      <dgm:prSet/>
      <dgm:spPr/>
      <dgm:t>
        <a:bodyPr/>
        <a:lstStyle/>
        <a:p>
          <a:endParaRPr lang="en-US"/>
        </a:p>
      </dgm:t>
    </dgm:pt>
    <dgm:pt modelId="{D023F835-F0A7-4F82-806D-3FDBC2D818A7}" type="sibTrans" cxnId="{01FFBB48-1A98-4BD9-8663-84F9546AA1DB}">
      <dgm:prSet/>
      <dgm:spPr/>
      <dgm:t>
        <a:bodyPr/>
        <a:lstStyle/>
        <a:p>
          <a:endParaRPr lang="en-US"/>
        </a:p>
      </dgm:t>
    </dgm:pt>
    <dgm:pt modelId="{1DCD835B-02D0-4105-8F0A-1B0153A421FD}" type="pres">
      <dgm:prSet presAssocID="{C9A41791-F2D9-46DF-91A9-B8D78D10FD14}" presName="linear" presStyleCnt="0">
        <dgm:presLayoutVars>
          <dgm:dir/>
          <dgm:resizeHandles val="exact"/>
        </dgm:presLayoutVars>
      </dgm:prSet>
      <dgm:spPr/>
      <dgm:t>
        <a:bodyPr/>
        <a:lstStyle/>
        <a:p>
          <a:endParaRPr lang="en-US"/>
        </a:p>
      </dgm:t>
    </dgm:pt>
    <dgm:pt modelId="{0D66793A-D46D-4EF3-8FC6-30321385E036}" type="pres">
      <dgm:prSet presAssocID="{298A45E5-FEEC-4924-B1BA-CE5805128D38}" presName="comp" presStyleCnt="0"/>
      <dgm:spPr/>
      <dgm:t>
        <a:bodyPr/>
        <a:lstStyle/>
        <a:p>
          <a:endParaRPr lang="en-US"/>
        </a:p>
      </dgm:t>
    </dgm:pt>
    <dgm:pt modelId="{8AF76CBD-47EB-469D-92B6-BFBE896CB4CF}" type="pres">
      <dgm:prSet presAssocID="{298A45E5-FEEC-4924-B1BA-CE5805128D38}" presName="box" presStyleLbl="node1" presStyleIdx="0" presStyleCnt="4"/>
      <dgm:spPr/>
      <dgm:t>
        <a:bodyPr/>
        <a:lstStyle/>
        <a:p>
          <a:endParaRPr lang="en-US"/>
        </a:p>
      </dgm:t>
    </dgm:pt>
    <dgm:pt modelId="{62AD6D12-FE4B-4276-BCB1-1E84AC5DCC7C}" type="pres">
      <dgm:prSet presAssocID="{298A45E5-FEEC-4924-B1BA-CE5805128D38}"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84A345B0-0D2F-4257-AC56-98CF0ECC2670}" type="pres">
      <dgm:prSet presAssocID="{298A45E5-FEEC-4924-B1BA-CE5805128D38}" presName="text" presStyleLbl="node1" presStyleIdx="0" presStyleCnt="4">
        <dgm:presLayoutVars>
          <dgm:bulletEnabled val="1"/>
        </dgm:presLayoutVars>
      </dgm:prSet>
      <dgm:spPr/>
      <dgm:t>
        <a:bodyPr/>
        <a:lstStyle/>
        <a:p>
          <a:endParaRPr lang="en-US"/>
        </a:p>
      </dgm:t>
    </dgm:pt>
    <dgm:pt modelId="{BB697F45-CD3E-4C9C-9BF3-11370FBBB8E9}" type="pres">
      <dgm:prSet presAssocID="{B1D42B5A-BC1C-43F7-A49E-1FA01BB4ECE7}" presName="spacer" presStyleCnt="0"/>
      <dgm:spPr/>
      <dgm:t>
        <a:bodyPr/>
        <a:lstStyle/>
        <a:p>
          <a:endParaRPr lang="en-US"/>
        </a:p>
      </dgm:t>
    </dgm:pt>
    <dgm:pt modelId="{80928743-4D7B-45B3-B429-551F49713CB1}" type="pres">
      <dgm:prSet presAssocID="{16BB047E-AF52-47F9-BA37-34494A0DB7BC}" presName="comp" presStyleCnt="0"/>
      <dgm:spPr/>
      <dgm:t>
        <a:bodyPr/>
        <a:lstStyle/>
        <a:p>
          <a:endParaRPr lang="en-US"/>
        </a:p>
      </dgm:t>
    </dgm:pt>
    <dgm:pt modelId="{0981A233-FAA6-405B-9F8F-2FBB6C83DCA8}" type="pres">
      <dgm:prSet presAssocID="{16BB047E-AF52-47F9-BA37-34494A0DB7BC}" presName="box" presStyleLbl="node1" presStyleIdx="1" presStyleCnt="4"/>
      <dgm:spPr/>
      <dgm:t>
        <a:bodyPr/>
        <a:lstStyle/>
        <a:p>
          <a:endParaRPr lang="en-US"/>
        </a:p>
      </dgm:t>
    </dgm:pt>
    <dgm:pt modelId="{6BA375DA-9880-483B-8DE5-F80F629D0D1F}" type="pres">
      <dgm:prSet presAssocID="{16BB047E-AF52-47F9-BA37-34494A0DB7BC}"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3000" b="-33000"/>
          </a:stretch>
        </a:blipFill>
      </dgm:spPr>
      <dgm:t>
        <a:bodyPr/>
        <a:lstStyle/>
        <a:p>
          <a:endParaRPr lang="en-US"/>
        </a:p>
      </dgm:t>
    </dgm:pt>
    <dgm:pt modelId="{30D2AF2C-94AC-41CA-B2EB-3F78B82A1BE2}" type="pres">
      <dgm:prSet presAssocID="{16BB047E-AF52-47F9-BA37-34494A0DB7BC}" presName="text" presStyleLbl="node1" presStyleIdx="1" presStyleCnt="4">
        <dgm:presLayoutVars>
          <dgm:bulletEnabled val="1"/>
        </dgm:presLayoutVars>
      </dgm:prSet>
      <dgm:spPr/>
      <dgm:t>
        <a:bodyPr/>
        <a:lstStyle/>
        <a:p>
          <a:endParaRPr lang="en-US"/>
        </a:p>
      </dgm:t>
    </dgm:pt>
    <dgm:pt modelId="{DE2F6E81-8270-459C-89D1-6AFAF0103909}" type="pres">
      <dgm:prSet presAssocID="{D78BFD97-BD3C-45EB-824F-4F621100CDD1}" presName="spacer" presStyleCnt="0"/>
      <dgm:spPr/>
      <dgm:t>
        <a:bodyPr/>
        <a:lstStyle/>
        <a:p>
          <a:endParaRPr lang="en-US"/>
        </a:p>
      </dgm:t>
    </dgm:pt>
    <dgm:pt modelId="{A0FAC3FB-BFF2-41A4-8625-AC46A8B6FC3F}" type="pres">
      <dgm:prSet presAssocID="{618286D2-4A60-4288-983C-902B93EF508B}" presName="comp" presStyleCnt="0"/>
      <dgm:spPr/>
      <dgm:t>
        <a:bodyPr/>
        <a:lstStyle/>
        <a:p>
          <a:endParaRPr lang="en-US"/>
        </a:p>
      </dgm:t>
    </dgm:pt>
    <dgm:pt modelId="{BE68CE21-A5F1-4547-B3E9-DB6691CD2812}" type="pres">
      <dgm:prSet presAssocID="{618286D2-4A60-4288-983C-902B93EF508B}" presName="box" presStyleLbl="node1" presStyleIdx="2" presStyleCnt="4"/>
      <dgm:spPr/>
      <dgm:t>
        <a:bodyPr/>
        <a:lstStyle/>
        <a:p>
          <a:endParaRPr lang="en-US"/>
        </a:p>
      </dgm:t>
    </dgm:pt>
    <dgm:pt modelId="{4114007D-0BE6-46CC-8180-C44560F36DFC}" type="pres">
      <dgm:prSet presAssocID="{618286D2-4A60-4288-983C-902B93EF508B}"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7000" b="-67000"/>
          </a:stretch>
        </a:blipFill>
      </dgm:spPr>
      <dgm:t>
        <a:bodyPr/>
        <a:lstStyle/>
        <a:p>
          <a:endParaRPr lang="en-US"/>
        </a:p>
      </dgm:t>
    </dgm:pt>
    <dgm:pt modelId="{3B093353-4AE7-4266-9BD7-C89E3E9D86F0}" type="pres">
      <dgm:prSet presAssocID="{618286D2-4A60-4288-983C-902B93EF508B}" presName="text" presStyleLbl="node1" presStyleIdx="2" presStyleCnt="4">
        <dgm:presLayoutVars>
          <dgm:bulletEnabled val="1"/>
        </dgm:presLayoutVars>
      </dgm:prSet>
      <dgm:spPr/>
      <dgm:t>
        <a:bodyPr/>
        <a:lstStyle/>
        <a:p>
          <a:endParaRPr lang="en-US"/>
        </a:p>
      </dgm:t>
    </dgm:pt>
    <dgm:pt modelId="{54741251-ECA3-4BB5-A67D-51A1CD98F75A}" type="pres">
      <dgm:prSet presAssocID="{E5F6FC4F-B54A-4D01-BFE7-8F5A3F33D224}" presName="spacer" presStyleCnt="0"/>
      <dgm:spPr/>
    </dgm:pt>
    <dgm:pt modelId="{62EF2EA2-0503-46A2-8CF5-C7FCB56C74FD}" type="pres">
      <dgm:prSet presAssocID="{81A7782D-8129-4755-BC47-90B149037F0B}" presName="comp" presStyleCnt="0"/>
      <dgm:spPr/>
    </dgm:pt>
    <dgm:pt modelId="{A4C0023E-C830-45BE-86B8-4FF47B069ABE}" type="pres">
      <dgm:prSet presAssocID="{81A7782D-8129-4755-BC47-90B149037F0B}" presName="box" presStyleLbl="node1" presStyleIdx="3" presStyleCnt="4"/>
      <dgm:spPr/>
      <dgm:t>
        <a:bodyPr/>
        <a:lstStyle/>
        <a:p>
          <a:endParaRPr lang="en-US"/>
        </a:p>
      </dgm:t>
    </dgm:pt>
    <dgm:pt modelId="{F2A9AEC8-666C-4EA8-AF1B-3972E3260C19}" type="pres">
      <dgm:prSet presAssocID="{81A7782D-8129-4755-BC47-90B149037F0B}"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t>
        <a:bodyPr/>
        <a:lstStyle/>
        <a:p>
          <a:endParaRPr lang="en-US"/>
        </a:p>
      </dgm:t>
    </dgm:pt>
    <dgm:pt modelId="{A8A96FC0-48C1-4F4C-B1D6-6775BCDFC039}" type="pres">
      <dgm:prSet presAssocID="{81A7782D-8129-4755-BC47-90B149037F0B}" presName="text" presStyleLbl="node1" presStyleIdx="3" presStyleCnt="4">
        <dgm:presLayoutVars>
          <dgm:bulletEnabled val="1"/>
        </dgm:presLayoutVars>
      </dgm:prSet>
      <dgm:spPr/>
      <dgm:t>
        <a:bodyPr/>
        <a:lstStyle/>
        <a:p>
          <a:endParaRPr lang="en-US"/>
        </a:p>
      </dgm:t>
    </dgm:pt>
  </dgm:ptLst>
  <dgm:cxnLst>
    <dgm:cxn modelId="{4565F4FC-40C7-4087-AE1A-0E4E20A4C3FF}" type="presOf" srcId="{C9A41791-F2D9-46DF-91A9-B8D78D10FD14}" destId="{1DCD835B-02D0-4105-8F0A-1B0153A421FD}" srcOrd="0" destOrd="0" presId="urn:microsoft.com/office/officeart/2005/8/layout/vList4"/>
    <dgm:cxn modelId="{49ECA8C6-D979-48CA-A64C-B85F7894560D}" type="presOf" srcId="{618286D2-4A60-4288-983C-902B93EF508B}" destId="{BE68CE21-A5F1-4547-B3E9-DB6691CD2812}" srcOrd="0" destOrd="0" presId="urn:microsoft.com/office/officeart/2005/8/layout/vList4"/>
    <dgm:cxn modelId="{B6250C32-360F-4417-ADC6-ED9B961FE03C}" type="presOf" srcId="{16BB047E-AF52-47F9-BA37-34494A0DB7BC}" destId="{30D2AF2C-94AC-41CA-B2EB-3F78B82A1BE2}" srcOrd="1" destOrd="0" presId="urn:microsoft.com/office/officeart/2005/8/layout/vList4"/>
    <dgm:cxn modelId="{F3AE155F-5E53-4123-A194-CE4A26398CFD}" type="presOf" srcId="{81A7782D-8129-4755-BC47-90B149037F0B}" destId="{A8A96FC0-48C1-4F4C-B1D6-6775BCDFC039}" srcOrd="1" destOrd="0" presId="urn:microsoft.com/office/officeart/2005/8/layout/vList4"/>
    <dgm:cxn modelId="{38C45EA2-8F7B-4E51-AD1B-7F5DA17348EE}" type="presOf" srcId="{81A7782D-8129-4755-BC47-90B149037F0B}" destId="{A4C0023E-C830-45BE-86B8-4FF47B069ABE}" srcOrd="0" destOrd="0" presId="urn:microsoft.com/office/officeart/2005/8/layout/vList4"/>
    <dgm:cxn modelId="{2A04398E-6D3A-414B-890C-78911E370DE1}" type="presOf" srcId="{16BB047E-AF52-47F9-BA37-34494A0DB7BC}" destId="{0981A233-FAA6-405B-9F8F-2FBB6C83DCA8}" srcOrd="0" destOrd="0" presId="urn:microsoft.com/office/officeart/2005/8/layout/vList4"/>
    <dgm:cxn modelId="{AE3C3645-6111-46BB-9483-61953EC69B25}" srcId="{C9A41791-F2D9-46DF-91A9-B8D78D10FD14}" destId="{618286D2-4A60-4288-983C-902B93EF508B}" srcOrd="2" destOrd="0" parTransId="{510C73EB-DFF9-41EC-AD10-0506DE5D01AE}" sibTransId="{E5F6FC4F-B54A-4D01-BFE7-8F5A3F33D224}"/>
    <dgm:cxn modelId="{457FA2D2-EC86-407C-AE36-481B689A238F}" type="presOf" srcId="{6E4B038D-D757-4B91-B324-777EA66BEF9E}" destId="{84A345B0-0D2F-4257-AC56-98CF0ECC2670}" srcOrd="1" destOrd="1" presId="urn:microsoft.com/office/officeart/2005/8/layout/vList4"/>
    <dgm:cxn modelId="{566B0B7E-53DA-499F-A6D2-CDFF83B64BAA}" type="presOf" srcId="{618286D2-4A60-4288-983C-902B93EF508B}" destId="{3B093353-4AE7-4266-9BD7-C89E3E9D86F0}" srcOrd="1" destOrd="0" presId="urn:microsoft.com/office/officeart/2005/8/layout/vList4"/>
    <dgm:cxn modelId="{F5A4E060-30F2-46D6-9AB8-529D4EEFC854}" type="presOf" srcId="{298A45E5-FEEC-4924-B1BA-CE5805128D38}" destId="{84A345B0-0D2F-4257-AC56-98CF0ECC2670}" srcOrd="1" destOrd="0" presId="urn:microsoft.com/office/officeart/2005/8/layout/vList4"/>
    <dgm:cxn modelId="{522E28E6-C82E-431F-A9CA-62BC406F1EA2}" srcId="{298A45E5-FEEC-4924-B1BA-CE5805128D38}" destId="{6E4B038D-D757-4B91-B324-777EA66BEF9E}" srcOrd="0" destOrd="0" parTransId="{E697F55C-48B6-4FCB-A85A-1EF8C27A59AE}" sibTransId="{C48E0AA8-E873-4801-8687-C631866360E5}"/>
    <dgm:cxn modelId="{01FFBB48-1A98-4BD9-8663-84F9546AA1DB}" srcId="{C9A41791-F2D9-46DF-91A9-B8D78D10FD14}" destId="{81A7782D-8129-4755-BC47-90B149037F0B}" srcOrd="3" destOrd="0" parTransId="{4389C471-7330-48CB-B009-5D8BCE866295}" sibTransId="{D023F835-F0A7-4F82-806D-3FDBC2D818A7}"/>
    <dgm:cxn modelId="{DF327148-737E-4657-897B-061D99787037}" type="presOf" srcId="{298A45E5-FEEC-4924-B1BA-CE5805128D38}" destId="{8AF76CBD-47EB-469D-92B6-BFBE896CB4CF}" srcOrd="0" destOrd="0" presId="urn:microsoft.com/office/officeart/2005/8/layout/vList4"/>
    <dgm:cxn modelId="{1C7EFF03-33FD-48BD-BE21-FD9697753F2A}" srcId="{C9A41791-F2D9-46DF-91A9-B8D78D10FD14}" destId="{16BB047E-AF52-47F9-BA37-34494A0DB7BC}" srcOrd="1" destOrd="0" parTransId="{4AA7B68A-1F55-41A4-8BA8-C5847E642DF8}" sibTransId="{D78BFD97-BD3C-45EB-824F-4F621100CDD1}"/>
    <dgm:cxn modelId="{128CCD73-311C-4629-8C78-F9B7E7ADAA16}" type="presOf" srcId="{6E4B038D-D757-4B91-B324-777EA66BEF9E}" destId="{8AF76CBD-47EB-469D-92B6-BFBE896CB4CF}" srcOrd="0" destOrd="1" presId="urn:microsoft.com/office/officeart/2005/8/layout/vList4"/>
    <dgm:cxn modelId="{38BFD844-36EF-4BDE-B290-7F657D730FA2}" srcId="{C9A41791-F2D9-46DF-91A9-B8D78D10FD14}" destId="{298A45E5-FEEC-4924-B1BA-CE5805128D38}" srcOrd="0" destOrd="0" parTransId="{50EE52F1-C022-41FF-BC4C-A3892DCD7DF8}" sibTransId="{B1D42B5A-BC1C-43F7-A49E-1FA01BB4ECE7}"/>
    <dgm:cxn modelId="{E3D9567B-07DF-40CD-9D78-DD27BF62EBE3}" type="presParOf" srcId="{1DCD835B-02D0-4105-8F0A-1B0153A421FD}" destId="{0D66793A-D46D-4EF3-8FC6-30321385E036}" srcOrd="0" destOrd="0" presId="urn:microsoft.com/office/officeart/2005/8/layout/vList4"/>
    <dgm:cxn modelId="{6E7761D5-016E-41AC-BECA-B041D71AFDC3}" type="presParOf" srcId="{0D66793A-D46D-4EF3-8FC6-30321385E036}" destId="{8AF76CBD-47EB-469D-92B6-BFBE896CB4CF}" srcOrd="0" destOrd="0" presId="urn:microsoft.com/office/officeart/2005/8/layout/vList4"/>
    <dgm:cxn modelId="{C608B575-16D9-47C0-931B-DCF5B03A7B5F}" type="presParOf" srcId="{0D66793A-D46D-4EF3-8FC6-30321385E036}" destId="{62AD6D12-FE4B-4276-BCB1-1E84AC5DCC7C}" srcOrd="1" destOrd="0" presId="urn:microsoft.com/office/officeart/2005/8/layout/vList4"/>
    <dgm:cxn modelId="{B555DACA-FAF5-4C89-A22F-72AA01F16304}" type="presParOf" srcId="{0D66793A-D46D-4EF3-8FC6-30321385E036}" destId="{84A345B0-0D2F-4257-AC56-98CF0ECC2670}" srcOrd="2" destOrd="0" presId="urn:microsoft.com/office/officeart/2005/8/layout/vList4"/>
    <dgm:cxn modelId="{2C2F9A1C-57A1-4214-A17F-B79191CE371F}" type="presParOf" srcId="{1DCD835B-02D0-4105-8F0A-1B0153A421FD}" destId="{BB697F45-CD3E-4C9C-9BF3-11370FBBB8E9}" srcOrd="1" destOrd="0" presId="urn:microsoft.com/office/officeart/2005/8/layout/vList4"/>
    <dgm:cxn modelId="{60B71181-1793-400A-9858-9736BD3D934E}" type="presParOf" srcId="{1DCD835B-02D0-4105-8F0A-1B0153A421FD}" destId="{80928743-4D7B-45B3-B429-551F49713CB1}" srcOrd="2" destOrd="0" presId="urn:microsoft.com/office/officeart/2005/8/layout/vList4"/>
    <dgm:cxn modelId="{ACE4130D-BCC8-4ED6-843C-FD9F6C193992}" type="presParOf" srcId="{80928743-4D7B-45B3-B429-551F49713CB1}" destId="{0981A233-FAA6-405B-9F8F-2FBB6C83DCA8}" srcOrd="0" destOrd="0" presId="urn:microsoft.com/office/officeart/2005/8/layout/vList4"/>
    <dgm:cxn modelId="{8A048B78-A73C-4381-8AE4-4CB6EBFEC7B4}" type="presParOf" srcId="{80928743-4D7B-45B3-B429-551F49713CB1}" destId="{6BA375DA-9880-483B-8DE5-F80F629D0D1F}" srcOrd="1" destOrd="0" presId="urn:microsoft.com/office/officeart/2005/8/layout/vList4"/>
    <dgm:cxn modelId="{59F403D8-822C-4AF9-9497-EE3AAD59CE00}" type="presParOf" srcId="{80928743-4D7B-45B3-B429-551F49713CB1}" destId="{30D2AF2C-94AC-41CA-B2EB-3F78B82A1BE2}" srcOrd="2" destOrd="0" presId="urn:microsoft.com/office/officeart/2005/8/layout/vList4"/>
    <dgm:cxn modelId="{B3E9B9BD-F6EE-401C-997D-CE2FAD931F0E}" type="presParOf" srcId="{1DCD835B-02D0-4105-8F0A-1B0153A421FD}" destId="{DE2F6E81-8270-459C-89D1-6AFAF0103909}" srcOrd="3" destOrd="0" presId="urn:microsoft.com/office/officeart/2005/8/layout/vList4"/>
    <dgm:cxn modelId="{610BAD71-10EF-47FF-A054-52DD27545348}" type="presParOf" srcId="{1DCD835B-02D0-4105-8F0A-1B0153A421FD}" destId="{A0FAC3FB-BFF2-41A4-8625-AC46A8B6FC3F}" srcOrd="4" destOrd="0" presId="urn:microsoft.com/office/officeart/2005/8/layout/vList4"/>
    <dgm:cxn modelId="{88FA3FB0-3944-41C7-9596-FDFEE26F0521}" type="presParOf" srcId="{A0FAC3FB-BFF2-41A4-8625-AC46A8B6FC3F}" destId="{BE68CE21-A5F1-4547-B3E9-DB6691CD2812}" srcOrd="0" destOrd="0" presId="urn:microsoft.com/office/officeart/2005/8/layout/vList4"/>
    <dgm:cxn modelId="{F0FDA871-8FA8-443F-8C5A-7ED6058763F0}" type="presParOf" srcId="{A0FAC3FB-BFF2-41A4-8625-AC46A8B6FC3F}" destId="{4114007D-0BE6-46CC-8180-C44560F36DFC}" srcOrd="1" destOrd="0" presId="urn:microsoft.com/office/officeart/2005/8/layout/vList4"/>
    <dgm:cxn modelId="{461A0B09-CAE0-41FE-978D-4BC68ECA71A6}" type="presParOf" srcId="{A0FAC3FB-BFF2-41A4-8625-AC46A8B6FC3F}" destId="{3B093353-4AE7-4266-9BD7-C89E3E9D86F0}" srcOrd="2" destOrd="0" presId="urn:microsoft.com/office/officeart/2005/8/layout/vList4"/>
    <dgm:cxn modelId="{9A4F1471-1E50-41B5-BB97-397EDFE3D5DF}" type="presParOf" srcId="{1DCD835B-02D0-4105-8F0A-1B0153A421FD}" destId="{54741251-ECA3-4BB5-A67D-51A1CD98F75A}" srcOrd="5" destOrd="0" presId="urn:microsoft.com/office/officeart/2005/8/layout/vList4"/>
    <dgm:cxn modelId="{73ACFF0C-F651-486C-910D-C24A75F65431}" type="presParOf" srcId="{1DCD835B-02D0-4105-8F0A-1B0153A421FD}" destId="{62EF2EA2-0503-46A2-8CF5-C7FCB56C74FD}" srcOrd="6" destOrd="0" presId="urn:microsoft.com/office/officeart/2005/8/layout/vList4"/>
    <dgm:cxn modelId="{2AF29BF9-0FDA-49BB-985D-9CBAD93AB345}" type="presParOf" srcId="{62EF2EA2-0503-46A2-8CF5-C7FCB56C74FD}" destId="{A4C0023E-C830-45BE-86B8-4FF47B069ABE}" srcOrd="0" destOrd="0" presId="urn:microsoft.com/office/officeart/2005/8/layout/vList4"/>
    <dgm:cxn modelId="{A578820A-69DB-452E-8CBC-AE10A8EA95C8}" type="presParOf" srcId="{62EF2EA2-0503-46A2-8CF5-C7FCB56C74FD}" destId="{F2A9AEC8-666C-4EA8-AF1B-3972E3260C19}" srcOrd="1" destOrd="0" presId="urn:microsoft.com/office/officeart/2005/8/layout/vList4"/>
    <dgm:cxn modelId="{D38A4FF8-4F89-4362-AA80-77E0BB5F6A8D}" type="presParOf" srcId="{62EF2EA2-0503-46A2-8CF5-C7FCB56C74FD}" destId="{A8A96FC0-48C1-4F4C-B1D6-6775BCDFC03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41791-F2D9-46DF-91A9-B8D78D10FD14}" type="doc">
      <dgm:prSet loTypeId="urn:microsoft.com/office/officeart/2005/8/layout/vList4" loCatId="list" qsTypeId="urn:microsoft.com/office/officeart/2005/8/quickstyle/simple5" qsCatId="simple" csTypeId="urn:microsoft.com/office/officeart/2005/8/colors/accent1_3" csCatId="accent1" phldr="1"/>
      <dgm:spPr/>
      <dgm:t>
        <a:bodyPr/>
        <a:lstStyle/>
        <a:p>
          <a:endParaRPr lang="en-US"/>
        </a:p>
      </dgm:t>
    </dgm:pt>
    <dgm:pt modelId="{298A45E5-FEEC-4924-B1BA-CE5805128D38}">
      <dgm:prSet phldrT="[Text]"/>
      <dgm:spPr/>
      <dgm:t>
        <a:bodyPr>
          <a:sp3d extrusionH="57150">
            <a:bevelT w="38100" h="38100" prst="angle"/>
          </a:sp3d>
        </a:bodyPr>
        <a:lstStyle/>
        <a:p>
          <a:r>
            <a:rPr lang="en-US" sz="1900" b="1" dirty="0" smtClean="0">
              <a:solidFill>
                <a:srgbClr val="006600"/>
              </a:solidFill>
            </a:rPr>
            <a:t>Lunar Sabbath Calendars Sight the Moon for Feasts &amp; Sabbaths</a:t>
          </a:r>
        </a:p>
        <a:p>
          <a:r>
            <a:rPr lang="en-US" sz="1900" b="1" dirty="0" smtClean="0">
              <a:solidFill>
                <a:srgbClr val="006600"/>
              </a:solidFill>
            </a:rPr>
            <a:t>These calendars teach that the weekly Sabbath from Creation was set by the cycles of the moon.  Their ‘Sabbath’ can be on any cycle of the week.</a:t>
          </a:r>
          <a:endParaRPr lang="en-US" sz="1900" b="1" dirty="0">
            <a:solidFill>
              <a:srgbClr val="006600"/>
            </a:solidFill>
          </a:endParaRPr>
        </a:p>
      </dgm:t>
    </dgm:pt>
    <dgm:pt modelId="{50EE52F1-C022-41FF-BC4C-A3892DCD7DF8}" type="parTrans" cxnId="{38BFD844-36EF-4BDE-B290-7F657D730FA2}">
      <dgm:prSet/>
      <dgm:spPr/>
      <dgm:t>
        <a:bodyPr/>
        <a:lstStyle/>
        <a:p>
          <a:endParaRPr lang="en-US"/>
        </a:p>
      </dgm:t>
    </dgm:pt>
    <dgm:pt modelId="{B1D42B5A-BC1C-43F7-A49E-1FA01BB4ECE7}" type="sibTrans" cxnId="{38BFD844-36EF-4BDE-B290-7F657D730FA2}">
      <dgm:prSet/>
      <dgm:spPr/>
      <dgm:t>
        <a:bodyPr/>
        <a:lstStyle/>
        <a:p>
          <a:endParaRPr lang="en-US"/>
        </a:p>
      </dgm:t>
    </dgm:pt>
    <dgm:pt modelId="{16BB047E-AF52-47F9-BA37-34494A0DB7BC}">
      <dgm:prSet phldrT="[Text]"/>
      <dgm:spPr/>
      <dgm:t>
        <a:bodyPr>
          <a:sp3d extrusionH="57150">
            <a:bevelT w="38100" h="38100" prst="angle"/>
          </a:sp3d>
        </a:bodyPr>
        <a:lstStyle/>
        <a:p>
          <a:r>
            <a:rPr lang="en-US" b="1" dirty="0" smtClean="0">
              <a:solidFill>
                <a:srgbClr val="006600"/>
              </a:solidFill>
            </a:rPr>
            <a:t>Covenant Calendar Studies show the creation Sabbath has </a:t>
          </a:r>
          <a:br>
            <a:rPr lang="en-US" b="1" dirty="0" smtClean="0">
              <a:solidFill>
                <a:srgbClr val="006600"/>
              </a:solidFill>
            </a:rPr>
          </a:br>
          <a:r>
            <a:rPr lang="en-US" b="1" dirty="0" smtClean="0">
              <a:solidFill>
                <a:srgbClr val="006600"/>
              </a:solidFill>
            </a:rPr>
            <a:t>always been the 7</a:t>
          </a:r>
          <a:r>
            <a:rPr lang="en-US" b="1" baseline="30000" dirty="0" smtClean="0">
              <a:solidFill>
                <a:srgbClr val="006600"/>
              </a:solidFill>
            </a:rPr>
            <a:t>th</a:t>
          </a:r>
          <a:r>
            <a:rPr lang="en-US" b="1" dirty="0" smtClean="0">
              <a:solidFill>
                <a:srgbClr val="006600"/>
              </a:solidFill>
            </a:rPr>
            <a:t> day of the week, also proven in Yahusha’s resurrection on His Sabbath, just 2000 years ago.</a:t>
          </a:r>
          <a:endParaRPr lang="en-US" b="1" dirty="0">
            <a:solidFill>
              <a:srgbClr val="006600"/>
            </a:solidFill>
          </a:endParaRPr>
        </a:p>
      </dgm:t>
    </dgm:pt>
    <dgm:pt modelId="{4AA7B68A-1F55-41A4-8BA8-C5847E642DF8}" type="parTrans" cxnId="{1C7EFF03-33FD-48BD-BE21-FD9697753F2A}">
      <dgm:prSet/>
      <dgm:spPr/>
      <dgm:t>
        <a:bodyPr/>
        <a:lstStyle/>
        <a:p>
          <a:endParaRPr lang="en-US"/>
        </a:p>
      </dgm:t>
    </dgm:pt>
    <dgm:pt modelId="{D78BFD97-BD3C-45EB-824F-4F621100CDD1}" type="sibTrans" cxnId="{1C7EFF03-33FD-48BD-BE21-FD9697753F2A}">
      <dgm:prSet/>
      <dgm:spPr/>
      <dgm:t>
        <a:bodyPr/>
        <a:lstStyle/>
        <a:p>
          <a:endParaRPr lang="en-US"/>
        </a:p>
      </dgm:t>
    </dgm:pt>
    <dgm:pt modelId="{618286D2-4A60-4288-983C-902B93EF508B}">
      <dgm:prSet phldrT="[Text]"/>
      <dgm:spPr/>
      <dgm:t>
        <a:bodyPr>
          <a:sp3d extrusionH="57150">
            <a:bevelT w="38100" h="38100" prst="angle"/>
          </a:sp3d>
        </a:bodyPr>
        <a:lstStyle/>
        <a:p>
          <a:r>
            <a:rPr lang="en-US" b="1" dirty="0" smtClean="0">
              <a:solidFill>
                <a:srgbClr val="006600"/>
              </a:solidFill>
            </a:rPr>
            <a:t>Sunday Laws legislated by Constantine 321 AD – caused much persecution amongst the Sabbath keepers.  </a:t>
          </a:r>
          <a:br>
            <a:rPr lang="en-US" b="1" dirty="0" smtClean="0">
              <a:solidFill>
                <a:srgbClr val="006600"/>
              </a:solidFill>
            </a:rPr>
          </a:br>
          <a:r>
            <a:rPr lang="en-US" b="1" dirty="0" smtClean="0">
              <a:solidFill>
                <a:srgbClr val="006600"/>
              </a:solidFill>
            </a:rPr>
            <a:t>Many chose Sunday over the Torah Sabbath.</a:t>
          </a:r>
        </a:p>
      </dgm:t>
    </dgm:pt>
    <dgm:pt modelId="{510C73EB-DFF9-41EC-AD10-0506DE5D01AE}" type="parTrans" cxnId="{AE3C3645-6111-46BB-9483-61953EC69B25}">
      <dgm:prSet/>
      <dgm:spPr/>
      <dgm:t>
        <a:bodyPr/>
        <a:lstStyle/>
        <a:p>
          <a:endParaRPr lang="en-US"/>
        </a:p>
      </dgm:t>
    </dgm:pt>
    <dgm:pt modelId="{E5F6FC4F-B54A-4D01-BFE7-8F5A3F33D224}" type="sibTrans" cxnId="{AE3C3645-6111-46BB-9483-61953EC69B25}">
      <dgm:prSet/>
      <dgm:spPr/>
      <dgm:t>
        <a:bodyPr/>
        <a:lstStyle/>
        <a:p>
          <a:endParaRPr lang="en-US"/>
        </a:p>
      </dgm:t>
    </dgm:pt>
    <dgm:pt modelId="{81A7782D-8129-4755-BC47-90B149037F0B}">
      <dgm:prSet custT="1"/>
      <dgm:spPr/>
      <dgm:t>
        <a:bodyPr>
          <a:sp3d extrusionH="57150">
            <a:bevelT w="38100" h="38100"/>
          </a:sp3d>
        </a:bodyPr>
        <a:lstStyle/>
        <a:p>
          <a:r>
            <a:rPr lang="en-US" sz="1900" b="1" dirty="0" smtClean="0">
              <a:solidFill>
                <a:srgbClr val="006600"/>
              </a:solidFill>
            </a:rPr>
            <a:t>When Constantine fixed the Easter date, Hillel II (president of the Sanhedrin) fixed “</a:t>
          </a:r>
          <a:r>
            <a:rPr lang="en-US" sz="1900" b="1" u="sng" dirty="0" smtClean="0">
              <a:solidFill>
                <a:srgbClr val="006600"/>
              </a:solidFill>
            </a:rPr>
            <a:t>pagan Saturday</a:t>
          </a:r>
          <a:r>
            <a:rPr lang="en-US" sz="1900" b="1" dirty="0" smtClean="0">
              <a:solidFill>
                <a:srgbClr val="006600"/>
              </a:solidFill>
            </a:rPr>
            <a:t>” as the weekly day of worship having one day of worship in 7 according to Talmud.</a:t>
          </a:r>
          <a:endParaRPr lang="en-US" sz="1900" b="1" dirty="0">
            <a:solidFill>
              <a:srgbClr val="006600"/>
            </a:solidFill>
          </a:endParaRPr>
        </a:p>
      </dgm:t>
    </dgm:pt>
    <dgm:pt modelId="{4389C471-7330-48CB-B009-5D8BCE866295}" type="parTrans" cxnId="{01FFBB48-1A98-4BD9-8663-84F9546AA1DB}">
      <dgm:prSet/>
      <dgm:spPr/>
      <dgm:t>
        <a:bodyPr/>
        <a:lstStyle/>
        <a:p>
          <a:endParaRPr lang="en-US"/>
        </a:p>
      </dgm:t>
    </dgm:pt>
    <dgm:pt modelId="{D023F835-F0A7-4F82-806D-3FDBC2D818A7}" type="sibTrans" cxnId="{01FFBB48-1A98-4BD9-8663-84F9546AA1DB}">
      <dgm:prSet/>
      <dgm:spPr/>
      <dgm:t>
        <a:bodyPr/>
        <a:lstStyle/>
        <a:p>
          <a:endParaRPr lang="en-US"/>
        </a:p>
      </dgm:t>
    </dgm:pt>
    <dgm:pt modelId="{1DCD835B-02D0-4105-8F0A-1B0153A421FD}" type="pres">
      <dgm:prSet presAssocID="{C9A41791-F2D9-46DF-91A9-B8D78D10FD14}" presName="linear" presStyleCnt="0">
        <dgm:presLayoutVars>
          <dgm:dir/>
          <dgm:resizeHandles val="exact"/>
        </dgm:presLayoutVars>
      </dgm:prSet>
      <dgm:spPr/>
      <dgm:t>
        <a:bodyPr/>
        <a:lstStyle/>
        <a:p>
          <a:endParaRPr lang="en-US"/>
        </a:p>
      </dgm:t>
    </dgm:pt>
    <dgm:pt modelId="{0D66793A-D46D-4EF3-8FC6-30321385E036}" type="pres">
      <dgm:prSet presAssocID="{298A45E5-FEEC-4924-B1BA-CE5805128D38}" presName="comp" presStyleCnt="0"/>
      <dgm:spPr/>
      <dgm:t>
        <a:bodyPr/>
        <a:lstStyle/>
        <a:p>
          <a:endParaRPr lang="en-US"/>
        </a:p>
      </dgm:t>
    </dgm:pt>
    <dgm:pt modelId="{8AF76CBD-47EB-469D-92B6-BFBE896CB4CF}" type="pres">
      <dgm:prSet presAssocID="{298A45E5-FEEC-4924-B1BA-CE5805128D38}" presName="box" presStyleLbl="node1" presStyleIdx="0" presStyleCnt="4"/>
      <dgm:spPr/>
      <dgm:t>
        <a:bodyPr/>
        <a:lstStyle/>
        <a:p>
          <a:endParaRPr lang="en-US"/>
        </a:p>
      </dgm:t>
    </dgm:pt>
    <dgm:pt modelId="{62AD6D12-FE4B-4276-BCB1-1E84AC5DCC7C}" type="pres">
      <dgm:prSet presAssocID="{298A45E5-FEEC-4924-B1BA-CE5805128D38}"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t>
        <a:bodyPr/>
        <a:lstStyle/>
        <a:p>
          <a:endParaRPr lang="en-US"/>
        </a:p>
      </dgm:t>
    </dgm:pt>
    <dgm:pt modelId="{84A345B0-0D2F-4257-AC56-98CF0ECC2670}" type="pres">
      <dgm:prSet presAssocID="{298A45E5-FEEC-4924-B1BA-CE5805128D38}" presName="text" presStyleLbl="node1" presStyleIdx="0" presStyleCnt="4">
        <dgm:presLayoutVars>
          <dgm:bulletEnabled val="1"/>
        </dgm:presLayoutVars>
      </dgm:prSet>
      <dgm:spPr/>
      <dgm:t>
        <a:bodyPr/>
        <a:lstStyle/>
        <a:p>
          <a:endParaRPr lang="en-US"/>
        </a:p>
      </dgm:t>
    </dgm:pt>
    <dgm:pt modelId="{BB697F45-CD3E-4C9C-9BF3-11370FBBB8E9}" type="pres">
      <dgm:prSet presAssocID="{B1D42B5A-BC1C-43F7-A49E-1FA01BB4ECE7}" presName="spacer" presStyleCnt="0"/>
      <dgm:spPr/>
      <dgm:t>
        <a:bodyPr/>
        <a:lstStyle/>
        <a:p>
          <a:endParaRPr lang="en-US"/>
        </a:p>
      </dgm:t>
    </dgm:pt>
    <dgm:pt modelId="{80928743-4D7B-45B3-B429-551F49713CB1}" type="pres">
      <dgm:prSet presAssocID="{16BB047E-AF52-47F9-BA37-34494A0DB7BC}" presName="comp" presStyleCnt="0"/>
      <dgm:spPr/>
      <dgm:t>
        <a:bodyPr/>
        <a:lstStyle/>
        <a:p>
          <a:endParaRPr lang="en-US"/>
        </a:p>
      </dgm:t>
    </dgm:pt>
    <dgm:pt modelId="{0981A233-FAA6-405B-9F8F-2FBB6C83DCA8}" type="pres">
      <dgm:prSet presAssocID="{16BB047E-AF52-47F9-BA37-34494A0DB7BC}" presName="box" presStyleLbl="node1" presStyleIdx="1" presStyleCnt="4"/>
      <dgm:spPr/>
      <dgm:t>
        <a:bodyPr/>
        <a:lstStyle/>
        <a:p>
          <a:endParaRPr lang="en-US"/>
        </a:p>
      </dgm:t>
    </dgm:pt>
    <dgm:pt modelId="{6BA375DA-9880-483B-8DE5-F80F629D0D1F}" type="pres">
      <dgm:prSet presAssocID="{16BB047E-AF52-47F9-BA37-34494A0DB7BC}"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30D2AF2C-94AC-41CA-B2EB-3F78B82A1BE2}" type="pres">
      <dgm:prSet presAssocID="{16BB047E-AF52-47F9-BA37-34494A0DB7BC}" presName="text" presStyleLbl="node1" presStyleIdx="1" presStyleCnt="4">
        <dgm:presLayoutVars>
          <dgm:bulletEnabled val="1"/>
        </dgm:presLayoutVars>
      </dgm:prSet>
      <dgm:spPr/>
      <dgm:t>
        <a:bodyPr/>
        <a:lstStyle/>
        <a:p>
          <a:endParaRPr lang="en-US"/>
        </a:p>
      </dgm:t>
    </dgm:pt>
    <dgm:pt modelId="{DE2F6E81-8270-459C-89D1-6AFAF0103909}" type="pres">
      <dgm:prSet presAssocID="{D78BFD97-BD3C-45EB-824F-4F621100CDD1}" presName="spacer" presStyleCnt="0"/>
      <dgm:spPr/>
      <dgm:t>
        <a:bodyPr/>
        <a:lstStyle/>
        <a:p>
          <a:endParaRPr lang="en-US"/>
        </a:p>
      </dgm:t>
    </dgm:pt>
    <dgm:pt modelId="{A0FAC3FB-BFF2-41A4-8625-AC46A8B6FC3F}" type="pres">
      <dgm:prSet presAssocID="{618286D2-4A60-4288-983C-902B93EF508B}" presName="comp" presStyleCnt="0"/>
      <dgm:spPr/>
      <dgm:t>
        <a:bodyPr/>
        <a:lstStyle/>
        <a:p>
          <a:endParaRPr lang="en-US"/>
        </a:p>
      </dgm:t>
    </dgm:pt>
    <dgm:pt modelId="{BE68CE21-A5F1-4547-B3E9-DB6691CD2812}" type="pres">
      <dgm:prSet presAssocID="{618286D2-4A60-4288-983C-902B93EF508B}" presName="box" presStyleLbl="node1" presStyleIdx="2" presStyleCnt="4"/>
      <dgm:spPr/>
      <dgm:t>
        <a:bodyPr/>
        <a:lstStyle/>
        <a:p>
          <a:endParaRPr lang="en-US"/>
        </a:p>
      </dgm:t>
    </dgm:pt>
    <dgm:pt modelId="{4114007D-0BE6-46CC-8180-C44560F36DFC}" type="pres">
      <dgm:prSet presAssocID="{618286D2-4A60-4288-983C-902B93EF508B}"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3B093353-4AE7-4266-9BD7-C89E3E9D86F0}" type="pres">
      <dgm:prSet presAssocID="{618286D2-4A60-4288-983C-902B93EF508B}" presName="text" presStyleLbl="node1" presStyleIdx="2" presStyleCnt="4">
        <dgm:presLayoutVars>
          <dgm:bulletEnabled val="1"/>
        </dgm:presLayoutVars>
      </dgm:prSet>
      <dgm:spPr/>
      <dgm:t>
        <a:bodyPr/>
        <a:lstStyle/>
        <a:p>
          <a:endParaRPr lang="en-US"/>
        </a:p>
      </dgm:t>
    </dgm:pt>
    <dgm:pt modelId="{54741251-ECA3-4BB5-A67D-51A1CD98F75A}" type="pres">
      <dgm:prSet presAssocID="{E5F6FC4F-B54A-4D01-BFE7-8F5A3F33D224}" presName="spacer" presStyleCnt="0"/>
      <dgm:spPr/>
      <dgm:t>
        <a:bodyPr/>
        <a:lstStyle/>
        <a:p>
          <a:endParaRPr lang="en-US"/>
        </a:p>
      </dgm:t>
    </dgm:pt>
    <dgm:pt modelId="{62EF2EA2-0503-46A2-8CF5-C7FCB56C74FD}" type="pres">
      <dgm:prSet presAssocID="{81A7782D-8129-4755-BC47-90B149037F0B}" presName="comp" presStyleCnt="0"/>
      <dgm:spPr/>
      <dgm:t>
        <a:bodyPr/>
        <a:lstStyle/>
        <a:p>
          <a:endParaRPr lang="en-US"/>
        </a:p>
      </dgm:t>
    </dgm:pt>
    <dgm:pt modelId="{A4C0023E-C830-45BE-86B8-4FF47B069ABE}" type="pres">
      <dgm:prSet presAssocID="{81A7782D-8129-4755-BC47-90B149037F0B}" presName="box" presStyleLbl="node1" presStyleIdx="3" presStyleCnt="4"/>
      <dgm:spPr/>
      <dgm:t>
        <a:bodyPr/>
        <a:lstStyle/>
        <a:p>
          <a:endParaRPr lang="en-US"/>
        </a:p>
      </dgm:t>
    </dgm:pt>
    <dgm:pt modelId="{F2A9AEC8-666C-4EA8-AF1B-3972E3260C19}" type="pres">
      <dgm:prSet presAssocID="{81A7782D-8129-4755-BC47-90B149037F0B}"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A8A96FC0-48C1-4F4C-B1D6-6775BCDFC039}" type="pres">
      <dgm:prSet presAssocID="{81A7782D-8129-4755-BC47-90B149037F0B}" presName="text" presStyleLbl="node1" presStyleIdx="3" presStyleCnt="4">
        <dgm:presLayoutVars>
          <dgm:bulletEnabled val="1"/>
        </dgm:presLayoutVars>
      </dgm:prSet>
      <dgm:spPr/>
      <dgm:t>
        <a:bodyPr/>
        <a:lstStyle/>
        <a:p>
          <a:endParaRPr lang="en-US"/>
        </a:p>
      </dgm:t>
    </dgm:pt>
  </dgm:ptLst>
  <dgm:cxnLst>
    <dgm:cxn modelId="{FAD77B60-F1CB-4D7D-AD2F-66D343A4ECCD}" type="presOf" srcId="{16BB047E-AF52-47F9-BA37-34494A0DB7BC}" destId="{0981A233-FAA6-405B-9F8F-2FBB6C83DCA8}" srcOrd="0" destOrd="0" presId="urn:microsoft.com/office/officeart/2005/8/layout/vList4"/>
    <dgm:cxn modelId="{9881BB57-40BE-43B3-B508-8F08107D3DE5}" type="presOf" srcId="{81A7782D-8129-4755-BC47-90B149037F0B}" destId="{A4C0023E-C830-45BE-86B8-4FF47B069ABE}" srcOrd="0" destOrd="0" presId="urn:microsoft.com/office/officeart/2005/8/layout/vList4"/>
    <dgm:cxn modelId="{3ED0125D-0038-472B-917B-F425A7717755}" type="presOf" srcId="{C9A41791-F2D9-46DF-91A9-B8D78D10FD14}" destId="{1DCD835B-02D0-4105-8F0A-1B0153A421FD}" srcOrd="0" destOrd="0" presId="urn:microsoft.com/office/officeart/2005/8/layout/vList4"/>
    <dgm:cxn modelId="{D5253DE2-FD53-4482-9082-877DD4AD3AF2}" type="presOf" srcId="{618286D2-4A60-4288-983C-902B93EF508B}" destId="{BE68CE21-A5F1-4547-B3E9-DB6691CD2812}" srcOrd="0" destOrd="0" presId="urn:microsoft.com/office/officeart/2005/8/layout/vList4"/>
    <dgm:cxn modelId="{BAA480EE-C65B-4BDA-93F6-CC582E368D24}" type="presOf" srcId="{81A7782D-8129-4755-BC47-90B149037F0B}" destId="{A8A96FC0-48C1-4F4C-B1D6-6775BCDFC039}" srcOrd="1" destOrd="0" presId="urn:microsoft.com/office/officeart/2005/8/layout/vList4"/>
    <dgm:cxn modelId="{3EB224A9-5E5E-4DED-A398-0AE198A8D2F9}" type="presOf" srcId="{298A45E5-FEEC-4924-B1BA-CE5805128D38}" destId="{8AF76CBD-47EB-469D-92B6-BFBE896CB4CF}" srcOrd="0" destOrd="0" presId="urn:microsoft.com/office/officeart/2005/8/layout/vList4"/>
    <dgm:cxn modelId="{AE3C3645-6111-46BB-9483-61953EC69B25}" srcId="{C9A41791-F2D9-46DF-91A9-B8D78D10FD14}" destId="{618286D2-4A60-4288-983C-902B93EF508B}" srcOrd="2" destOrd="0" parTransId="{510C73EB-DFF9-41EC-AD10-0506DE5D01AE}" sibTransId="{E5F6FC4F-B54A-4D01-BFE7-8F5A3F33D224}"/>
    <dgm:cxn modelId="{FB85B331-58BA-47FD-9A53-8ABCD7ED7B9B}" type="presOf" srcId="{298A45E5-FEEC-4924-B1BA-CE5805128D38}" destId="{84A345B0-0D2F-4257-AC56-98CF0ECC2670}" srcOrd="1" destOrd="0" presId="urn:microsoft.com/office/officeart/2005/8/layout/vList4"/>
    <dgm:cxn modelId="{01FFBB48-1A98-4BD9-8663-84F9546AA1DB}" srcId="{C9A41791-F2D9-46DF-91A9-B8D78D10FD14}" destId="{81A7782D-8129-4755-BC47-90B149037F0B}" srcOrd="3" destOrd="0" parTransId="{4389C471-7330-48CB-B009-5D8BCE866295}" sibTransId="{D023F835-F0A7-4F82-806D-3FDBC2D818A7}"/>
    <dgm:cxn modelId="{5D9DBCAF-5824-4F73-96E9-E386FC479AAD}" type="presOf" srcId="{16BB047E-AF52-47F9-BA37-34494A0DB7BC}" destId="{30D2AF2C-94AC-41CA-B2EB-3F78B82A1BE2}" srcOrd="1" destOrd="0" presId="urn:microsoft.com/office/officeart/2005/8/layout/vList4"/>
    <dgm:cxn modelId="{5E7B5DD7-2244-46C0-93CE-5E72517859FE}" type="presOf" srcId="{618286D2-4A60-4288-983C-902B93EF508B}" destId="{3B093353-4AE7-4266-9BD7-C89E3E9D86F0}" srcOrd="1" destOrd="0" presId="urn:microsoft.com/office/officeart/2005/8/layout/vList4"/>
    <dgm:cxn modelId="{1C7EFF03-33FD-48BD-BE21-FD9697753F2A}" srcId="{C9A41791-F2D9-46DF-91A9-B8D78D10FD14}" destId="{16BB047E-AF52-47F9-BA37-34494A0DB7BC}" srcOrd="1" destOrd="0" parTransId="{4AA7B68A-1F55-41A4-8BA8-C5847E642DF8}" sibTransId="{D78BFD97-BD3C-45EB-824F-4F621100CDD1}"/>
    <dgm:cxn modelId="{38BFD844-36EF-4BDE-B290-7F657D730FA2}" srcId="{C9A41791-F2D9-46DF-91A9-B8D78D10FD14}" destId="{298A45E5-FEEC-4924-B1BA-CE5805128D38}" srcOrd="0" destOrd="0" parTransId="{50EE52F1-C022-41FF-BC4C-A3892DCD7DF8}" sibTransId="{B1D42B5A-BC1C-43F7-A49E-1FA01BB4ECE7}"/>
    <dgm:cxn modelId="{F7E6C725-7E0F-4E1D-97FF-8CD2078CDDF7}" type="presParOf" srcId="{1DCD835B-02D0-4105-8F0A-1B0153A421FD}" destId="{0D66793A-D46D-4EF3-8FC6-30321385E036}" srcOrd="0" destOrd="0" presId="urn:microsoft.com/office/officeart/2005/8/layout/vList4"/>
    <dgm:cxn modelId="{1A222628-75AF-4972-BB9A-662E33FE05FF}" type="presParOf" srcId="{0D66793A-D46D-4EF3-8FC6-30321385E036}" destId="{8AF76CBD-47EB-469D-92B6-BFBE896CB4CF}" srcOrd="0" destOrd="0" presId="urn:microsoft.com/office/officeart/2005/8/layout/vList4"/>
    <dgm:cxn modelId="{49A827FC-9BF0-4BDC-B89C-855BDA3E147D}" type="presParOf" srcId="{0D66793A-D46D-4EF3-8FC6-30321385E036}" destId="{62AD6D12-FE4B-4276-BCB1-1E84AC5DCC7C}" srcOrd="1" destOrd="0" presId="urn:microsoft.com/office/officeart/2005/8/layout/vList4"/>
    <dgm:cxn modelId="{F24F2754-EEF0-4147-91BE-32FBB557A7F5}" type="presParOf" srcId="{0D66793A-D46D-4EF3-8FC6-30321385E036}" destId="{84A345B0-0D2F-4257-AC56-98CF0ECC2670}" srcOrd="2" destOrd="0" presId="urn:microsoft.com/office/officeart/2005/8/layout/vList4"/>
    <dgm:cxn modelId="{5C27FA22-EAC8-41B6-85CA-416225C65BB9}" type="presParOf" srcId="{1DCD835B-02D0-4105-8F0A-1B0153A421FD}" destId="{BB697F45-CD3E-4C9C-9BF3-11370FBBB8E9}" srcOrd="1" destOrd="0" presId="urn:microsoft.com/office/officeart/2005/8/layout/vList4"/>
    <dgm:cxn modelId="{B15CDAF3-D80D-428C-A671-D0AAF0AD3736}" type="presParOf" srcId="{1DCD835B-02D0-4105-8F0A-1B0153A421FD}" destId="{80928743-4D7B-45B3-B429-551F49713CB1}" srcOrd="2" destOrd="0" presId="urn:microsoft.com/office/officeart/2005/8/layout/vList4"/>
    <dgm:cxn modelId="{639CC8B8-BF6E-4E88-88D9-7DBA934C3CDE}" type="presParOf" srcId="{80928743-4D7B-45B3-B429-551F49713CB1}" destId="{0981A233-FAA6-405B-9F8F-2FBB6C83DCA8}" srcOrd="0" destOrd="0" presId="urn:microsoft.com/office/officeart/2005/8/layout/vList4"/>
    <dgm:cxn modelId="{F07301B5-7E3B-4FD9-8441-3D08C032DCA5}" type="presParOf" srcId="{80928743-4D7B-45B3-B429-551F49713CB1}" destId="{6BA375DA-9880-483B-8DE5-F80F629D0D1F}" srcOrd="1" destOrd="0" presId="urn:microsoft.com/office/officeart/2005/8/layout/vList4"/>
    <dgm:cxn modelId="{74F5B9BF-BF2F-4AC4-A36B-9CD8C2DFEEB3}" type="presParOf" srcId="{80928743-4D7B-45B3-B429-551F49713CB1}" destId="{30D2AF2C-94AC-41CA-B2EB-3F78B82A1BE2}" srcOrd="2" destOrd="0" presId="urn:microsoft.com/office/officeart/2005/8/layout/vList4"/>
    <dgm:cxn modelId="{D1732FCC-7B08-4421-8DB5-9176A7900AE8}" type="presParOf" srcId="{1DCD835B-02D0-4105-8F0A-1B0153A421FD}" destId="{DE2F6E81-8270-459C-89D1-6AFAF0103909}" srcOrd="3" destOrd="0" presId="urn:microsoft.com/office/officeart/2005/8/layout/vList4"/>
    <dgm:cxn modelId="{396E4B49-8863-4A8F-B1DA-261C4891F196}" type="presParOf" srcId="{1DCD835B-02D0-4105-8F0A-1B0153A421FD}" destId="{A0FAC3FB-BFF2-41A4-8625-AC46A8B6FC3F}" srcOrd="4" destOrd="0" presId="urn:microsoft.com/office/officeart/2005/8/layout/vList4"/>
    <dgm:cxn modelId="{D0400031-F81C-4A57-821B-4FFE4A2576B9}" type="presParOf" srcId="{A0FAC3FB-BFF2-41A4-8625-AC46A8B6FC3F}" destId="{BE68CE21-A5F1-4547-B3E9-DB6691CD2812}" srcOrd="0" destOrd="0" presId="urn:microsoft.com/office/officeart/2005/8/layout/vList4"/>
    <dgm:cxn modelId="{5B777EB8-F324-4AA7-B735-89C58E689B19}" type="presParOf" srcId="{A0FAC3FB-BFF2-41A4-8625-AC46A8B6FC3F}" destId="{4114007D-0BE6-46CC-8180-C44560F36DFC}" srcOrd="1" destOrd="0" presId="urn:microsoft.com/office/officeart/2005/8/layout/vList4"/>
    <dgm:cxn modelId="{9F5EA442-83B9-4ED9-9C52-6CF800A6496E}" type="presParOf" srcId="{A0FAC3FB-BFF2-41A4-8625-AC46A8B6FC3F}" destId="{3B093353-4AE7-4266-9BD7-C89E3E9D86F0}" srcOrd="2" destOrd="0" presId="urn:microsoft.com/office/officeart/2005/8/layout/vList4"/>
    <dgm:cxn modelId="{A431664D-9C36-422B-BBDB-C2E4953B0402}" type="presParOf" srcId="{1DCD835B-02D0-4105-8F0A-1B0153A421FD}" destId="{54741251-ECA3-4BB5-A67D-51A1CD98F75A}" srcOrd="5" destOrd="0" presId="urn:microsoft.com/office/officeart/2005/8/layout/vList4"/>
    <dgm:cxn modelId="{752014F7-A6F9-4A9D-B135-D3FD7036F3CB}" type="presParOf" srcId="{1DCD835B-02D0-4105-8F0A-1B0153A421FD}" destId="{62EF2EA2-0503-46A2-8CF5-C7FCB56C74FD}" srcOrd="6" destOrd="0" presId="urn:microsoft.com/office/officeart/2005/8/layout/vList4"/>
    <dgm:cxn modelId="{63CC9476-DE50-4415-B8CB-AAB1B5B26CE5}" type="presParOf" srcId="{62EF2EA2-0503-46A2-8CF5-C7FCB56C74FD}" destId="{A4C0023E-C830-45BE-86B8-4FF47B069ABE}" srcOrd="0" destOrd="0" presId="urn:microsoft.com/office/officeart/2005/8/layout/vList4"/>
    <dgm:cxn modelId="{DE96F05C-F1A1-46CA-AC05-8E4B81B6B011}" type="presParOf" srcId="{62EF2EA2-0503-46A2-8CF5-C7FCB56C74FD}" destId="{F2A9AEC8-666C-4EA8-AF1B-3972E3260C19}" srcOrd="1" destOrd="0" presId="urn:microsoft.com/office/officeart/2005/8/layout/vList4"/>
    <dgm:cxn modelId="{E4BA27DB-F12D-4BEB-A66E-66AC28F32188}" type="presParOf" srcId="{62EF2EA2-0503-46A2-8CF5-C7FCB56C74FD}" destId="{A8A96FC0-48C1-4F4C-B1D6-6775BCDFC03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A41791-F2D9-46DF-91A9-B8D78D10FD14}" type="doc">
      <dgm:prSet loTypeId="urn:microsoft.com/office/officeart/2005/8/layout/vList4" loCatId="list" qsTypeId="urn:microsoft.com/office/officeart/2005/8/quickstyle/simple5" qsCatId="simple" csTypeId="urn:microsoft.com/office/officeart/2005/8/colors/colorful4" csCatId="colorful" phldr="1"/>
      <dgm:spPr/>
      <dgm:t>
        <a:bodyPr/>
        <a:lstStyle/>
        <a:p>
          <a:endParaRPr lang="en-US"/>
        </a:p>
      </dgm:t>
    </dgm:pt>
    <dgm:pt modelId="{298A45E5-FEEC-4924-B1BA-CE5805128D38}">
      <dgm:prSet phldrT="[Text]" custT="1"/>
      <dgm:spPr/>
      <dgm:t>
        <a:bodyPr>
          <a:sp3d extrusionH="57150">
            <a:bevelT w="38100" h="38100" prst="angle"/>
          </a:sp3d>
        </a:bodyPr>
        <a:lstStyle/>
        <a:p>
          <a:r>
            <a:rPr lang="en-US" sz="2100" b="1" dirty="0" smtClean="0">
              <a:solidFill>
                <a:srgbClr val="002060"/>
              </a:solidFill>
            </a:rPr>
            <a:t>Pagan Easter:  follows the Full Moon </a:t>
          </a:r>
          <a:r>
            <a:rPr lang="en-US" sz="2100" b="1" u="sng" dirty="0" smtClean="0">
              <a:solidFill>
                <a:srgbClr val="002060"/>
              </a:solidFill>
            </a:rPr>
            <a:t>AFTER</a:t>
          </a:r>
          <a:r>
            <a:rPr lang="en-US" sz="2100" b="1" u="none" dirty="0" smtClean="0">
              <a:solidFill>
                <a:srgbClr val="002060"/>
              </a:solidFill>
            </a:rPr>
            <a:t> Mar 20-21.</a:t>
          </a:r>
          <a:endParaRPr lang="en-US" sz="2100" b="1" dirty="0" smtClean="0">
            <a:solidFill>
              <a:srgbClr val="002060"/>
            </a:solidFill>
          </a:endParaRPr>
        </a:p>
        <a:p>
          <a:r>
            <a:rPr lang="en-US" sz="2100" b="1" dirty="0" smtClean="0">
              <a:solidFill>
                <a:srgbClr val="002060"/>
              </a:solidFill>
            </a:rPr>
            <a:t>The sliver </a:t>
          </a:r>
          <a:r>
            <a:rPr lang="en-US" sz="2100" b="1" dirty="0" smtClean="0">
              <a:solidFill>
                <a:schemeClr val="bg1"/>
              </a:solidFill>
              <a:effectLst>
                <a:outerShdw blurRad="38100" dist="38100" dir="2700000" algn="tl">
                  <a:srgbClr val="000000">
                    <a:alpha val="43137"/>
                  </a:srgbClr>
                </a:outerShdw>
              </a:effectLst>
            </a:rPr>
            <a:t>can be sighted </a:t>
          </a:r>
          <a:r>
            <a:rPr lang="en-US" sz="2100" b="1" u="sng" dirty="0" smtClean="0">
              <a:solidFill>
                <a:srgbClr val="002060"/>
              </a:solidFill>
            </a:rPr>
            <a:t>before</a:t>
          </a:r>
          <a:r>
            <a:rPr lang="en-US" sz="2100" b="1" dirty="0" smtClean="0">
              <a:solidFill>
                <a:srgbClr val="002060"/>
              </a:solidFill>
            </a:rPr>
            <a:t> or </a:t>
          </a:r>
          <a:r>
            <a:rPr lang="en-US" sz="2100" b="1" u="sng" dirty="0" smtClean="0">
              <a:solidFill>
                <a:srgbClr val="002060"/>
              </a:solidFill>
            </a:rPr>
            <a:t>after</a:t>
          </a:r>
          <a:r>
            <a:rPr lang="en-US" sz="2100" b="1" dirty="0" smtClean="0">
              <a:solidFill>
                <a:srgbClr val="002060"/>
              </a:solidFill>
            </a:rPr>
            <a:t> the equinox.</a:t>
          </a:r>
          <a:endParaRPr lang="en-US" sz="2100" b="1" dirty="0">
            <a:solidFill>
              <a:srgbClr val="002060"/>
            </a:solidFill>
          </a:endParaRPr>
        </a:p>
      </dgm:t>
    </dgm:pt>
    <dgm:pt modelId="{50EE52F1-C022-41FF-BC4C-A3892DCD7DF8}" type="parTrans" cxnId="{38BFD844-36EF-4BDE-B290-7F657D730FA2}">
      <dgm:prSet/>
      <dgm:spPr/>
      <dgm:t>
        <a:bodyPr/>
        <a:lstStyle/>
        <a:p>
          <a:endParaRPr lang="en-US"/>
        </a:p>
      </dgm:t>
    </dgm:pt>
    <dgm:pt modelId="{B1D42B5A-BC1C-43F7-A49E-1FA01BB4ECE7}" type="sibTrans" cxnId="{38BFD844-36EF-4BDE-B290-7F657D730FA2}">
      <dgm:prSet/>
      <dgm:spPr/>
      <dgm:t>
        <a:bodyPr/>
        <a:lstStyle/>
        <a:p>
          <a:endParaRPr lang="en-US"/>
        </a:p>
      </dgm:t>
    </dgm:pt>
    <dgm:pt modelId="{16BB047E-AF52-47F9-BA37-34494A0DB7BC}">
      <dgm:prSet phldrT="[Text]" custT="1"/>
      <dgm:spPr/>
      <dgm:t>
        <a:bodyPr>
          <a:sp3d extrusionH="57150">
            <a:bevelT w="38100" h="38100" prst="angle"/>
          </a:sp3d>
        </a:bodyPr>
        <a:lstStyle/>
        <a:p>
          <a:r>
            <a:rPr lang="en-US" sz="2400" b="1" dirty="0" smtClean="0">
              <a:solidFill>
                <a:srgbClr val="002060"/>
              </a:solidFill>
            </a:rPr>
            <a:t>The Passover was usually counted as the 14</a:t>
          </a:r>
          <a:r>
            <a:rPr lang="en-US" sz="2400" b="1" baseline="30000" dirty="0" smtClean="0">
              <a:solidFill>
                <a:srgbClr val="002060"/>
              </a:solidFill>
            </a:rPr>
            <a:t>th</a:t>
          </a:r>
          <a:r>
            <a:rPr lang="en-US" sz="2400" b="1" dirty="0" smtClean="0">
              <a:solidFill>
                <a:srgbClr val="002060"/>
              </a:solidFill>
            </a:rPr>
            <a:t> day from the sighted crescent moon </a:t>
          </a:r>
          <a:r>
            <a:rPr lang="en-US" sz="2400" b="1" u="sng" dirty="0" smtClean="0">
              <a:solidFill>
                <a:srgbClr val="002060"/>
              </a:solidFill>
            </a:rPr>
            <a:t>AFTER</a:t>
          </a:r>
          <a:r>
            <a:rPr lang="en-US" sz="2400" b="1" u="none" dirty="0" smtClean="0">
              <a:solidFill>
                <a:srgbClr val="002060"/>
              </a:solidFill>
            </a:rPr>
            <a:t> the equinox.  Rome cares nothing about that!</a:t>
          </a:r>
          <a:endParaRPr lang="en-US" sz="2400" b="1" dirty="0">
            <a:solidFill>
              <a:srgbClr val="002060"/>
            </a:solidFill>
          </a:endParaRPr>
        </a:p>
      </dgm:t>
    </dgm:pt>
    <dgm:pt modelId="{4AA7B68A-1F55-41A4-8BA8-C5847E642DF8}" type="parTrans" cxnId="{1C7EFF03-33FD-48BD-BE21-FD9697753F2A}">
      <dgm:prSet/>
      <dgm:spPr/>
      <dgm:t>
        <a:bodyPr/>
        <a:lstStyle/>
        <a:p>
          <a:endParaRPr lang="en-US"/>
        </a:p>
      </dgm:t>
    </dgm:pt>
    <dgm:pt modelId="{D78BFD97-BD3C-45EB-824F-4F621100CDD1}" type="sibTrans" cxnId="{1C7EFF03-33FD-48BD-BE21-FD9697753F2A}">
      <dgm:prSet/>
      <dgm:spPr/>
      <dgm:t>
        <a:bodyPr/>
        <a:lstStyle/>
        <a:p>
          <a:endParaRPr lang="en-US"/>
        </a:p>
      </dgm:t>
    </dgm:pt>
    <dgm:pt modelId="{618286D2-4A60-4288-983C-902B93EF508B}">
      <dgm:prSet phldrT="[Text]"/>
      <dgm:spPr/>
      <dgm:t>
        <a:bodyPr>
          <a:sp3d extrusionH="57150">
            <a:bevelT w="38100" h="38100" prst="angle"/>
          </a:sp3d>
        </a:bodyPr>
        <a:lstStyle/>
        <a:p>
          <a:r>
            <a:rPr lang="en-US" b="1" dirty="0" smtClean="0">
              <a:solidFill>
                <a:srgbClr val="002060"/>
              </a:solidFill>
            </a:rPr>
            <a:t>Today many feast keepers want to move away from Rome’s “equinox” so they are choosing </a:t>
          </a:r>
          <a:r>
            <a:rPr lang="en-US" b="1" dirty="0" err="1" smtClean="0">
              <a:solidFill>
                <a:srgbClr val="002060"/>
              </a:solidFill>
            </a:rPr>
            <a:t>equi</a:t>
          </a:r>
          <a:r>
            <a:rPr lang="en-US" b="1" dirty="0" smtClean="0">
              <a:solidFill>
                <a:srgbClr val="002060"/>
              </a:solidFill>
            </a:rPr>
            <a:t>-</a:t>
          </a:r>
          <a:r>
            <a:rPr lang="en-US" b="1" u="sng" dirty="0" smtClean="0">
              <a:solidFill>
                <a:srgbClr val="002060"/>
              </a:solidFill>
            </a:rPr>
            <a:t>LUX</a:t>
          </a:r>
          <a:r>
            <a:rPr lang="en-US" b="1" u="none" dirty="0" smtClean="0">
              <a:solidFill>
                <a:srgbClr val="002060"/>
              </a:solidFill>
            </a:rPr>
            <a:t> as the </a:t>
          </a:r>
          <a:r>
            <a:rPr lang="en-US" b="1" i="1" u="none" dirty="0" smtClean="0">
              <a:solidFill>
                <a:srgbClr val="002060"/>
              </a:solidFill>
            </a:rPr>
            <a:t>tequfah</a:t>
          </a:r>
          <a:r>
            <a:rPr lang="en-US" b="1" u="none" dirty="0" smtClean="0">
              <a:solidFill>
                <a:srgbClr val="002060"/>
              </a:solidFill>
            </a:rPr>
            <a:t> alternative.  Passover dates remain close to Easter.</a:t>
          </a:r>
          <a:endParaRPr lang="en-US" b="1" dirty="0" smtClean="0">
            <a:solidFill>
              <a:srgbClr val="002060"/>
            </a:solidFill>
          </a:endParaRPr>
        </a:p>
      </dgm:t>
    </dgm:pt>
    <dgm:pt modelId="{510C73EB-DFF9-41EC-AD10-0506DE5D01AE}" type="parTrans" cxnId="{AE3C3645-6111-46BB-9483-61953EC69B25}">
      <dgm:prSet/>
      <dgm:spPr/>
      <dgm:t>
        <a:bodyPr/>
        <a:lstStyle/>
        <a:p>
          <a:endParaRPr lang="en-US"/>
        </a:p>
      </dgm:t>
    </dgm:pt>
    <dgm:pt modelId="{E5F6FC4F-B54A-4D01-BFE7-8F5A3F33D224}" type="sibTrans" cxnId="{AE3C3645-6111-46BB-9483-61953EC69B25}">
      <dgm:prSet/>
      <dgm:spPr/>
      <dgm:t>
        <a:bodyPr/>
        <a:lstStyle/>
        <a:p>
          <a:endParaRPr lang="en-US"/>
        </a:p>
      </dgm:t>
    </dgm:pt>
    <dgm:pt modelId="{81A7782D-8129-4755-BC47-90B149037F0B}">
      <dgm:prSet custT="1"/>
      <dgm:spPr/>
      <dgm:t>
        <a:bodyPr>
          <a:sp3d extrusionH="57150">
            <a:bevelT h="25400" prst="softRound"/>
          </a:sp3d>
        </a:bodyPr>
        <a:lstStyle/>
        <a:p>
          <a:r>
            <a:rPr lang="en-US" sz="2300" b="1" dirty="0" smtClean="0">
              <a:solidFill>
                <a:schemeClr val="accent3">
                  <a:lumMod val="20000"/>
                  <a:lumOff val="80000"/>
                </a:schemeClr>
              </a:solidFill>
            </a:rPr>
            <a:t>Rome has the best of all the counterfeits.  She can satisfy every counterfeit around either equinox or </a:t>
          </a:r>
          <a:r>
            <a:rPr lang="en-US" sz="2300" b="1" dirty="0" err="1" smtClean="0">
              <a:solidFill>
                <a:schemeClr val="accent3">
                  <a:lumMod val="20000"/>
                  <a:lumOff val="80000"/>
                </a:schemeClr>
              </a:solidFill>
            </a:rPr>
            <a:t>equi</a:t>
          </a:r>
          <a:r>
            <a:rPr lang="en-US" sz="2300" b="1" dirty="0" smtClean="0">
              <a:solidFill>
                <a:schemeClr val="accent3">
                  <a:lumMod val="20000"/>
                  <a:lumOff val="80000"/>
                </a:schemeClr>
              </a:solidFill>
            </a:rPr>
            <a:t>-</a:t>
          </a:r>
          <a:r>
            <a:rPr lang="en-US" sz="2300" b="1" u="sng" dirty="0" smtClean="0">
              <a:solidFill>
                <a:schemeClr val="accent3">
                  <a:lumMod val="20000"/>
                  <a:lumOff val="80000"/>
                </a:schemeClr>
              </a:solidFill>
            </a:rPr>
            <a:t>LUX</a:t>
          </a:r>
          <a:r>
            <a:rPr lang="en-US" sz="2300" b="1" u="none" dirty="0" smtClean="0">
              <a:solidFill>
                <a:schemeClr val="accent3">
                  <a:lumMod val="20000"/>
                  <a:lumOff val="80000"/>
                </a:schemeClr>
              </a:solidFill>
            </a:rPr>
            <a:t> and still have world acceptance.</a:t>
          </a:r>
          <a:endParaRPr lang="en-US" sz="2300" b="1" dirty="0">
            <a:solidFill>
              <a:schemeClr val="accent3">
                <a:lumMod val="20000"/>
                <a:lumOff val="80000"/>
              </a:schemeClr>
            </a:solidFill>
          </a:endParaRPr>
        </a:p>
      </dgm:t>
    </dgm:pt>
    <dgm:pt modelId="{4389C471-7330-48CB-B009-5D8BCE866295}" type="parTrans" cxnId="{01FFBB48-1A98-4BD9-8663-84F9546AA1DB}">
      <dgm:prSet/>
      <dgm:spPr/>
      <dgm:t>
        <a:bodyPr/>
        <a:lstStyle/>
        <a:p>
          <a:endParaRPr lang="en-US"/>
        </a:p>
      </dgm:t>
    </dgm:pt>
    <dgm:pt modelId="{D023F835-F0A7-4F82-806D-3FDBC2D818A7}" type="sibTrans" cxnId="{01FFBB48-1A98-4BD9-8663-84F9546AA1DB}">
      <dgm:prSet/>
      <dgm:spPr/>
      <dgm:t>
        <a:bodyPr/>
        <a:lstStyle/>
        <a:p>
          <a:endParaRPr lang="en-US"/>
        </a:p>
      </dgm:t>
    </dgm:pt>
    <dgm:pt modelId="{1DCD835B-02D0-4105-8F0A-1B0153A421FD}" type="pres">
      <dgm:prSet presAssocID="{C9A41791-F2D9-46DF-91A9-B8D78D10FD14}" presName="linear" presStyleCnt="0">
        <dgm:presLayoutVars>
          <dgm:dir/>
          <dgm:resizeHandles val="exact"/>
        </dgm:presLayoutVars>
      </dgm:prSet>
      <dgm:spPr/>
      <dgm:t>
        <a:bodyPr/>
        <a:lstStyle/>
        <a:p>
          <a:endParaRPr lang="en-US"/>
        </a:p>
      </dgm:t>
    </dgm:pt>
    <dgm:pt modelId="{0D66793A-D46D-4EF3-8FC6-30321385E036}" type="pres">
      <dgm:prSet presAssocID="{298A45E5-FEEC-4924-B1BA-CE5805128D38}" presName="comp" presStyleCnt="0"/>
      <dgm:spPr/>
      <dgm:t>
        <a:bodyPr/>
        <a:lstStyle/>
        <a:p>
          <a:endParaRPr lang="en-US"/>
        </a:p>
      </dgm:t>
    </dgm:pt>
    <dgm:pt modelId="{8AF76CBD-47EB-469D-92B6-BFBE896CB4CF}" type="pres">
      <dgm:prSet presAssocID="{298A45E5-FEEC-4924-B1BA-CE5805128D38}" presName="box" presStyleLbl="node1" presStyleIdx="0" presStyleCnt="4"/>
      <dgm:spPr/>
      <dgm:t>
        <a:bodyPr/>
        <a:lstStyle/>
        <a:p>
          <a:endParaRPr lang="en-US"/>
        </a:p>
      </dgm:t>
    </dgm:pt>
    <dgm:pt modelId="{62AD6D12-FE4B-4276-BCB1-1E84AC5DCC7C}" type="pres">
      <dgm:prSet presAssocID="{298A45E5-FEEC-4924-B1BA-CE5805128D38}"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84A345B0-0D2F-4257-AC56-98CF0ECC2670}" type="pres">
      <dgm:prSet presAssocID="{298A45E5-FEEC-4924-B1BA-CE5805128D38}" presName="text" presStyleLbl="node1" presStyleIdx="0" presStyleCnt="4">
        <dgm:presLayoutVars>
          <dgm:bulletEnabled val="1"/>
        </dgm:presLayoutVars>
      </dgm:prSet>
      <dgm:spPr/>
      <dgm:t>
        <a:bodyPr/>
        <a:lstStyle/>
        <a:p>
          <a:endParaRPr lang="en-US"/>
        </a:p>
      </dgm:t>
    </dgm:pt>
    <dgm:pt modelId="{BB697F45-CD3E-4C9C-9BF3-11370FBBB8E9}" type="pres">
      <dgm:prSet presAssocID="{B1D42B5A-BC1C-43F7-A49E-1FA01BB4ECE7}" presName="spacer" presStyleCnt="0"/>
      <dgm:spPr/>
      <dgm:t>
        <a:bodyPr/>
        <a:lstStyle/>
        <a:p>
          <a:endParaRPr lang="en-US"/>
        </a:p>
      </dgm:t>
    </dgm:pt>
    <dgm:pt modelId="{80928743-4D7B-45B3-B429-551F49713CB1}" type="pres">
      <dgm:prSet presAssocID="{16BB047E-AF52-47F9-BA37-34494A0DB7BC}" presName="comp" presStyleCnt="0"/>
      <dgm:spPr/>
      <dgm:t>
        <a:bodyPr/>
        <a:lstStyle/>
        <a:p>
          <a:endParaRPr lang="en-US"/>
        </a:p>
      </dgm:t>
    </dgm:pt>
    <dgm:pt modelId="{0981A233-FAA6-405B-9F8F-2FBB6C83DCA8}" type="pres">
      <dgm:prSet presAssocID="{16BB047E-AF52-47F9-BA37-34494A0DB7BC}" presName="box" presStyleLbl="node1" presStyleIdx="1" presStyleCnt="4"/>
      <dgm:spPr/>
      <dgm:t>
        <a:bodyPr/>
        <a:lstStyle/>
        <a:p>
          <a:endParaRPr lang="en-US"/>
        </a:p>
      </dgm:t>
    </dgm:pt>
    <dgm:pt modelId="{6BA375DA-9880-483B-8DE5-F80F629D0D1F}" type="pres">
      <dgm:prSet presAssocID="{16BB047E-AF52-47F9-BA37-34494A0DB7BC}"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t>
        <a:bodyPr/>
        <a:lstStyle/>
        <a:p>
          <a:endParaRPr lang="en-US"/>
        </a:p>
      </dgm:t>
    </dgm:pt>
    <dgm:pt modelId="{30D2AF2C-94AC-41CA-B2EB-3F78B82A1BE2}" type="pres">
      <dgm:prSet presAssocID="{16BB047E-AF52-47F9-BA37-34494A0DB7BC}" presName="text" presStyleLbl="node1" presStyleIdx="1" presStyleCnt="4">
        <dgm:presLayoutVars>
          <dgm:bulletEnabled val="1"/>
        </dgm:presLayoutVars>
      </dgm:prSet>
      <dgm:spPr/>
      <dgm:t>
        <a:bodyPr/>
        <a:lstStyle/>
        <a:p>
          <a:endParaRPr lang="en-US"/>
        </a:p>
      </dgm:t>
    </dgm:pt>
    <dgm:pt modelId="{DE2F6E81-8270-459C-89D1-6AFAF0103909}" type="pres">
      <dgm:prSet presAssocID="{D78BFD97-BD3C-45EB-824F-4F621100CDD1}" presName="spacer" presStyleCnt="0"/>
      <dgm:spPr/>
      <dgm:t>
        <a:bodyPr/>
        <a:lstStyle/>
        <a:p>
          <a:endParaRPr lang="en-US"/>
        </a:p>
      </dgm:t>
    </dgm:pt>
    <dgm:pt modelId="{A0FAC3FB-BFF2-41A4-8625-AC46A8B6FC3F}" type="pres">
      <dgm:prSet presAssocID="{618286D2-4A60-4288-983C-902B93EF508B}" presName="comp" presStyleCnt="0"/>
      <dgm:spPr/>
      <dgm:t>
        <a:bodyPr/>
        <a:lstStyle/>
        <a:p>
          <a:endParaRPr lang="en-US"/>
        </a:p>
      </dgm:t>
    </dgm:pt>
    <dgm:pt modelId="{BE68CE21-A5F1-4547-B3E9-DB6691CD2812}" type="pres">
      <dgm:prSet presAssocID="{618286D2-4A60-4288-983C-902B93EF508B}" presName="box" presStyleLbl="node1" presStyleIdx="2" presStyleCnt="4"/>
      <dgm:spPr/>
      <dgm:t>
        <a:bodyPr/>
        <a:lstStyle/>
        <a:p>
          <a:endParaRPr lang="en-US"/>
        </a:p>
      </dgm:t>
    </dgm:pt>
    <dgm:pt modelId="{4114007D-0BE6-46CC-8180-C44560F36DFC}" type="pres">
      <dgm:prSet presAssocID="{618286D2-4A60-4288-983C-902B93EF508B}"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0" b="-30000"/>
          </a:stretch>
        </a:blipFill>
      </dgm:spPr>
      <dgm:t>
        <a:bodyPr/>
        <a:lstStyle/>
        <a:p>
          <a:endParaRPr lang="en-US"/>
        </a:p>
      </dgm:t>
    </dgm:pt>
    <dgm:pt modelId="{3B093353-4AE7-4266-9BD7-C89E3E9D86F0}" type="pres">
      <dgm:prSet presAssocID="{618286D2-4A60-4288-983C-902B93EF508B}" presName="text" presStyleLbl="node1" presStyleIdx="2" presStyleCnt="4">
        <dgm:presLayoutVars>
          <dgm:bulletEnabled val="1"/>
        </dgm:presLayoutVars>
      </dgm:prSet>
      <dgm:spPr/>
      <dgm:t>
        <a:bodyPr/>
        <a:lstStyle/>
        <a:p>
          <a:endParaRPr lang="en-US"/>
        </a:p>
      </dgm:t>
    </dgm:pt>
    <dgm:pt modelId="{54741251-ECA3-4BB5-A67D-51A1CD98F75A}" type="pres">
      <dgm:prSet presAssocID="{E5F6FC4F-B54A-4D01-BFE7-8F5A3F33D224}" presName="spacer" presStyleCnt="0"/>
      <dgm:spPr/>
      <dgm:t>
        <a:bodyPr/>
        <a:lstStyle/>
        <a:p>
          <a:endParaRPr lang="en-US"/>
        </a:p>
      </dgm:t>
    </dgm:pt>
    <dgm:pt modelId="{62EF2EA2-0503-46A2-8CF5-C7FCB56C74FD}" type="pres">
      <dgm:prSet presAssocID="{81A7782D-8129-4755-BC47-90B149037F0B}" presName="comp" presStyleCnt="0"/>
      <dgm:spPr/>
      <dgm:t>
        <a:bodyPr/>
        <a:lstStyle/>
        <a:p>
          <a:endParaRPr lang="en-US"/>
        </a:p>
      </dgm:t>
    </dgm:pt>
    <dgm:pt modelId="{A4C0023E-C830-45BE-86B8-4FF47B069ABE}" type="pres">
      <dgm:prSet presAssocID="{81A7782D-8129-4755-BC47-90B149037F0B}" presName="box" presStyleLbl="node1" presStyleIdx="3" presStyleCnt="4"/>
      <dgm:spPr/>
      <dgm:t>
        <a:bodyPr/>
        <a:lstStyle/>
        <a:p>
          <a:endParaRPr lang="en-US"/>
        </a:p>
      </dgm:t>
    </dgm:pt>
    <dgm:pt modelId="{F2A9AEC8-666C-4EA8-AF1B-3972E3260C19}" type="pres">
      <dgm:prSet presAssocID="{81A7782D-8129-4755-BC47-90B149037F0B}"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5000" b="-25000"/>
          </a:stretch>
        </a:blipFill>
      </dgm:spPr>
      <dgm:t>
        <a:bodyPr/>
        <a:lstStyle/>
        <a:p>
          <a:endParaRPr lang="en-US"/>
        </a:p>
      </dgm:t>
    </dgm:pt>
    <dgm:pt modelId="{A8A96FC0-48C1-4F4C-B1D6-6775BCDFC039}" type="pres">
      <dgm:prSet presAssocID="{81A7782D-8129-4755-BC47-90B149037F0B}" presName="text" presStyleLbl="node1" presStyleIdx="3" presStyleCnt="4">
        <dgm:presLayoutVars>
          <dgm:bulletEnabled val="1"/>
        </dgm:presLayoutVars>
      </dgm:prSet>
      <dgm:spPr/>
      <dgm:t>
        <a:bodyPr/>
        <a:lstStyle/>
        <a:p>
          <a:endParaRPr lang="en-US"/>
        </a:p>
      </dgm:t>
    </dgm:pt>
  </dgm:ptLst>
  <dgm:cxnLst>
    <dgm:cxn modelId="{7655AB57-8C1E-4684-B196-D48B765254FA}" type="presOf" srcId="{298A45E5-FEEC-4924-B1BA-CE5805128D38}" destId="{84A345B0-0D2F-4257-AC56-98CF0ECC2670}" srcOrd="1" destOrd="0" presId="urn:microsoft.com/office/officeart/2005/8/layout/vList4"/>
    <dgm:cxn modelId="{E8E5C5E0-5C68-4D46-971D-14D30B16B143}" type="presOf" srcId="{16BB047E-AF52-47F9-BA37-34494A0DB7BC}" destId="{30D2AF2C-94AC-41CA-B2EB-3F78B82A1BE2}" srcOrd="1" destOrd="0" presId="urn:microsoft.com/office/officeart/2005/8/layout/vList4"/>
    <dgm:cxn modelId="{5C1A16FE-2F4F-459C-9DA4-BF7237457D7C}" type="presOf" srcId="{618286D2-4A60-4288-983C-902B93EF508B}" destId="{BE68CE21-A5F1-4547-B3E9-DB6691CD2812}" srcOrd="0" destOrd="0" presId="urn:microsoft.com/office/officeart/2005/8/layout/vList4"/>
    <dgm:cxn modelId="{AE3C3645-6111-46BB-9483-61953EC69B25}" srcId="{C9A41791-F2D9-46DF-91A9-B8D78D10FD14}" destId="{618286D2-4A60-4288-983C-902B93EF508B}" srcOrd="2" destOrd="0" parTransId="{510C73EB-DFF9-41EC-AD10-0506DE5D01AE}" sibTransId="{E5F6FC4F-B54A-4D01-BFE7-8F5A3F33D224}"/>
    <dgm:cxn modelId="{01FFBB48-1A98-4BD9-8663-84F9546AA1DB}" srcId="{C9A41791-F2D9-46DF-91A9-B8D78D10FD14}" destId="{81A7782D-8129-4755-BC47-90B149037F0B}" srcOrd="3" destOrd="0" parTransId="{4389C471-7330-48CB-B009-5D8BCE866295}" sibTransId="{D023F835-F0A7-4F82-806D-3FDBC2D818A7}"/>
    <dgm:cxn modelId="{1242A872-E1D6-4050-80FC-B3C469F490C5}" type="presOf" srcId="{298A45E5-FEEC-4924-B1BA-CE5805128D38}" destId="{8AF76CBD-47EB-469D-92B6-BFBE896CB4CF}" srcOrd="0" destOrd="0" presId="urn:microsoft.com/office/officeart/2005/8/layout/vList4"/>
    <dgm:cxn modelId="{1C7EFF03-33FD-48BD-BE21-FD9697753F2A}" srcId="{C9A41791-F2D9-46DF-91A9-B8D78D10FD14}" destId="{16BB047E-AF52-47F9-BA37-34494A0DB7BC}" srcOrd="1" destOrd="0" parTransId="{4AA7B68A-1F55-41A4-8BA8-C5847E642DF8}" sibTransId="{D78BFD97-BD3C-45EB-824F-4F621100CDD1}"/>
    <dgm:cxn modelId="{5619C94C-EB5C-49C7-936E-FEC81FDB4AD5}" type="presOf" srcId="{618286D2-4A60-4288-983C-902B93EF508B}" destId="{3B093353-4AE7-4266-9BD7-C89E3E9D86F0}" srcOrd="1" destOrd="0" presId="urn:microsoft.com/office/officeart/2005/8/layout/vList4"/>
    <dgm:cxn modelId="{48951B6E-2320-48FD-9928-CB71193CCC91}" type="presOf" srcId="{81A7782D-8129-4755-BC47-90B149037F0B}" destId="{A4C0023E-C830-45BE-86B8-4FF47B069ABE}" srcOrd="0" destOrd="0" presId="urn:microsoft.com/office/officeart/2005/8/layout/vList4"/>
    <dgm:cxn modelId="{5B5BCC4C-2478-42B0-8F4C-E7B282229943}" type="presOf" srcId="{16BB047E-AF52-47F9-BA37-34494A0DB7BC}" destId="{0981A233-FAA6-405B-9F8F-2FBB6C83DCA8}" srcOrd="0" destOrd="0" presId="urn:microsoft.com/office/officeart/2005/8/layout/vList4"/>
    <dgm:cxn modelId="{4BFE3924-E5C0-436A-A1CC-D42ACD77D356}" type="presOf" srcId="{C9A41791-F2D9-46DF-91A9-B8D78D10FD14}" destId="{1DCD835B-02D0-4105-8F0A-1B0153A421FD}" srcOrd="0" destOrd="0" presId="urn:microsoft.com/office/officeart/2005/8/layout/vList4"/>
    <dgm:cxn modelId="{38BFD844-36EF-4BDE-B290-7F657D730FA2}" srcId="{C9A41791-F2D9-46DF-91A9-B8D78D10FD14}" destId="{298A45E5-FEEC-4924-B1BA-CE5805128D38}" srcOrd="0" destOrd="0" parTransId="{50EE52F1-C022-41FF-BC4C-A3892DCD7DF8}" sibTransId="{B1D42B5A-BC1C-43F7-A49E-1FA01BB4ECE7}"/>
    <dgm:cxn modelId="{F3F5DE74-BD28-4603-ABBF-2ECB33D22062}" type="presOf" srcId="{81A7782D-8129-4755-BC47-90B149037F0B}" destId="{A8A96FC0-48C1-4F4C-B1D6-6775BCDFC039}" srcOrd="1" destOrd="0" presId="urn:microsoft.com/office/officeart/2005/8/layout/vList4"/>
    <dgm:cxn modelId="{D95A483D-00EF-4203-BF72-D168378AFB01}" type="presParOf" srcId="{1DCD835B-02D0-4105-8F0A-1B0153A421FD}" destId="{0D66793A-D46D-4EF3-8FC6-30321385E036}" srcOrd="0" destOrd="0" presId="urn:microsoft.com/office/officeart/2005/8/layout/vList4"/>
    <dgm:cxn modelId="{92CA3BAD-6037-40AB-90E7-C92A0C06A25B}" type="presParOf" srcId="{0D66793A-D46D-4EF3-8FC6-30321385E036}" destId="{8AF76CBD-47EB-469D-92B6-BFBE896CB4CF}" srcOrd="0" destOrd="0" presId="urn:microsoft.com/office/officeart/2005/8/layout/vList4"/>
    <dgm:cxn modelId="{1BC57B45-3C4F-4A56-A3C3-DAF598305720}" type="presParOf" srcId="{0D66793A-D46D-4EF3-8FC6-30321385E036}" destId="{62AD6D12-FE4B-4276-BCB1-1E84AC5DCC7C}" srcOrd="1" destOrd="0" presId="urn:microsoft.com/office/officeart/2005/8/layout/vList4"/>
    <dgm:cxn modelId="{E5B9AC66-D686-4E44-AC8F-CAC15FE75639}" type="presParOf" srcId="{0D66793A-D46D-4EF3-8FC6-30321385E036}" destId="{84A345B0-0D2F-4257-AC56-98CF0ECC2670}" srcOrd="2" destOrd="0" presId="urn:microsoft.com/office/officeart/2005/8/layout/vList4"/>
    <dgm:cxn modelId="{DC5D0AAF-938A-4C65-BFAD-025AF2C7F4CC}" type="presParOf" srcId="{1DCD835B-02D0-4105-8F0A-1B0153A421FD}" destId="{BB697F45-CD3E-4C9C-9BF3-11370FBBB8E9}" srcOrd="1" destOrd="0" presId="urn:microsoft.com/office/officeart/2005/8/layout/vList4"/>
    <dgm:cxn modelId="{E0902D22-00EA-4336-ACA7-748D5B4AB0B4}" type="presParOf" srcId="{1DCD835B-02D0-4105-8F0A-1B0153A421FD}" destId="{80928743-4D7B-45B3-B429-551F49713CB1}" srcOrd="2" destOrd="0" presId="urn:microsoft.com/office/officeart/2005/8/layout/vList4"/>
    <dgm:cxn modelId="{1F5FC51D-54E9-40BD-B764-0D4C7B41C632}" type="presParOf" srcId="{80928743-4D7B-45B3-B429-551F49713CB1}" destId="{0981A233-FAA6-405B-9F8F-2FBB6C83DCA8}" srcOrd="0" destOrd="0" presId="urn:microsoft.com/office/officeart/2005/8/layout/vList4"/>
    <dgm:cxn modelId="{CDD36515-D80C-4751-987D-C4968214509F}" type="presParOf" srcId="{80928743-4D7B-45B3-B429-551F49713CB1}" destId="{6BA375DA-9880-483B-8DE5-F80F629D0D1F}" srcOrd="1" destOrd="0" presId="urn:microsoft.com/office/officeart/2005/8/layout/vList4"/>
    <dgm:cxn modelId="{73B5F28E-79F6-4CFD-8616-72B61D994913}" type="presParOf" srcId="{80928743-4D7B-45B3-B429-551F49713CB1}" destId="{30D2AF2C-94AC-41CA-B2EB-3F78B82A1BE2}" srcOrd="2" destOrd="0" presId="urn:microsoft.com/office/officeart/2005/8/layout/vList4"/>
    <dgm:cxn modelId="{5D961FAC-BC63-4D5A-A05A-AC5A5DF06323}" type="presParOf" srcId="{1DCD835B-02D0-4105-8F0A-1B0153A421FD}" destId="{DE2F6E81-8270-459C-89D1-6AFAF0103909}" srcOrd="3" destOrd="0" presId="urn:microsoft.com/office/officeart/2005/8/layout/vList4"/>
    <dgm:cxn modelId="{2046AADD-8C5A-4EDB-AFEE-36875AAFF25B}" type="presParOf" srcId="{1DCD835B-02D0-4105-8F0A-1B0153A421FD}" destId="{A0FAC3FB-BFF2-41A4-8625-AC46A8B6FC3F}" srcOrd="4" destOrd="0" presId="urn:microsoft.com/office/officeart/2005/8/layout/vList4"/>
    <dgm:cxn modelId="{8302286F-80F1-49B0-8B5F-B0F347FB4A7E}" type="presParOf" srcId="{A0FAC3FB-BFF2-41A4-8625-AC46A8B6FC3F}" destId="{BE68CE21-A5F1-4547-B3E9-DB6691CD2812}" srcOrd="0" destOrd="0" presId="urn:microsoft.com/office/officeart/2005/8/layout/vList4"/>
    <dgm:cxn modelId="{ADFE9808-2818-4A77-82C1-EA88A6E92254}" type="presParOf" srcId="{A0FAC3FB-BFF2-41A4-8625-AC46A8B6FC3F}" destId="{4114007D-0BE6-46CC-8180-C44560F36DFC}" srcOrd="1" destOrd="0" presId="urn:microsoft.com/office/officeart/2005/8/layout/vList4"/>
    <dgm:cxn modelId="{FF9FFB3D-9A09-4867-A61F-580DA6AA519A}" type="presParOf" srcId="{A0FAC3FB-BFF2-41A4-8625-AC46A8B6FC3F}" destId="{3B093353-4AE7-4266-9BD7-C89E3E9D86F0}" srcOrd="2" destOrd="0" presId="urn:microsoft.com/office/officeart/2005/8/layout/vList4"/>
    <dgm:cxn modelId="{50F516E5-AF47-4BB9-992E-A84F480D936A}" type="presParOf" srcId="{1DCD835B-02D0-4105-8F0A-1B0153A421FD}" destId="{54741251-ECA3-4BB5-A67D-51A1CD98F75A}" srcOrd="5" destOrd="0" presId="urn:microsoft.com/office/officeart/2005/8/layout/vList4"/>
    <dgm:cxn modelId="{A601D8C0-5E20-4D7B-963E-72CD967C6258}" type="presParOf" srcId="{1DCD835B-02D0-4105-8F0A-1B0153A421FD}" destId="{62EF2EA2-0503-46A2-8CF5-C7FCB56C74FD}" srcOrd="6" destOrd="0" presId="urn:microsoft.com/office/officeart/2005/8/layout/vList4"/>
    <dgm:cxn modelId="{9FE3C955-FDB1-47CD-BA04-C598FA7549CA}" type="presParOf" srcId="{62EF2EA2-0503-46A2-8CF5-C7FCB56C74FD}" destId="{A4C0023E-C830-45BE-86B8-4FF47B069ABE}" srcOrd="0" destOrd="0" presId="urn:microsoft.com/office/officeart/2005/8/layout/vList4"/>
    <dgm:cxn modelId="{D718D4D5-78DA-475E-ADFF-496A414CD1E0}" type="presParOf" srcId="{62EF2EA2-0503-46A2-8CF5-C7FCB56C74FD}" destId="{F2A9AEC8-666C-4EA8-AF1B-3972E3260C19}" srcOrd="1" destOrd="0" presId="urn:microsoft.com/office/officeart/2005/8/layout/vList4"/>
    <dgm:cxn modelId="{368A68F6-1CF8-4257-A471-F180D2859F48}" type="presParOf" srcId="{62EF2EA2-0503-46A2-8CF5-C7FCB56C74FD}" destId="{A8A96FC0-48C1-4F4C-B1D6-6775BCDFC03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lIns="86210" tIns="43105" rIns="86210" bIns="43105" rtlCol="0"/>
          <a:lstStyle>
            <a:lvl1pPr algn="l">
              <a:defRPr sz="1100"/>
            </a:lvl1pPr>
          </a:lstStyle>
          <a:p>
            <a:endParaRPr lang="en-US"/>
          </a:p>
        </p:txBody>
      </p:sp>
      <p:sp>
        <p:nvSpPr>
          <p:cNvPr id="3" name="Date Placeholder 2"/>
          <p:cNvSpPr>
            <a:spLocks noGrp="1"/>
          </p:cNvSpPr>
          <p:nvPr>
            <p:ph type="dt" idx="1"/>
          </p:nvPr>
        </p:nvSpPr>
        <p:spPr>
          <a:xfrm>
            <a:off x="3625639" y="0"/>
            <a:ext cx="2773680" cy="434340"/>
          </a:xfrm>
          <a:prstGeom prst="rect">
            <a:avLst/>
          </a:prstGeom>
        </p:spPr>
        <p:txBody>
          <a:bodyPr vert="horz" lIns="86210" tIns="43105" rIns="86210" bIns="43105" rtlCol="0"/>
          <a:lstStyle>
            <a:lvl1pPr algn="r">
              <a:defRPr sz="1100"/>
            </a:lvl1pPr>
          </a:lstStyle>
          <a:p>
            <a:fld id="{506450E5-28D1-4F9C-919F-C450EA2B4C26}" type="datetimeFigureOut">
              <a:rPr lang="en-US" smtClean="0"/>
              <a:t>5/6/2018</a:t>
            </a:fld>
            <a:endParaRPr lang="en-US"/>
          </a:p>
        </p:txBody>
      </p:sp>
      <p:sp>
        <p:nvSpPr>
          <p:cNvPr id="4" name="Slide Image Placeholder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86210" tIns="43105" rIns="86210" bIns="43105" rtlCol="0" anchor="ctr"/>
          <a:lstStyle/>
          <a:p>
            <a:endParaRPr lang="en-US"/>
          </a:p>
        </p:txBody>
      </p:sp>
      <p:sp>
        <p:nvSpPr>
          <p:cNvPr id="5" name="Notes Placeholder 4"/>
          <p:cNvSpPr>
            <a:spLocks noGrp="1"/>
          </p:cNvSpPr>
          <p:nvPr>
            <p:ph type="body" sz="quarter" idx="3"/>
          </p:nvPr>
        </p:nvSpPr>
        <p:spPr>
          <a:xfrm>
            <a:off x="640080" y="4126230"/>
            <a:ext cx="5120640" cy="3909060"/>
          </a:xfrm>
          <a:prstGeom prst="rect">
            <a:avLst/>
          </a:prstGeom>
        </p:spPr>
        <p:txBody>
          <a:bodyPr vert="horz" lIns="86210" tIns="43105" rIns="86210" bIns="431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250952"/>
            <a:ext cx="2773680" cy="434340"/>
          </a:xfrm>
          <a:prstGeom prst="rect">
            <a:avLst/>
          </a:prstGeom>
        </p:spPr>
        <p:txBody>
          <a:bodyPr vert="horz" lIns="86210" tIns="43105" rIns="86210" bIns="43105" rtlCol="0" anchor="b"/>
          <a:lstStyle>
            <a:lvl1pPr algn="l">
              <a:defRPr sz="1100"/>
            </a:lvl1pPr>
          </a:lstStyle>
          <a:p>
            <a:endParaRPr lang="en-US"/>
          </a:p>
        </p:txBody>
      </p:sp>
      <p:sp>
        <p:nvSpPr>
          <p:cNvPr id="7" name="Slide Number Placeholder 6"/>
          <p:cNvSpPr>
            <a:spLocks noGrp="1"/>
          </p:cNvSpPr>
          <p:nvPr>
            <p:ph type="sldNum" sz="quarter" idx="5"/>
          </p:nvPr>
        </p:nvSpPr>
        <p:spPr>
          <a:xfrm>
            <a:off x="3625639" y="8250952"/>
            <a:ext cx="2773680" cy="434340"/>
          </a:xfrm>
          <a:prstGeom prst="rect">
            <a:avLst/>
          </a:prstGeom>
        </p:spPr>
        <p:txBody>
          <a:bodyPr vert="horz" lIns="86210" tIns="43105" rIns="86210" bIns="43105" rtlCol="0" anchor="b"/>
          <a:lstStyle>
            <a:lvl1pPr algn="r">
              <a:defRPr sz="1100"/>
            </a:lvl1pPr>
          </a:lstStyle>
          <a:p>
            <a:fld id="{69356E68-A31F-4484-BD96-FD7EE0961357}" type="slidenum">
              <a:rPr lang="en-US" smtClean="0"/>
              <a:t>‹#›</a:t>
            </a:fld>
            <a:endParaRPr lang="en-US"/>
          </a:p>
        </p:txBody>
      </p:sp>
    </p:spTree>
    <p:extLst>
      <p:ext uri="{BB962C8B-B14F-4D97-AF65-F5344CB8AC3E}">
        <p14:creationId xmlns:p14="http://schemas.microsoft.com/office/powerpoint/2010/main" val="3970876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Gregorian_calendar" TargetMode="External"/><Relationship Id="rId13" Type="http://schemas.openxmlformats.org/officeDocument/2006/relationships/hyperlink" Target="https://en.wikipedia.org/wiki/Nundinae" TargetMode="External"/><Relationship Id="rId18" Type="http://schemas.openxmlformats.org/officeDocument/2006/relationships/hyperlink" Target="https://en.wikipedia.org/wiki/Parables_of_Jesus" TargetMode="External"/><Relationship Id="rId26" Type="http://schemas.openxmlformats.org/officeDocument/2006/relationships/hyperlink" Target="https://en.wikipedia.org/wiki/Roman_era" TargetMode="External"/><Relationship Id="rId3" Type="http://schemas.openxmlformats.org/officeDocument/2006/relationships/hyperlink" Target="https://en.wikipedia.org/wiki/Julius_Caesar" TargetMode="External"/><Relationship Id="rId21" Type="http://schemas.openxmlformats.org/officeDocument/2006/relationships/hyperlink" Target="https://en.wikipedia.org/wiki/Biblical_Greek" TargetMode="External"/><Relationship Id="rId34" Type="http://schemas.openxmlformats.org/officeDocument/2006/relationships/hyperlink" Target="https://en.wikipedia.org/wiki/Week#cite_note-30" TargetMode="External"/><Relationship Id="rId7" Type="http://schemas.openxmlformats.org/officeDocument/2006/relationships/hyperlink" Target="https://en.wikipedia.org/wiki/Adoption_of_the_Gregorian_calendar" TargetMode="External"/><Relationship Id="rId12" Type="http://schemas.openxmlformats.org/officeDocument/2006/relationships/hyperlink" Target="https://en.wikipedia.org/wiki/Year" TargetMode="External"/><Relationship Id="rId17" Type="http://schemas.openxmlformats.org/officeDocument/2006/relationships/hyperlink" Target="https://en.wikipedia.org/wiki/Week#cite_note-28" TargetMode="External"/><Relationship Id="rId25" Type="http://schemas.openxmlformats.org/officeDocument/2006/relationships/hyperlink" Target="https://en.wikipedia.org/wiki/Days_of_the_week" TargetMode="External"/><Relationship Id="rId33" Type="http://schemas.openxmlformats.org/officeDocument/2006/relationships/hyperlink" Target="https://en.wikipedia.org/wiki/Planetary_hours" TargetMode="External"/><Relationship Id="rId2" Type="http://schemas.openxmlformats.org/officeDocument/2006/relationships/slide" Target="../slides/slide16.xml"/><Relationship Id="rId16" Type="http://schemas.openxmlformats.org/officeDocument/2006/relationships/hyperlink" Target="https://en.wikipedia.org/wiki/Greek_language" TargetMode="External"/><Relationship Id="rId20" Type="http://schemas.openxmlformats.org/officeDocument/2006/relationships/hyperlink" Target="https://www.biblegateway.com/passage/?search=luke+18:12" TargetMode="External"/><Relationship Id="rId29" Type="http://schemas.openxmlformats.org/officeDocument/2006/relationships/hyperlink" Target="https://en.wikipedia.org/wiki/Day_of_the_week" TargetMode="External"/><Relationship Id="rId1" Type="http://schemas.openxmlformats.org/officeDocument/2006/relationships/notesMaster" Target="../notesMasters/notesMaster1.xml"/><Relationship Id="rId6" Type="http://schemas.openxmlformats.org/officeDocument/2006/relationships/hyperlink" Target="https://en.wikipedia.org/wiki/Julian_calendar#cite_note-FOOTNOTERichards2013595-1" TargetMode="External"/><Relationship Id="rId11" Type="http://schemas.openxmlformats.org/officeDocument/2006/relationships/hyperlink" Target="https://en.wikipedia.org/wiki/Julian_calendar#cite_note-2" TargetMode="External"/><Relationship Id="rId24" Type="http://schemas.openxmlformats.org/officeDocument/2006/relationships/hyperlink" Target="https://en.wikipedia.org/wiki/Constantine_I_(emperor)" TargetMode="External"/><Relationship Id="rId32" Type="http://schemas.openxmlformats.org/officeDocument/2006/relationships/hyperlink" Target="https://en.wikipedia.org/wiki/Wednesday" TargetMode="External"/><Relationship Id="rId5" Type="http://schemas.openxmlformats.org/officeDocument/2006/relationships/hyperlink" Target="https://en.wikipedia.org/wiki/Roman_calendar" TargetMode="External"/><Relationship Id="rId15" Type="http://schemas.openxmlformats.org/officeDocument/2006/relationships/hyperlink" Target="https://en.wikipedia.org/wiki/Septuagint" TargetMode="External"/><Relationship Id="rId23" Type="http://schemas.openxmlformats.org/officeDocument/2006/relationships/hyperlink" Target="https://en.wikipedia.org/wiki/Julian_calendar" TargetMode="External"/><Relationship Id="rId28" Type="http://schemas.openxmlformats.org/officeDocument/2006/relationships/hyperlink" Target="https://en.wikipedia.org/wiki/Augustus" TargetMode="External"/><Relationship Id="rId10" Type="http://schemas.openxmlformats.org/officeDocument/2006/relationships/hyperlink" Target="https://en.wikipedia.org/wiki/Tropical_year" TargetMode="External"/><Relationship Id="rId19" Type="http://schemas.openxmlformats.org/officeDocument/2006/relationships/hyperlink" Target="https://en.wikipedia.org/wiki/Pharisee_and_the_Publican" TargetMode="External"/><Relationship Id="rId31" Type="http://schemas.openxmlformats.org/officeDocument/2006/relationships/hyperlink" Target="https://en.wikipedia.org/wiki/Sunday" TargetMode="External"/><Relationship Id="rId4" Type="http://schemas.openxmlformats.org/officeDocument/2006/relationships/hyperlink" Target="https://en.wikipedia.org/wiki/Ab_urbe_condita" TargetMode="External"/><Relationship Id="rId9" Type="http://schemas.openxmlformats.org/officeDocument/2006/relationships/hyperlink" Target="https://en.wikipedia.org/wiki/Pope_Gregory_XIII" TargetMode="External"/><Relationship Id="rId14" Type="http://schemas.openxmlformats.org/officeDocument/2006/relationships/hyperlink" Target="https://en.wikipedia.org/wiki/Hellenistic_Judaism" TargetMode="External"/><Relationship Id="rId22" Type="http://schemas.openxmlformats.org/officeDocument/2006/relationships/hyperlink" Target="https://en.wikipedia.org/wiki/Nundinum" TargetMode="External"/><Relationship Id="rId27" Type="http://schemas.openxmlformats.org/officeDocument/2006/relationships/hyperlink" Target="https://en.wikipedia.org/wiki/Week#cite_note-29" TargetMode="External"/><Relationship Id="rId30" Type="http://schemas.openxmlformats.org/officeDocument/2006/relationships/hyperlink" Target="https://en.wikipedia.org/wiki/AD_6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5</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27</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30</a:t>
            </a:fld>
            <a:endParaRPr lang="en-US"/>
          </a:p>
        </p:txBody>
      </p:sp>
    </p:spTree>
    <p:extLst>
      <p:ext uri="{BB962C8B-B14F-4D97-AF65-F5344CB8AC3E}">
        <p14:creationId xmlns:p14="http://schemas.microsoft.com/office/powerpoint/2010/main" val="108970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31</a:t>
            </a:fld>
            <a:endParaRPr lang="en-US"/>
          </a:p>
        </p:txBody>
      </p:sp>
    </p:spTree>
    <p:extLst>
      <p:ext uri="{BB962C8B-B14F-4D97-AF65-F5344CB8AC3E}">
        <p14:creationId xmlns:p14="http://schemas.microsoft.com/office/powerpoint/2010/main" val="108970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US" dirty="0" smtClean="0"/>
              <a:t>2 full moons in march 2018: 2</a:t>
            </a:r>
            <a:r>
              <a:rPr lang="en-US" baseline="30000" dirty="0" smtClean="0"/>
              <a:t>nd</a:t>
            </a:r>
            <a:r>
              <a:rPr lang="en-US" dirty="0" smtClean="0"/>
              <a:t> and 31st</a:t>
            </a:r>
          </a:p>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35</a:t>
            </a:fld>
            <a:endParaRPr lang="en-US"/>
          </a:p>
        </p:txBody>
      </p:sp>
    </p:spTree>
    <p:extLst>
      <p:ext uri="{BB962C8B-B14F-4D97-AF65-F5344CB8AC3E}">
        <p14:creationId xmlns:p14="http://schemas.microsoft.com/office/powerpoint/2010/main" val="123813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US" dirty="0" smtClean="0"/>
              <a:t>2 full moons in march 2018: 2</a:t>
            </a:r>
            <a:r>
              <a:rPr lang="en-US" baseline="30000" dirty="0" smtClean="0"/>
              <a:t>nd</a:t>
            </a:r>
            <a:r>
              <a:rPr lang="en-US" dirty="0" smtClean="0"/>
              <a:t> and 31st</a:t>
            </a:r>
          </a:p>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36</a:t>
            </a:fld>
            <a:endParaRPr lang="en-US"/>
          </a:p>
        </p:txBody>
      </p:sp>
    </p:spTree>
    <p:extLst>
      <p:ext uri="{BB962C8B-B14F-4D97-AF65-F5344CB8AC3E}">
        <p14:creationId xmlns:p14="http://schemas.microsoft.com/office/powerpoint/2010/main" val="1238139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US" dirty="0" smtClean="0"/>
              <a:t>2 full moons in march 2018: 2</a:t>
            </a:r>
            <a:r>
              <a:rPr lang="en-US" baseline="30000" dirty="0" smtClean="0"/>
              <a:t>nd</a:t>
            </a:r>
            <a:r>
              <a:rPr lang="en-US" dirty="0" smtClean="0"/>
              <a:t> and 31st</a:t>
            </a:r>
          </a:p>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37</a:t>
            </a:fld>
            <a:endParaRPr lang="en-US"/>
          </a:p>
        </p:txBody>
      </p:sp>
    </p:spTree>
    <p:extLst>
      <p:ext uri="{BB962C8B-B14F-4D97-AF65-F5344CB8AC3E}">
        <p14:creationId xmlns:p14="http://schemas.microsoft.com/office/powerpoint/2010/main" val="1238139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US" dirty="0" smtClean="0"/>
              <a:t>2 full moons in march 2018: 2</a:t>
            </a:r>
            <a:r>
              <a:rPr lang="en-US" baseline="30000" dirty="0" smtClean="0"/>
              <a:t>nd</a:t>
            </a:r>
            <a:r>
              <a:rPr lang="en-US" dirty="0" smtClean="0"/>
              <a:t> and 31st</a:t>
            </a:r>
          </a:p>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38</a:t>
            </a:fld>
            <a:endParaRPr lang="en-US"/>
          </a:p>
        </p:txBody>
      </p:sp>
    </p:spTree>
    <p:extLst>
      <p:ext uri="{BB962C8B-B14F-4D97-AF65-F5344CB8AC3E}">
        <p14:creationId xmlns:p14="http://schemas.microsoft.com/office/powerpoint/2010/main" val="1238139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2018 done</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40</a:t>
            </a:fld>
            <a:endParaRPr lang="en-US"/>
          </a:p>
        </p:txBody>
      </p:sp>
    </p:spTree>
    <p:extLst>
      <p:ext uri="{BB962C8B-B14F-4D97-AF65-F5344CB8AC3E}">
        <p14:creationId xmlns:p14="http://schemas.microsoft.com/office/powerpoint/2010/main" val="1341967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2018 done</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41</a:t>
            </a:fld>
            <a:endParaRPr lang="en-US"/>
          </a:p>
        </p:txBody>
      </p:sp>
    </p:spTree>
    <p:extLst>
      <p:ext uri="{BB962C8B-B14F-4D97-AF65-F5344CB8AC3E}">
        <p14:creationId xmlns:p14="http://schemas.microsoft.com/office/powerpoint/2010/main" val="2568863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 Do pink box still 7 am.</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42</a:t>
            </a:fld>
            <a:endParaRPr lang="en-US"/>
          </a:p>
        </p:txBody>
      </p:sp>
    </p:spTree>
    <p:extLst>
      <p:ext uri="{BB962C8B-B14F-4D97-AF65-F5344CB8AC3E}">
        <p14:creationId xmlns:p14="http://schemas.microsoft.com/office/powerpoint/2010/main" val="273913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14</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 Finish</a:t>
            </a:r>
            <a:r>
              <a:rPr lang="en-US" baseline="0" dirty="0" smtClean="0"/>
              <a:t> pink box</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43</a:t>
            </a:fld>
            <a:endParaRPr lang="en-US"/>
          </a:p>
        </p:txBody>
      </p:sp>
    </p:spTree>
    <p:extLst>
      <p:ext uri="{BB962C8B-B14F-4D97-AF65-F5344CB8AC3E}">
        <p14:creationId xmlns:p14="http://schemas.microsoft.com/office/powerpoint/2010/main" val="4274753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notes from their</a:t>
            </a:r>
            <a:r>
              <a:rPr lang="en-US" baseline="0" dirty="0" smtClean="0"/>
              <a:t> back page for change of tequfah.  1000 am</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48</a:t>
            </a:fld>
            <a:endParaRPr lang="en-US"/>
          </a:p>
        </p:txBody>
      </p:sp>
    </p:spTree>
    <p:extLst>
      <p:ext uri="{BB962C8B-B14F-4D97-AF65-F5344CB8AC3E}">
        <p14:creationId xmlns:p14="http://schemas.microsoft.com/office/powerpoint/2010/main" val="3071656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53</a:t>
            </a:fld>
            <a:endParaRPr lang="en-US"/>
          </a:p>
        </p:txBody>
      </p:sp>
    </p:spTree>
    <p:extLst>
      <p:ext uri="{BB962C8B-B14F-4D97-AF65-F5344CB8AC3E}">
        <p14:creationId xmlns:p14="http://schemas.microsoft.com/office/powerpoint/2010/main" val="807435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58</a:t>
            </a:fld>
            <a:endParaRPr lang="en-US"/>
          </a:p>
        </p:txBody>
      </p:sp>
    </p:spTree>
    <p:extLst>
      <p:ext uri="{BB962C8B-B14F-4D97-AF65-F5344CB8AC3E}">
        <p14:creationId xmlns:p14="http://schemas.microsoft.com/office/powerpoint/2010/main" val="807435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83</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Jachin</a:t>
            </a:r>
            <a:r>
              <a:rPr lang="en-US" dirty="0" smtClean="0"/>
              <a:t> and Boaz positions:  </a:t>
            </a:r>
            <a:r>
              <a:rPr lang="en-US" sz="1100" dirty="0"/>
              <a:t>The Bible deals with the pillars in three main passages: I Kings 7:15-22, 41-42 (cf. II Kings 25:17); II Chronicles 3:17; and Jeremiah 52:20-23. The version in I Kings reads, He [Hiram] set up the columns at the portico of the Great Hall; he set up one column on the right and named it </a:t>
            </a:r>
            <a:r>
              <a:rPr lang="en-US" sz="1100" dirty="0" err="1"/>
              <a:t>Jachin</a:t>
            </a:r>
            <a:r>
              <a:rPr lang="en-US" sz="1100" dirty="0"/>
              <a:t>, and he set up the other column on the left and named it Boaz. Upon the top of the columns there was a lily design. Thus the work of the columns was completed (verses 21-22). The text in II Chronicles states: He erected the columns in front of the Great Hall, one to its right and one to its left; the one to the right was called </a:t>
            </a:r>
            <a:r>
              <a:rPr lang="en-US" sz="1100" dirty="0" err="1"/>
              <a:t>Jachin</a:t>
            </a:r>
            <a:r>
              <a:rPr lang="en-US" sz="1100" dirty="0"/>
              <a:t>, and the one to the left, Boaz.</a:t>
            </a:r>
          </a:p>
          <a:p>
            <a:pPr defTabSz="862096">
              <a:defRPr/>
            </a:pPr>
            <a:r>
              <a:rPr lang="en-US" baseline="0" dirty="0" smtClean="0"/>
              <a:t>  </a:t>
            </a:r>
          </a:p>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84</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Jachin</a:t>
            </a:r>
            <a:r>
              <a:rPr lang="en-US" dirty="0" smtClean="0"/>
              <a:t> and Boaz positions:  </a:t>
            </a:r>
            <a:r>
              <a:rPr lang="en-US" sz="1100" dirty="0"/>
              <a:t>The Bible deals with the pillars in three main passages: I Kings 7:15-22, 41-42 (cf. II Kings 25:17); II Chronicles 3:17; and Jeremiah 52:20-23. The version in I Kings reads, He [Hiram] set up the columns at the portico of the Great Hall; he set up one column on the right and named it </a:t>
            </a:r>
            <a:r>
              <a:rPr lang="en-US" sz="1100" dirty="0" err="1"/>
              <a:t>Jachin</a:t>
            </a:r>
            <a:r>
              <a:rPr lang="en-US" sz="1100" dirty="0"/>
              <a:t>, and he set up the other column on the left and named it Boaz. Upon the top of the columns there was a lily design. Thus the work of the columns was completed (verses 21-22). The text in II Chronicles states: He erected the columns in front of the Great Hall, one to its right and one to its left; the one to the right was called </a:t>
            </a:r>
            <a:r>
              <a:rPr lang="en-US" sz="1100" dirty="0" err="1"/>
              <a:t>Jachin</a:t>
            </a:r>
            <a:r>
              <a:rPr lang="en-US" sz="1100" dirty="0"/>
              <a:t>, and the one to the left, Boaz.</a:t>
            </a:r>
          </a:p>
          <a:p>
            <a:pPr defTabSz="862096">
              <a:defRPr/>
            </a:pPr>
            <a:r>
              <a:rPr lang="en-US" baseline="0" dirty="0" smtClean="0"/>
              <a:t>  </a:t>
            </a:r>
          </a:p>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85</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Jachin</a:t>
            </a:r>
            <a:r>
              <a:rPr lang="en-US" dirty="0" smtClean="0"/>
              <a:t> and Boaz positions:  </a:t>
            </a:r>
            <a:r>
              <a:rPr lang="en-US" sz="1100" dirty="0"/>
              <a:t>The Bible deals with the pillars in three main passages: I Kings 7:15-22, 41-42 (cf. II Kings 25:17); II Chronicles 3:17; and Jeremiah 52:20-23. The version in I Kings reads, He [Hiram] set up the columns at the portico of the Great Hall; he set up one column on the right and named it </a:t>
            </a:r>
            <a:r>
              <a:rPr lang="en-US" sz="1100" dirty="0" err="1"/>
              <a:t>Jachin</a:t>
            </a:r>
            <a:r>
              <a:rPr lang="en-US" sz="1100" dirty="0"/>
              <a:t>, and he set up the other column on the left and named it Boaz. Upon the top of the columns there was a lily design. Thus the work of the columns was completed (verses 21-22). The text in II Chronicles states: He erected the columns in front of the Great Hall, one to its right and one to its left; the one to the right was called </a:t>
            </a:r>
            <a:r>
              <a:rPr lang="en-US" sz="1100" dirty="0" err="1"/>
              <a:t>Jachin</a:t>
            </a:r>
            <a:r>
              <a:rPr lang="en-US" sz="1100" dirty="0"/>
              <a:t>, and the one to the left, Boaz.</a:t>
            </a:r>
          </a:p>
          <a:p>
            <a:pPr defTabSz="862096">
              <a:defRPr/>
            </a:pPr>
            <a:r>
              <a:rPr lang="en-US" baseline="0" dirty="0" smtClean="0"/>
              <a:t>  </a:t>
            </a:r>
          </a:p>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86</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Jachin</a:t>
            </a:r>
            <a:r>
              <a:rPr lang="en-US" dirty="0" smtClean="0"/>
              <a:t> and Boaz positions:  </a:t>
            </a:r>
            <a:r>
              <a:rPr lang="en-US" sz="1100" dirty="0"/>
              <a:t>The Bible deals with the pillars in three main passages: I Kings 7:15-22, 41-42 (cf. II Kings 25:17); II Chronicles 3:17; and Jeremiah 52:20-23. The version in I Kings reads, He [Hiram] set up the columns at the portico of the Great Hall; he set up one column on the right and named it </a:t>
            </a:r>
            <a:r>
              <a:rPr lang="en-US" sz="1100" dirty="0" err="1"/>
              <a:t>Jachin</a:t>
            </a:r>
            <a:r>
              <a:rPr lang="en-US" sz="1100" dirty="0"/>
              <a:t>, and he set up the other column on the left and named it Boaz. Upon the top of the columns there was a lily design. Thus the work of the columns was completed (verses 21-22). The text in II Chronicles states: He erected the columns in front of the Great Hall, one to its right and one to its left; the one to the right was called </a:t>
            </a:r>
            <a:r>
              <a:rPr lang="en-US" sz="1100" dirty="0" err="1"/>
              <a:t>Jachin</a:t>
            </a:r>
            <a:r>
              <a:rPr lang="en-US" sz="1100" dirty="0"/>
              <a:t>, and the one to the left, Boaz.</a:t>
            </a:r>
          </a:p>
          <a:p>
            <a:pPr defTabSz="862096">
              <a:defRPr/>
            </a:pPr>
            <a:r>
              <a:rPr lang="en-US" baseline="0" dirty="0" smtClean="0"/>
              <a:t>  </a:t>
            </a:r>
          </a:p>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87</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Jachin</a:t>
            </a:r>
            <a:r>
              <a:rPr lang="en-US" dirty="0" smtClean="0"/>
              <a:t> and Boaz positions:  </a:t>
            </a:r>
            <a:r>
              <a:rPr lang="en-US" sz="1100" dirty="0"/>
              <a:t>The Bible deals with the pillars in three main passages: I Kings 7:15-22, 41-42 (cf. II Kings 25:17); II Chronicles 3:17; and Jeremiah 52:20-23. The version in I Kings reads, He [Hiram] set up the columns at the portico of the Great Hall; he set up one column on the right and named it </a:t>
            </a:r>
            <a:r>
              <a:rPr lang="en-US" sz="1100" dirty="0" err="1"/>
              <a:t>Jachin</a:t>
            </a:r>
            <a:r>
              <a:rPr lang="en-US" sz="1100" dirty="0"/>
              <a:t>, and he set up the other column on the left and named it Boaz. Upon the top of the columns there was a lily design. Thus the work of the columns was completed (verses 21-22). The text in II Chronicles states: He erected the columns in front of the Great Hall, one to its right and one to its left; the one to the right was called </a:t>
            </a:r>
            <a:r>
              <a:rPr lang="en-US" sz="1100" dirty="0" err="1"/>
              <a:t>Jachin</a:t>
            </a:r>
            <a:r>
              <a:rPr lang="en-US" sz="1100" dirty="0"/>
              <a:t>, and the one to the left, Boaz.</a:t>
            </a:r>
          </a:p>
          <a:p>
            <a:pPr defTabSz="862096">
              <a:defRPr/>
            </a:pPr>
            <a:r>
              <a:rPr lang="en-US" baseline="0" dirty="0" smtClean="0"/>
              <a:t>  </a:t>
            </a:r>
          </a:p>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88</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15</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2096">
              <a:defRPr/>
            </a:pPr>
            <a:r>
              <a:rPr lang="en-US" dirty="0" smtClean="0"/>
              <a:t>Information from paper from </a:t>
            </a:r>
            <a:r>
              <a:rPr lang="en-US" dirty="0" err="1" smtClean="0"/>
              <a:t>Tersia</a:t>
            </a:r>
            <a:r>
              <a:rPr lang="en-US" dirty="0" smtClean="0"/>
              <a:t> in her file called Tequfah Controversy -- </a:t>
            </a:r>
          </a:p>
          <a:p>
            <a:r>
              <a:rPr lang="en-US" dirty="0" smtClean="0"/>
              <a:t>Light research for the name of the pillars:  Right pillar:  </a:t>
            </a:r>
            <a:r>
              <a:rPr lang="en-US" dirty="0" err="1" smtClean="0"/>
              <a:t>Jachin</a:t>
            </a:r>
            <a:r>
              <a:rPr lang="en-US" dirty="0" smtClean="0"/>
              <a:t>  H3199 = “he will establish”  (The</a:t>
            </a:r>
            <a:r>
              <a:rPr lang="en-US" baseline="0" dirty="0" smtClean="0"/>
              <a:t> kingdom of the house of David was established.)</a:t>
            </a:r>
          </a:p>
          <a:p>
            <a:r>
              <a:rPr lang="en-US" baseline="0" dirty="0" smtClean="0"/>
              <a:t>Left pillar:  Boaz  H1162  “fleetness” [SPEEDINESS/RAPIDNESS]  = All the kings from the house of Judah descended from Boaz.</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89</a:t>
            </a:fld>
            <a:endParaRPr lang="en-US"/>
          </a:p>
        </p:txBody>
      </p:sp>
    </p:spTree>
    <p:extLst>
      <p:ext uri="{BB962C8B-B14F-4D97-AF65-F5344CB8AC3E}">
        <p14:creationId xmlns:p14="http://schemas.microsoft.com/office/powerpoint/2010/main" val="2235720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Finished Mar 30/18  9:15 pm – 2 very long days on this PPT – about 30 hrs..</a:t>
            </a:r>
          </a:p>
          <a:p>
            <a:r>
              <a:rPr lang="en-US" dirty="0" smtClean="0"/>
              <a:t>Proofed:  1041 PM</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94</a:t>
            </a:fld>
            <a:endParaRPr lang="en-US"/>
          </a:p>
        </p:txBody>
      </p:sp>
    </p:spTree>
    <p:extLst>
      <p:ext uri="{BB962C8B-B14F-4D97-AF65-F5344CB8AC3E}">
        <p14:creationId xmlns:p14="http://schemas.microsoft.com/office/powerpoint/2010/main" val="60004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The </a:t>
            </a:r>
            <a:r>
              <a:rPr lang="en-US" b="1" dirty="0" smtClean="0"/>
              <a:t>Julian calendar</a:t>
            </a:r>
            <a:r>
              <a:rPr lang="en-US" dirty="0" smtClean="0"/>
              <a:t>, proposed by </a:t>
            </a:r>
            <a:r>
              <a:rPr lang="en-US" dirty="0" smtClean="0">
                <a:hlinkClick r:id="rId3" tooltip="Julius Caesar"/>
              </a:rPr>
              <a:t>Julius Caesar</a:t>
            </a:r>
            <a:r>
              <a:rPr lang="en-US" dirty="0" smtClean="0"/>
              <a:t> in 46 BC (708 </a:t>
            </a:r>
            <a:r>
              <a:rPr lang="en-US" dirty="0" smtClean="0">
                <a:hlinkClick r:id="rId4" tooltip="Ab urbe condita"/>
              </a:rPr>
              <a:t>AUC</a:t>
            </a:r>
            <a:r>
              <a:rPr lang="en-US" dirty="0" smtClean="0"/>
              <a:t>), was a reform of the </a:t>
            </a:r>
            <a:r>
              <a:rPr lang="en-US" dirty="0" smtClean="0">
                <a:hlinkClick r:id="rId5" tooltip="Roman calendar"/>
              </a:rPr>
              <a:t>Roman calendar</a:t>
            </a:r>
            <a:r>
              <a:rPr lang="en-US" dirty="0" smtClean="0"/>
              <a:t>.</a:t>
            </a:r>
            <a:r>
              <a:rPr lang="en-US" baseline="30000" dirty="0" smtClean="0">
                <a:hlinkClick r:id="rId6"/>
              </a:rPr>
              <a:t>[1]</a:t>
            </a:r>
            <a:r>
              <a:rPr lang="en-US" dirty="0" smtClean="0"/>
              <a:t> It took effect on 1 January 45 BC (AUC 709), by edict. It was the predominant calendar in the Roman world, most of Europe, and in European settlements in the Americas and elsewhere, until it was refined and </a:t>
            </a:r>
            <a:r>
              <a:rPr lang="en-US" dirty="0" smtClean="0">
                <a:hlinkClick r:id="rId7" tooltip="Adoption of the Gregorian calendar"/>
              </a:rPr>
              <a:t>gradually replaced</a:t>
            </a:r>
            <a:r>
              <a:rPr lang="en-US" dirty="0" smtClean="0"/>
              <a:t> by the </a:t>
            </a:r>
            <a:r>
              <a:rPr lang="en-US" dirty="0" smtClean="0">
                <a:hlinkClick r:id="rId8" tooltip="Gregorian calendar"/>
              </a:rPr>
              <a:t>Gregorian calendar</a:t>
            </a:r>
            <a:r>
              <a:rPr lang="en-US" dirty="0" smtClean="0"/>
              <a:t>, promulgated in 1582 by </a:t>
            </a:r>
            <a:r>
              <a:rPr lang="en-US" dirty="0" smtClean="0">
                <a:hlinkClick r:id="rId9" tooltip="Pope Gregory XIII"/>
              </a:rPr>
              <a:t>Pope Gregory XIII</a:t>
            </a:r>
            <a:r>
              <a:rPr lang="en-US" dirty="0" smtClean="0"/>
              <a:t>. The Julian calendar gains against the mean </a:t>
            </a:r>
            <a:r>
              <a:rPr lang="en-US" dirty="0" smtClean="0">
                <a:hlinkClick r:id="rId10" tooltip="Tropical year"/>
              </a:rPr>
              <a:t>tropical year</a:t>
            </a:r>
            <a:r>
              <a:rPr lang="en-US" dirty="0" smtClean="0"/>
              <a:t> at the rate of one day in 128 years. For the Gregorian calendar, the figure is one day in 3,030 years.</a:t>
            </a:r>
            <a:r>
              <a:rPr lang="en-US" baseline="30000" dirty="0" smtClean="0">
                <a:hlinkClick r:id="rId11"/>
              </a:rPr>
              <a:t>[2]</a:t>
            </a:r>
            <a:r>
              <a:rPr lang="en-US" dirty="0" smtClean="0"/>
              <a:t> The difference in the average length of the </a:t>
            </a:r>
            <a:r>
              <a:rPr lang="en-US" dirty="0" smtClean="0">
                <a:hlinkClick r:id="rId12" tooltip="Year"/>
              </a:rPr>
              <a:t>year</a:t>
            </a:r>
            <a:r>
              <a:rPr lang="en-US" dirty="0" smtClean="0"/>
              <a:t> between Julian (365.25 days) and Gregorian (365.2425 days) is 0.002%.</a:t>
            </a:r>
          </a:p>
          <a:p>
            <a:endParaRPr lang="en-US" dirty="0" smtClean="0"/>
          </a:p>
          <a:p>
            <a:r>
              <a:rPr lang="en-US" dirty="0" smtClean="0"/>
              <a:t>NB:  https://en.wikipedia.org/wiki/Week  -- super important information … during the reign</a:t>
            </a:r>
            <a:r>
              <a:rPr lang="en-US" baseline="0" dirty="0" smtClean="0"/>
              <a:t> of Augustus, the 7 day week cycle can be traced.  His reign:  </a:t>
            </a:r>
            <a:r>
              <a:rPr lang="en-US" dirty="0" smtClean="0"/>
              <a:t>16 January 27 BC – 19 August AD 14 (40 years) … </a:t>
            </a:r>
            <a:r>
              <a:rPr lang="en-US" u="sng" dirty="0" smtClean="0"/>
              <a:t>So, that means, during Yahusha’s ministry, the week was only 7 days/week even in Rome</a:t>
            </a:r>
            <a:r>
              <a:rPr lang="en-US" u="none" dirty="0" smtClean="0"/>
              <a:t>!  Amazing!</a:t>
            </a:r>
            <a:endParaRPr lang="en-US" dirty="0" smtClean="0"/>
          </a:p>
          <a:p>
            <a:r>
              <a:rPr lang="en-US" b="1" dirty="0" smtClean="0"/>
              <a:t>Hellenistic and Roman era</a:t>
            </a:r>
          </a:p>
          <a:p>
            <a:r>
              <a:rPr lang="en-US" dirty="0" smtClean="0"/>
              <a:t>Main article: </a:t>
            </a:r>
            <a:r>
              <a:rPr lang="en-US" dirty="0" err="1" smtClean="0">
                <a:hlinkClick r:id="rId13" tooltip="Nundinae"/>
              </a:rPr>
              <a:t>Nundinae</a:t>
            </a:r>
            <a:endParaRPr lang="en-US" dirty="0" smtClean="0"/>
          </a:p>
          <a:p>
            <a:r>
              <a:rPr lang="en-US" dirty="0" smtClean="0"/>
              <a:t>In </a:t>
            </a:r>
            <a:r>
              <a:rPr lang="en-US" dirty="0" smtClean="0">
                <a:hlinkClick r:id="rId14" tooltip="Hellenistic Judaism"/>
              </a:rPr>
              <a:t>Jewish sources</a:t>
            </a:r>
            <a:r>
              <a:rPr lang="en-US" dirty="0" smtClean="0"/>
              <a:t> by the time of the </a:t>
            </a:r>
            <a:r>
              <a:rPr lang="en-US" dirty="0" smtClean="0">
                <a:hlinkClick r:id="rId15" tooltip="Septuagint"/>
              </a:rPr>
              <a:t>Septuagint</a:t>
            </a:r>
            <a:r>
              <a:rPr lang="en-US" dirty="0" smtClean="0"/>
              <a:t>, the term "Sabbath" (</a:t>
            </a:r>
            <a:r>
              <a:rPr lang="en-US" dirty="0" smtClean="0">
                <a:hlinkClick r:id="rId16" tooltip="Greek language"/>
              </a:rPr>
              <a:t>Greek</a:t>
            </a:r>
            <a:r>
              <a:rPr lang="en-US" dirty="0" smtClean="0"/>
              <a:t> </a:t>
            </a:r>
            <a:r>
              <a:rPr lang="en-US" i="1" dirty="0" err="1" smtClean="0"/>
              <a:t>Sabbaton</a:t>
            </a:r>
            <a:r>
              <a:rPr lang="en-US" dirty="0" smtClean="0"/>
              <a:t>) by synecdoche also came to refer to an entire seven-day week,</a:t>
            </a:r>
            <a:r>
              <a:rPr lang="en-US" baseline="30000" dirty="0" smtClean="0">
                <a:hlinkClick r:id="rId17"/>
              </a:rPr>
              <a:t>[28]</a:t>
            </a:r>
            <a:r>
              <a:rPr lang="en-US" dirty="0" smtClean="0"/>
              <a:t> the interval between two weekly Sabbaths. </a:t>
            </a:r>
            <a:r>
              <a:rPr lang="en-US" dirty="0" smtClean="0">
                <a:hlinkClick r:id="rId18" tooltip="Parables of Jesus"/>
              </a:rPr>
              <a:t>Jesus's parable</a:t>
            </a:r>
            <a:r>
              <a:rPr lang="en-US" dirty="0" smtClean="0"/>
              <a:t> of the </a:t>
            </a:r>
            <a:r>
              <a:rPr lang="en-US" dirty="0" smtClean="0">
                <a:hlinkClick r:id="rId19" tooltip="Pharisee and the Publican"/>
              </a:rPr>
              <a:t>Pharisee and the Publican</a:t>
            </a:r>
            <a:r>
              <a:rPr lang="en-US" dirty="0" smtClean="0"/>
              <a:t> (</a:t>
            </a:r>
            <a:r>
              <a:rPr lang="en-US" dirty="0" smtClean="0">
                <a:hlinkClick r:id="rId20"/>
              </a:rPr>
              <a:t>Luke 18:12</a:t>
            </a:r>
            <a:r>
              <a:rPr lang="en-US" dirty="0" smtClean="0"/>
              <a:t>) describes the Pharisee as fasting "twice in the week" (</a:t>
            </a:r>
            <a:r>
              <a:rPr lang="en-US" dirty="0" smtClean="0">
                <a:hlinkClick r:id="rId21" tooltip="Biblical Greek"/>
              </a:rPr>
              <a:t>Greek</a:t>
            </a:r>
            <a:r>
              <a:rPr lang="en-US" dirty="0" smtClean="0"/>
              <a:t> </a:t>
            </a:r>
            <a:r>
              <a:rPr lang="en-US" dirty="0" err="1" smtClean="0"/>
              <a:t>δὶς</a:t>
            </a:r>
            <a:r>
              <a:rPr lang="en-US" dirty="0" smtClean="0"/>
              <a:t> </a:t>
            </a:r>
            <a:r>
              <a:rPr lang="en-US" dirty="0" err="1" smtClean="0"/>
              <a:t>τοῦ</a:t>
            </a:r>
            <a:r>
              <a:rPr lang="en-US" dirty="0" smtClean="0"/>
              <a:t> σαββ</a:t>
            </a:r>
            <a:r>
              <a:rPr lang="en-US" dirty="0" err="1" smtClean="0"/>
              <a:t>άτου</a:t>
            </a:r>
            <a:r>
              <a:rPr lang="en-US" dirty="0" smtClean="0"/>
              <a:t> </a:t>
            </a:r>
            <a:r>
              <a:rPr lang="en-US" i="1" dirty="0" smtClean="0"/>
              <a:t>dis </a:t>
            </a:r>
            <a:r>
              <a:rPr lang="en-US" i="1" dirty="0" err="1" smtClean="0"/>
              <a:t>tou</a:t>
            </a:r>
            <a:r>
              <a:rPr lang="en-US" i="1" dirty="0" smtClean="0"/>
              <a:t> </a:t>
            </a:r>
            <a:r>
              <a:rPr lang="en-US" i="1" dirty="0" err="1" smtClean="0"/>
              <a:t>sabbatou</a:t>
            </a:r>
            <a:r>
              <a:rPr lang="en-US" dirty="0" smtClean="0"/>
              <a:t>).</a:t>
            </a:r>
          </a:p>
          <a:p>
            <a:endParaRPr lang="en-US" dirty="0" smtClean="0"/>
          </a:p>
          <a:p>
            <a:r>
              <a:rPr lang="en-US" u="sng" dirty="0" smtClean="0"/>
              <a:t>The ancient Romans traditionally used the eight-day </a:t>
            </a:r>
            <a:r>
              <a:rPr lang="en-US" u="sng" dirty="0" err="1" smtClean="0">
                <a:hlinkClick r:id="rId22" tooltip="Nundinum"/>
              </a:rPr>
              <a:t>nundinum</a:t>
            </a:r>
            <a:r>
              <a:rPr lang="en-US" u="sng" dirty="0" smtClean="0"/>
              <a:t> but, after the </a:t>
            </a:r>
            <a:r>
              <a:rPr lang="en-US" u="sng" dirty="0" smtClean="0">
                <a:hlinkClick r:id="rId23" tooltip="Julian calendar"/>
              </a:rPr>
              <a:t>Julian calendar</a:t>
            </a:r>
            <a:r>
              <a:rPr lang="en-US" u="sng" dirty="0" smtClean="0"/>
              <a:t> had come into effect in 45 BC, the seven-day week came into increasing use</a:t>
            </a:r>
            <a:r>
              <a:rPr lang="en-US" dirty="0" smtClean="0"/>
              <a:t>.</a:t>
            </a:r>
          </a:p>
          <a:p>
            <a:endParaRPr lang="en-US" dirty="0" smtClean="0"/>
          </a:p>
          <a:p>
            <a:r>
              <a:rPr lang="en-US" b="1" u="sng" dirty="0" smtClean="0">
                <a:latin typeface="Arial Narrow" pitchFamily="34" charset="0"/>
              </a:rPr>
              <a:t>For a while, the week and the </a:t>
            </a:r>
            <a:r>
              <a:rPr lang="en-US" b="1" u="sng" dirty="0" err="1" smtClean="0">
                <a:latin typeface="Arial Narrow" pitchFamily="34" charset="0"/>
              </a:rPr>
              <a:t>nundinal</a:t>
            </a:r>
            <a:r>
              <a:rPr lang="en-US" b="1" u="sng" dirty="0" smtClean="0">
                <a:latin typeface="Arial Narrow" pitchFamily="34" charset="0"/>
              </a:rPr>
              <a:t> cycle coexisted, but by the time the week was officially adopted by </a:t>
            </a:r>
            <a:r>
              <a:rPr lang="en-US" b="1" u="sng" dirty="0" smtClean="0">
                <a:latin typeface="Arial Narrow" pitchFamily="34" charset="0"/>
                <a:hlinkClick r:id="rId24" tooltip="Constantine I (emperor)"/>
              </a:rPr>
              <a:t>Constantine</a:t>
            </a:r>
            <a:r>
              <a:rPr lang="en-US" b="1" u="sng" dirty="0" smtClean="0">
                <a:latin typeface="Arial Narrow" pitchFamily="34" charset="0"/>
              </a:rPr>
              <a:t> in AD 321, the </a:t>
            </a:r>
            <a:r>
              <a:rPr lang="en-US" b="1" u="sng" dirty="0" err="1" smtClean="0">
                <a:latin typeface="Arial Narrow" pitchFamily="34" charset="0"/>
              </a:rPr>
              <a:t>nundinal</a:t>
            </a:r>
            <a:r>
              <a:rPr lang="en-US" b="1" u="sng" dirty="0" smtClean="0">
                <a:latin typeface="Arial Narrow" pitchFamily="34" charset="0"/>
              </a:rPr>
              <a:t> cycle had fallen out of use</a:t>
            </a:r>
            <a:r>
              <a:rPr lang="en-US" dirty="0" smtClean="0"/>
              <a:t>. The association of the </a:t>
            </a:r>
            <a:r>
              <a:rPr lang="en-US" dirty="0" smtClean="0">
                <a:hlinkClick r:id="rId25" tooltip="Days of the week"/>
              </a:rPr>
              <a:t>days of the week</a:t>
            </a:r>
            <a:r>
              <a:rPr lang="en-US" dirty="0" smtClean="0"/>
              <a:t> with the Sun, the Moon and the five planets visible to the naked eye dates to the </a:t>
            </a:r>
            <a:r>
              <a:rPr lang="en-US" dirty="0" smtClean="0">
                <a:hlinkClick r:id="rId26" tooltip="Roman era"/>
              </a:rPr>
              <a:t>Roman era</a:t>
            </a:r>
            <a:r>
              <a:rPr lang="en-US" dirty="0" smtClean="0"/>
              <a:t> (2nd century). </a:t>
            </a:r>
            <a:r>
              <a:rPr lang="en-US" baseline="30000" dirty="0" smtClean="0">
                <a:hlinkClick r:id="rId27"/>
              </a:rPr>
              <a:t>[29]</a:t>
            </a:r>
            <a:endParaRPr lang="en-US" baseline="30000" dirty="0" smtClean="0"/>
          </a:p>
          <a:p>
            <a:endParaRPr lang="en-US" dirty="0" smtClean="0"/>
          </a:p>
          <a:p>
            <a:r>
              <a:rPr lang="en-US" b="1" u="sng" dirty="0" smtClean="0">
                <a:solidFill>
                  <a:srgbClr val="FF0000"/>
                </a:solidFill>
              </a:rPr>
              <a:t>The continuous seven-day cycle of the days of the week can be traced back to the reign o</a:t>
            </a:r>
            <a:r>
              <a:rPr lang="en-US" dirty="0" smtClean="0">
                <a:solidFill>
                  <a:srgbClr val="FF0000"/>
                </a:solidFill>
              </a:rPr>
              <a:t>f </a:t>
            </a:r>
            <a:r>
              <a:rPr lang="en-US" dirty="0" smtClean="0">
                <a:solidFill>
                  <a:srgbClr val="FF0000"/>
                </a:solidFill>
                <a:hlinkClick r:id="rId28" tooltip="Augustus"/>
              </a:rPr>
              <a:t>Augustus</a:t>
            </a:r>
            <a:r>
              <a:rPr lang="en-US" dirty="0" smtClean="0"/>
              <a:t>; the first identifiable date cited complete with </a:t>
            </a:r>
            <a:r>
              <a:rPr lang="en-US" dirty="0" smtClean="0">
                <a:hlinkClick r:id="rId29" tooltip="Day of the week"/>
              </a:rPr>
              <a:t>day of the week</a:t>
            </a:r>
            <a:r>
              <a:rPr lang="en-US" dirty="0" smtClean="0"/>
              <a:t> is 6 February </a:t>
            </a:r>
            <a:r>
              <a:rPr lang="en-US" dirty="0" smtClean="0">
                <a:hlinkClick r:id="rId30" tooltip="AD 60"/>
              </a:rPr>
              <a:t>AD 60</a:t>
            </a:r>
            <a:r>
              <a:rPr lang="en-US" dirty="0" smtClean="0"/>
              <a:t>, identified as a "</a:t>
            </a:r>
            <a:r>
              <a:rPr lang="en-US" dirty="0" smtClean="0">
                <a:hlinkClick r:id="rId31" tooltip="Sunday"/>
              </a:rPr>
              <a:t>Sunday</a:t>
            </a:r>
            <a:r>
              <a:rPr lang="en-US" dirty="0" smtClean="0"/>
              <a:t>" (as </a:t>
            </a:r>
            <a:r>
              <a:rPr lang="en-US" i="1" dirty="0" smtClean="0"/>
              <a:t>viii </a:t>
            </a:r>
            <a:r>
              <a:rPr lang="en-US" i="1" dirty="0" err="1" smtClean="0"/>
              <a:t>idus</a:t>
            </a:r>
            <a:r>
              <a:rPr lang="en-US" i="1" dirty="0" smtClean="0"/>
              <a:t> </a:t>
            </a:r>
            <a:r>
              <a:rPr lang="en-US" i="1" dirty="0" err="1" smtClean="0"/>
              <a:t>Februarius</a:t>
            </a:r>
            <a:r>
              <a:rPr lang="en-US" i="1" dirty="0" smtClean="0"/>
              <a:t> dies </a:t>
            </a:r>
            <a:r>
              <a:rPr lang="en-US" i="1" dirty="0" err="1" smtClean="0"/>
              <a:t>solis</a:t>
            </a:r>
            <a:r>
              <a:rPr lang="en-US" dirty="0" smtClean="0"/>
              <a:t> "eighth day before the ides of February, day of the Sun") in a </a:t>
            </a:r>
            <a:r>
              <a:rPr lang="en-US" dirty="0" err="1" smtClean="0"/>
              <a:t>Pompeiian</a:t>
            </a:r>
            <a:r>
              <a:rPr lang="en-US" dirty="0" smtClean="0"/>
              <a:t> graffito. According to the currently-used Julian calendar, 6 February 60 was, however, a </a:t>
            </a:r>
            <a:r>
              <a:rPr lang="en-US" dirty="0" smtClean="0">
                <a:hlinkClick r:id="rId32" tooltip="Wednesday"/>
              </a:rPr>
              <a:t>Wednesday</a:t>
            </a:r>
            <a:r>
              <a:rPr lang="en-US" dirty="0" smtClean="0"/>
              <a:t>. This is explained by the existence of two conventions of naming days of the weeks based on the </a:t>
            </a:r>
            <a:r>
              <a:rPr lang="en-US" dirty="0" smtClean="0">
                <a:hlinkClick r:id="rId33" tooltip="Planetary hours"/>
              </a:rPr>
              <a:t>planetary hours</a:t>
            </a:r>
            <a:r>
              <a:rPr lang="en-US" dirty="0" smtClean="0"/>
              <a:t> system: 6 February was a "Sunday" based on the sunset naming convention, and a "Wednesday" based on the sunrise naming convention.</a:t>
            </a:r>
            <a:r>
              <a:rPr lang="en-US" baseline="30000" dirty="0" smtClean="0">
                <a:hlinkClick r:id="rId34"/>
              </a:rPr>
              <a:t>[30]</a:t>
            </a:r>
            <a:endParaRPr lang="en-US" dirty="0" smtClean="0"/>
          </a:p>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16</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17</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18</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19</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Constantine</a:t>
            </a:r>
            <a:r>
              <a:rPr lang="en-US" baseline="0" dirty="0" smtClean="0"/>
              <a:t> would have naturally adopted to the 7 day week because:  of joining with </a:t>
            </a:r>
            <a:r>
              <a:rPr lang="en-US" baseline="0" dirty="0" err="1" smtClean="0"/>
              <a:t>Mitraism</a:t>
            </a:r>
            <a:r>
              <a:rPr lang="en-US" baseline="0" dirty="0" smtClean="0"/>
              <a:t>; get the Christians to join Rome – making leagues for reason of power.</a:t>
            </a:r>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20</a:t>
            </a:fld>
            <a:endParaRPr lang="en-US"/>
          </a:p>
        </p:txBody>
      </p:sp>
    </p:spTree>
    <p:extLst>
      <p:ext uri="{BB962C8B-B14F-4D97-AF65-F5344CB8AC3E}">
        <p14:creationId xmlns:p14="http://schemas.microsoft.com/office/powerpoint/2010/main" val="126088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6E68-A31F-4484-BD96-FD7EE0961357}" type="slidenum">
              <a:rPr lang="en-US" smtClean="0"/>
              <a:t>22</a:t>
            </a:fld>
            <a:endParaRPr lang="en-US"/>
          </a:p>
        </p:txBody>
      </p:sp>
    </p:spTree>
    <p:extLst>
      <p:ext uri="{BB962C8B-B14F-4D97-AF65-F5344CB8AC3E}">
        <p14:creationId xmlns:p14="http://schemas.microsoft.com/office/powerpoint/2010/main" val="1260884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16B299-3474-463A-A160-A52816E97CDC}" type="datetime1">
              <a:rPr lang="en-US" smtClean="0"/>
              <a:t>5/6/2018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1291180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003B18-C535-43DF-8208-1286EDCDA1D8}" type="datetime1">
              <a:rPr lang="en-US" smtClean="0"/>
              <a:t>5/6/2018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575817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3799F-EBB0-4841-A1EB-69A00DF7C31E}" type="datetime1">
              <a:rPr lang="en-US" smtClean="0"/>
              <a:t>5/6/2018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2025456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FF46D-F235-41DB-BC5B-E585BF0D14D0}" type="datetime1">
              <a:rPr lang="en-US" smtClean="0"/>
              <a:t>5/6/2018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746681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E86383-B7A3-47E0-AAE5-CD9F4A03FB21}" type="datetime1">
              <a:rPr lang="en-US" smtClean="0"/>
              <a:t>5/6/2018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60031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0FAD28-73E5-4CC1-9F3A-7F6BB1824C82}" type="datetime1">
              <a:rPr lang="en-US" smtClean="0"/>
              <a:t>5/6/2018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1350861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19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58962"/>
            <a:ext cx="4040188"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19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58962"/>
            <a:ext cx="4041775"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AE195C-A496-49B4-A0A6-AE6D477E53DB}" type="datetime1">
              <a:rPr lang="en-US" smtClean="0"/>
              <a:t>5/6/2018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2235380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1668A-1A3D-4CC7-B0DB-A36E5B51631A}" type="datetime1">
              <a:rPr lang="en-US" smtClean="0"/>
              <a:t>5/6/2018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3174891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C8F96-549B-45A2-9DC1-D7E0C7753055}" type="datetime1">
              <a:rPr lang="en-US" smtClean="0"/>
              <a:t>5/6/2018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2027031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65E4A-B036-4897-9977-EC5F6FC4DF47}" type="datetime1">
              <a:rPr lang="en-US" smtClean="0"/>
              <a:t>5/6/2018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2140831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D8FCF-F97A-4A5B-9CC4-B2ECA812C366}" type="datetime1">
              <a:rPr lang="en-US" smtClean="0"/>
              <a:t>5/6/2018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709BF-5144-4E0C-93F2-78512D165852}" type="slidenum">
              <a:rPr lang="en-US" smtClean="0"/>
              <a:t>‹#›</a:t>
            </a:fld>
            <a:endParaRPr lang="en-US"/>
          </a:p>
        </p:txBody>
      </p:sp>
    </p:spTree>
    <p:extLst>
      <p:ext uri="{BB962C8B-B14F-4D97-AF65-F5344CB8AC3E}">
        <p14:creationId xmlns:p14="http://schemas.microsoft.com/office/powerpoint/2010/main" val="417453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25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79633-56B3-43F1-B4AF-D61BD5BC384B}" type="datetime1">
              <a:rPr lang="en-US" smtClean="0"/>
              <a:t>5/6/2018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10400" y="6460324"/>
            <a:ext cx="2133600" cy="365125"/>
          </a:xfrm>
          <a:prstGeom prst="rect">
            <a:avLst/>
          </a:prstGeom>
        </p:spPr>
        <p:txBody>
          <a:bodyPr vert="horz" lIns="91440" tIns="45720" rIns="91440" bIns="45720" rtlCol="0" anchor="ctr"/>
          <a:lstStyle>
            <a:lvl1pPr algn="r">
              <a:defRPr sz="1200">
                <a:solidFill>
                  <a:schemeClr val="tx1"/>
                </a:solidFill>
              </a:defRPr>
            </a:lvl1pPr>
          </a:lstStyle>
          <a:p>
            <a:fld id="{E8A709BF-5144-4E0C-93F2-78512D165852}" type="slidenum">
              <a:rPr lang="en-US" smtClean="0"/>
              <a:pPr/>
              <a:t>‹#›</a:t>
            </a:fld>
            <a:endParaRPr lang="en-US" dirty="0"/>
          </a:p>
        </p:txBody>
      </p:sp>
    </p:spTree>
    <p:extLst>
      <p:ext uri="{BB962C8B-B14F-4D97-AF65-F5344CB8AC3E}">
        <p14:creationId xmlns:p14="http://schemas.microsoft.com/office/powerpoint/2010/main" val="1368001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hyperlink" Target="http://www.timeanddate.com/"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jp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5.png"/><Relationship Id="rId1" Type="http://schemas.openxmlformats.org/officeDocument/2006/relationships/slideLayout" Target="../slideLayouts/slideLayout4.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5.jp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3.JPG"/><Relationship Id="rId7"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4.jpeg"/><Relationship Id="rId4" Type="http://schemas.openxmlformats.org/officeDocument/2006/relationships/image" Target="../media/image76.gif"/></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28.jp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28.jp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3.JPG"/><Relationship Id="rId7"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4.jpeg"/><Relationship Id="rId4" Type="http://schemas.openxmlformats.org/officeDocument/2006/relationships/image" Target="../media/image76.gif"/></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96.jpeg"/></Relationships>
</file>

<file path=ppt/slides/_rels/slide8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96.jpeg"/></Relationships>
</file>

<file path=ppt/slides/_rels/slide8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mailto:charlene@torahtothetribes.com" TargetMode="External"/><Relationship Id="rId2" Type="http://schemas.openxmlformats.org/officeDocument/2006/relationships/image" Target="../media/image105.jpg"/><Relationship Id="rId1" Type="http://schemas.openxmlformats.org/officeDocument/2006/relationships/slideLayout" Target="../slideLayouts/slideLayout4.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175984"/>
            <a:ext cx="9144000" cy="1631216"/>
          </a:xfrm>
          <a:prstGeom prst="rect">
            <a:avLst/>
          </a:prstGeom>
        </p:spPr>
        <p:txBody>
          <a:bodyPr wrap="square">
            <a:spAutoFit/>
            <a:scene3d>
              <a:camera prst="orthographicFront"/>
              <a:lightRig rig="threePt" dir="t"/>
            </a:scene3d>
            <a:sp3d extrusionH="57150">
              <a:bevelT w="38100" h="38100"/>
            </a:sp3d>
          </a:bodyPr>
          <a:lstStyle/>
          <a:p>
            <a:pPr algn="ctr"/>
            <a:r>
              <a:rPr lang="en-US" sz="5000" b="1" dirty="0" smtClean="0">
                <a:solidFill>
                  <a:srgbClr val="00589A"/>
                </a:solidFill>
                <a:effectLst>
                  <a:glow rad="139700">
                    <a:schemeClr val="accent5">
                      <a:satMod val="175000"/>
                      <a:alpha val="40000"/>
                    </a:schemeClr>
                  </a:glow>
                </a:effectLst>
                <a:latin typeface="Rockwell" pitchFamily="18" charset="0"/>
              </a:rPr>
              <a:t>Detecting the </a:t>
            </a:r>
            <a:r>
              <a:rPr lang="en-US" sz="5000" b="1" dirty="0" err="1">
                <a:solidFill>
                  <a:srgbClr val="00589A"/>
                </a:solidFill>
                <a:effectLst>
                  <a:glow rad="139700">
                    <a:schemeClr val="accent5">
                      <a:satMod val="175000"/>
                      <a:alpha val="40000"/>
                    </a:schemeClr>
                  </a:glow>
                </a:effectLst>
                <a:latin typeface="Rockwell" pitchFamily="18" charset="0"/>
              </a:rPr>
              <a:t>E</a:t>
            </a:r>
            <a:r>
              <a:rPr lang="en-US" sz="5000" b="1" dirty="0" err="1" smtClean="0">
                <a:solidFill>
                  <a:srgbClr val="00589A"/>
                </a:solidFill>
                <a:effectLst>
                  <a:glow rad="139700">
                    <a:schemeClr val="accent5">
                      <a:satMod val="175000"/>
                      <a:alpha val="40000"/>
                    </a:schemeClr>
                  </a:glow>
                </a:effectLst>
                <a:latin typeface="Rockwell" pitchFamily="18" charset="0"/>
              </a:rPr>
              <a:t>qui</a:t>
            </a:r>
            <a:r>
              <a:rPr lang="en-US" sz="5000" b="1" dirty="0" smtClean="0">
                <a:solidFill>
                  <a:srgbClr val="00589A"/>
                </a:solidFill>
                <a:effectLst>
                  <a:glow rad="139700">
                    <a:schemeClr val="accent5">
                      <a:satMod val="175000"/>
                      <a:alpha val="40000"/>
                    </a:schemeClr>
                  </a:glow>
                </a:effectLst>
                <a:latin typeface="Rockwell" pitchFamily="18" charset="0"/>
              </a:rPr>
              <a:t>-LUX Deception</a:t>
            </a:r>
            <a:endParaRPr lang="en-US" sz="5000" dirty="0">
              <a:solidFill>
                <a:srgbClr val="00589A"/>
              </a:solidFill>
              <a:effectLst>
                <a:glow rad="139700">
                  <a:schemeClr val="accent5">
                    <a:satMod val="175000"/>
                    <a:alpha val="40000"/>
                  </a:schemeClr>
                </a:glow>
              </a:effectLst>
              <a:latin typeface="Rockwell" pitchFamily="18" charset="0"/>
            </a:endParaRPr>
          </a:p>
        </p:txBody>
      </p:sp>
      <p:pic>
        <p:nvPicPr>
          <p:cNvPr id="5" name="Picture 5" descr="C:\Users\Rae\Desktop\flowers snow pur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5435795"/>
            <a:ext cx="1905000" cy="172700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7" descr="C:\Users\Rae\Desktop\flowers snow yellow pur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65516"/>
            <a:ext cx="2115102" cy="142108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940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alpha val="66000"/>
              </a:schemeClr>
            </a:gs>
            <a:gs pos="47000">
              <a:srgbClr val="FFFF00">
                <a:alpha val="65000"/>
              </a:srgbClr>
            </a:gs>
            <a:gs pos="84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10</a:t>
            </a:fld>
            <a:endParaRPr lang="en-US"/>
          </a:p>
        </p:txBody>
      </p:sp>
      <p:sp>
        <p:nvSpPr>
          <p:cNvPr id="3" name="Content Placeholder 2"/>
          <p:cNvSpPr>
            <a:spLocks noGrp="1"/>
          </p:cNvSpPr>
          <p:nvPr>
            <p:ph idx="1"/>
          </p:nvPr>
        </p:nvSpPr>
        <p:spPr>
          <a:xfrm>
            <a:off x="228600" y="1538287"/>
            <a:ext cx="5111750" cy="5853113"/>
          </a:xfrm>
        </p:spPr>
        <p:txBody>
          <a:bodyPr>
            <a:scene3d>
              <a:camera prst="orthographicFront"/>
              <a:lightRig rig="threePt" dir="t"/>
            </a:scene3d>
            <a:sp3d extrusionH="57150">
              <a:bevelT w="38100" h="38100"/>
            </a:sp3d>
          </a:bodyPr>
          <a:lstStyle/>
          <a:p>
            <a:r>
              <a:rPr lang="en-US" b="1" dirty="0" smtClean="0">
                <a:ln>
                  <a:solidFill>
                    <a:schemeClr val="tx1">
                      <a:lumMod val="65000"/>
                      <a:lumOff val="35000"/>
                    </a:schemeClr>
                  </a:solidFill>
                </a:ln>
                <a:solidFill>
                  <a:schemeClr val="accent2">
                    <a:lumMod val="50000"/>
                  </a:schemeClr>
                </a:solidFill>
              </a:rPr>
              <a:t>Constantine’s decision on change of calendar</a:t>
            </a:r>
          </a:p>
          <a:p>
            <a:r>
              <a:rPr lang="en-US" b="1" dirty="0" smtClean="0">
                <a:ln>
                  <a:solidFill>
                    <a:schemeClr val="tx1">
                      <a:lumMod val="65000"/>
                      <a:lumOff val="35000"/>
                    </a:schemeClr>
                  </a:solidFill>
                </a:ln>
                <a:solidFill>
                  <a:schemeClr val="accent2">
                    <a:lumMod val="50000"/>
                  </a:schemeClr>
                </a:solidFill>
              </a:rPr>
              <a:t>Council </a:t>
            </a:r>
            <a:r>
              <a:rPr lang="en-US" b="1" dirty="0">
                <a:ln>
                  <a:solidFill>
                    <a:schemeClr val="tx1">
                      <a:lumMod val="65000"/>
                      <a:lumOff val="35000"/>
                    </a:schemeClr>
                  </a:solidFill>
                </a:ln>
                <a:solidFill>
                  <a:schemeClr val="accent2">
                    <a:lumMod val="50000"/>
                  </a:schemeClr>
                </a:solidFill>
              </a:rPr>
              <a:t>of </a:t>
            </a:r>
            <a:r>
              <a:rPr lang="en-US" b="1" dirty="0" err="1">
                <a:ln>
                  <a:solidFill>
                    <a:schemeClr val="tx1">
                      <a:lumMod val="65000"/>
                      <a:lumOff val="35000"/>
                    </a:schemeClr>
                  </a:solidFill>
                </a:ln>
                <a:solidFill>
                  <a:schemeClr val="accent2">
                    <a:lumMod val="50000"/>
                  </a:schemeClr>
                </a:solidFill>
              </a:rPr>
              <a:t>Nicea</a:t>
            </a:r>
            <a:r>
              <a:rPr lang="en-US" b="1" dirty="0">
                <a:ln>
                  <a:solidFill>
                    <a:schemeClr val="tx1">
                      <a:lumMod val="65000"/>
                      <a:lumOff val="35000"/>
                    </a:schemeClr>
                  </a:solidFill>
                </a:ln>
                <a:solidFill>
                  <a:schemeClr val="accent2">
                    <a:lumMod val="50000"/>
                  </a:schemeClr>
                </a:solidFill>
              </a:rPr>
              <a:t> </a:t>
            </a:r>
            <a:r>
              <a:rPr lang="en-US" b="1" dirty="0" smtClean="0">
                <a:ln>
                  <a:solidFill>
                    <a:schemeClr val="tx1">
                      <a:lumMod val="65000"/>
                      <a:lumOff val="35000"/>
                    </a:schemeClr>
                  </a:solidFill>
                </a:ln>
                <a:solidFill>
                  <a:schemeClr val="accent2">
                    <a:lumMod val="50000"/>
                  </a:schemeClr>
                </a:solidFill>
              </a:rPr>
              <a:t>325 AD supported by ecclesiastical </a:t>
            </a:r>
            <a:r>
              <a:rPr lang="en-US" b="1" dirty="0">
                <a:ln>
                  <a:solidFill>
                    <a:schemeClr val="tx1">
                      <a:lumMod val="65000"/>
                      <a:lumOff val="35000"/>
                    </a:schemeClr>
                  </a:solidFill>
                </a:ln>
                <a:solidFill>
                  <a:schemeClr val="accent2">
                    <a:lumMod val="50000"/>
                  </a:schemeClr>
                </a:solidFill>
              </a:rPr>
              <a:t>influences </a:t>
            </a:r>
            <a:r>
              <a:rPr lang="en-US" b="1" dirty="0" smtClean="0">
                <a:ln>
                  <a:solidFill>
                    <a:schemeClr val="tx1">
                      <a:lumMod val="65000"/>
                      <a:lumOff val="35000"/>
                    </a:schemeClr>
                  </a:solidFill>
                </a:ln>
                <a:solidFill>
                  <a:schemeClr val="accent2">
                    <a:lumMod val="50000"/>
                  </a:schemeClr>
                </a:solidFill>
              </a:rPr>
              <a:t>from: </a:t>
            </a:r>
          </a:p>
          <a:p>
            <a:pPr lvl="1"/>
            <a:r>
              <a:rPr lang="en-US" sz="3200" b="1" dirty="0" smtClean="0">
                <a:ln>
                  <a:solidFill>
                    <a:schemeClr val="tx1">
                      <a:lumMod val="65000"/>
                      <a:lumOff val="35000"/>
                    </a:schemeClr>
                  </a:solidFill>
                </a:ln>
                <a:solidFill>
                  <a:schemeClr val="accent2">
                    <a:lumMod val="50000"/>
                  </a:schemeClr>
                </a:solidFill>
              </a:rPr>
              <a:t>The Papal church  </a:t>
            </a:r>
            <a:br>
              <a:rPr lang="en-US" sz="3200" b="1" dirty="0" smtClean="0">
                <a:ln>
                  <a:solidFill>
                    <a:schemeClr val="tx1">
                      <a:lumMod val="65000"/>
                      <a:lumOff val="35000"/>
                    </a:schemeClr>
                  </a:solidFill>
                </a:ln>
                <a:solidFill>
                  <a:schemeClr val="accent2">
                    <a:lumMod val="50000"/>
                  </a:schemeClr>
                </a:solidFill>
              </a:rPr>
            </a:br>
            <a:r>
              <a:rPr lang="en-US" sz="3200" b="1" dirty="0" smtClean="0">
                <a:ln>
                  <a:solidFill>
                    <a:schemeClr val="tx1">
                      <a:lumMod val="65000"/>
                      <a:lumOff val="35000"/>
                    </a:schemeClr>
                  </a:solidFill>
                </a:ln>
                <a:solidFill>
                  <a:schemeClr val="accent2">
                    <a:lumMod val="50000"/>
                  </a:schemeClr>
                </a:solidFill>
              </a:rPr>
              <a:t>  Pope </a:t>
            </a:r>
            <a:r>
              <a:rPr lang="en-US" sz="3200" b="1" dirty="0">
                <a:ln>
                  <a:solidFill>
                    <a:schemeClr val="tx1">
                      <a:lumMod val="65000"/>
                      <a:lumOff val="35000"/>
                    </a:schemeClr>
                  </a:solidFill>
                </a:ln>
                <a:solidFill>
                  <a:schemeClr val="accent2">
                    <a:lumMod val="50000"/>
                  </a:schemeClr>
                </a:solidFill>
              </a:rPr>
              <a:t>Sylvester I </a:t>
            </a:r>
            <a:r>
              <a:rPr lang="en-US" sz="3200" b="1" dirty="0" smtClean="0">
                <a:ln>
                  <a:solidFill>
                    <a:schemeClr val="tx1">
                      <a:lumMod val="65000"/>
                      <a:lumOff val="35000"/>
                    </a:schemeClr>
                  </a:solidFill>
                </a:ln>
                <a:solidFill>
                  <a:schemeClr val="accent2">
                    <a:lumMod val="50000"/>
                  </a:schemeClr>
                </a:solidFill>
              </a:rPr>
              <a:t/>
            </a:r>
            <a:br>
              <a:rPr lang="en-US" sz="3200" b="1" dirty="0" smtClean="0">
                <a:ln>
                  <a:solidFill>
                    <a:schemeClr val="tx1">
                      <a:lumMod val="65000"/>
                      <a:lumOff val="35000"/>
                    </a:schemeClr>
                  </a:solidFill>
                </a:ln>
                <a:solidFill>
                  <a:schemeClr val="accent2">
                    <a:lumMod val="50000"/>
                  </a:schemeClr>
                </a:solidFill>
              </a:rPr>
            </a:br>
            <a:r>
              <a:rPr lang="en-US" sz="3200" b="1" dirty="0" smtClean="0">
                <a:ln>
                  <a:solidFill>
                    <a:schemeClr val="tx1">
                      <a:lumMod val="65000"/>
                      <a:lumOff val="35000"/>
                    </a:schemeClr>
                  </a:solidFill>
                </a:ln>
                <a:solidFill>
                  <a:schemeClr val="accent2">
                    <a:lumMod val="50000"/>
                  </a:schemeClr>
                </a:solidFill>
              </a:rPr>
              <a:t>  </a:t>
            </a:r>
            <a:r>
              <a:rPr lang="en-US" b="1" dirty="0" smtClean="0">
                <a:ln>
                  <a:solidFill>
                    <a:schemeClr val="tx1">
                      <a:lumMod val="65000"/>
                      <a:lumOff val="35000"/>
                    </a:schemeClr>
                  </a:solidFill>
                </a:ln>
                <a:solidFill>
                  <a:schemeClr val="accent2">
                    <a:lumMod val="50000"/>
                  </a:schemeClr>
                </a:solidFill>
              </a:rPr>
              <a:t>(314 - </a:t>
            </a:r>
            <a:r>
              <a:rPr lang="en-US" b="1" dirty="0">
                <a:ln>
                  <a:solidFill>
                    <a:schemeClr val="tx1">
                      <a:lumMod val="65000"/>
                      <a:lumOff val="35000"/>
                    </a:schemeClr>
                  </a:solidFill>
                </a:ln>
                <a:solidFill>
                  <a:schemeClr val="accent2">
                    <a:lumMod val="50000"/>
                  </a:schemeClr>
                </a:solidFill>
              </a:rPr>
              <a:t>335 AD</a:t>
            </a:r>
            <a:r>
              <a:rPr lang="en-US" b="1" dirty="0" smtClean="0">
                <a:ln>
                  <a:solidFill>
                    <a:schemeClr val="tx1">
                      <a:lumMod val="65000"/>
                      <a:lumOff val="35000"/>
                    </a:schemeClr>
                  </a:solidFill>
                </a:ln>
                <a:solidFill>
                  <a:schemeClr val="accent2">
                    <a:lumMod val="50000"/>
                  </a:schemeClr>
                </a:solidFill>
              </a:rPr>
              <a:t>)</a:t>
            </a:r>
          </a:p>
          <a:p>
            <a:pPr lvl="1"/>
            <a:r>
              <a:rPr lang="en-US" sz="3200" b="1" dirty="0" smtClean="0">
                <a:ln>
                  <a:solidFill>
                    <a:schemeClr val="tx1">
                      <a:lumMod val="65000"/>
                      <a:lumOff val="35000"/>
                    </a:schemeClr>
                  </a:solidFill>
                </a:ln>
                <a:solidFill>
                  <a:schemeClr val="accent2">
                    <a:lumMod val="50000"/>
                  </a:schemeClr>
                </a:solidFill>
              </a:rPr>
              <a:t>Hillel II (Pres. of </a:t>
            </a:r>
            <a:br>
              <a:rPr lang="en-US" sz="3200" b="1" dirty="0" smtClean="0">
                <a:ln>
                  <a:solidFill>
                    <a:schemeClr val="tx1">
                      <a:lumMod val="65000"/>
                      <a:lumOff val="35000"/>
                    </a:schemeClr>
                  </a:solidFill>
                </a:ln>
                <a:solidFill>
                  <a:schemeClr val="accent2">
                    <a:lumMod val="50000"/>
                  </a:schemeClr>
                </a:solidFill>
              </a:rPr>
            </a:br>
            <a:r>
              <a:rPr lang="en-US" sz="3200" b="1" dirty="0" smtClean="0">
                <a:ln>
                  <a:solidFill>
                    <a:schemeClr val="tx1">
                      <a:lumMod val="65000"/>
                      <a:lumOff val="35000"/>
                    </a:schemeClr>
                  </a:solidFill>
                </a:ln>
                <a:solidFill>
                  <a:schemeClr val="accent2">
                    <a:lumMod val="50000"/>
                  </a:schemeClr>
                </a:solidFill>
              </a:rPr>
              <a:t>the Sanhedrin)</a:t>
            </a:r>
            <a:endParaRPr lang="en-US" sz="3200" b="1" dirty="0">
              <a:ln>
                <a:solidFill>
                  <a:schemeClr val="tx1">
                    <a:lumMod val="65000"/>
                    <a:lumOff val="35000"/>
                  </a:schemeClr>
                </a:solidFill>
              </a:ln>
              <a:solidFill>
                <a:schemeClr val="accent2">
                  <a:lumMod val="50000"/>
                </a:schemeClr>
              </a:solidFill>
            </a:endParaRPr>
          </a:p>
        </p:txBody>
      </p:sp>
      <p:pic>
        <p:nvPicPr>
          <p:cNvPr id="6146" name="Picture 2" descr="C:\Users\Rae\Desktop\pope sylvester 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48000"/>
            <a:ext cx="2438400" cy="3619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152400"/>
            <a:ext cx="4495800" cy="141577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54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Problem #1</a:t>
            </a:r>
          </a:p>
          <a:p>
            <a:pPr algn="ctr"/>
            <a: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Constantine’s Quote</a:t>
            </a:r>
            <a:endParaRPr lang="en-US" sz="3200" b="1" cap="none" spc="0" dirty="0">
              <a:ln w="11430"/>
              <a:solidFill>
                <a:schemeClr val="accent2">
                  <a:lumMod val="50000"/>
                </a:schemeClr>
              </a:solidFill>
              <a:effectLst>
                <a:outerShdw blurRad="50800" dist="39000" dir="5460000" algn="tl">
                  <a:srgbClr val="000000">
                    <a:alpha val="38000"/>
                  </a:srgbClr>
                </a:outerShdw>
              </a:effectLst>
              <a:latin typeface="Kristen ITC" pitchFamily="66" charset="0"/>
            </a:endParaRPr>
          </a:p>
        </p:txBody>
      </p:sp>
      <p:pic>
        <p:nvPicPr>
          <p:cNvPr id="3075" name="Picture 3" descr="C:\Users\Rae\Pictures\constantine the great.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62600" y="-152400"/>
            <a:ext cx="3020713" cy="33899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77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1495425"/>
          </a:xfrm>
        </p:spPr>
        <p:txBody>
          <a:bodyPr>
            <a:noAutofit/>
            <a:scene3d>
              <a:camera prst="orthographicFront"/>
              <a:lightRig rig="threePt" dir="t"/>
            </a:scene3d>
            <a:sp3d extrusionH="57150">
              <a:bevelT h="25400" prst="softRound"/>
            </a:sp3d>
          </a:bodyPr>
          <a:lstStyle/>
          <a:p>
            <a:r>
              <a:rPr lang="en-US" sz="4800" dirty="0" smtClean="0">
                <a:ln>
                  <a:solidFill>
                    <a:srgbClr val="71578B"/>
                  </a:solidFill>
                </a:ln>
                <a:solidFill>
                  <a:srgbClr val="EFA46B"/>
                </a:solidFill>
                <a:latin typeface="Cooper Black" pitchFamily="18" charset="0"/>
              </a:rPr>
              <a:t>Why the Change </a:t>
            </a:r>
            <a:br>
              <a:rPr lang="en-US" sz="4800" dirty="0" smtClean="0">
                <a:ln>
                  <a:solidFill>
                    <a:srgbClr val="71578B"/>
                  </a:solidFill>
                </a:ln>
                <a:solidFill>
                  <a:srgbClr val="EFA46B"/>
                </a:solidFill>
                <a:latin typeface="Cooper Black" pitchFamily="18" charset="0"/>
              </a:rPr>
            </a:br>
            <a:r>
              <a:rPr lang="en-US" sz="4800" dirty="0" smtClean="0">
                <a:ln>
                  <a:solidFill>
                    <a:srgbClr val="71578B"/>
                  </a:solidFill>
                </a:ln>
                <a:solidFill>
                  <a:srgbClr val="EFA46B"/>
                </a:solidFill>
                <a:latin typeface="Cooper Black" pitchFamily="18" charset="0"/>
              </a:rPr>
              <a:t>to </a:t>
            </a:r>
            <a:r>
              <a:rPr lang="en-US" sz="4800" dirty="0" err="1" smtClean="0">
                <a:ln>
                  <a:solidFill>
                    <a:srgbClr val="71578B"/>
                  </a:solidFill>
                </a:ln>
                <a:solidFill>
                  <a:srgbClr val="EFA46B"/>
                </a:solidFill>
                <a:latin typeface="Cooper Black" pitchFamily="18" charset="0"/>
              </a:rPr>
              <a:t>Equi</a:t>
            </a:r>
            <a:r>
              <a:rPr lang="en-US" sz="4800" dirty="0" smtClean="0">
                <a:ln>
                  <a:solidFill>
                    <a:srgbClr val="71578B"/>
                  </a:solidFill>
                </a:ln>
                <a:solidFill>
                  <a:srgbClr val="EFA46B"/>
                </a:solidFill>
                <a:latin typeface="Cooper Black" pitchFamily="18" charset="0"/>
              </a:rPr>
              <a:t>-LUX</a:t>
            </a:r>
            <a:endParaRPr lang="en-US" sz="4800" dirty="0">
              <a:ln>
                <a:solidFill>
                  <a:srgbClr val="71578B"/>
                </a:solidFill>
              </a:ln>
              <a:solidFill>
                <a:srgbClr val="EFA46B"/>
              </a:solidFill>
              <a:latin typeface="Cooper Black" pitchFamily="18" charset="0"/>
            </a:endParaRPr>
          </a:p>
        </p:txBody>
      </p:sp>
      <p:sp>
        <p:nvSpPr>
          <p:cNvPr id="3" name="Content Placeholder 2"/>
          <p:cNvSpPr>
            <a:spLocks noGrp="1"/>
          </p:cNvSpPr>
          <p:nvPr>
            <p:ph idx="1"/>
          </p:nvPr>
        </p:nvSpPr>
        <p:spPr>
          <a:xfrm>
            <a:off x="152400" y="1600200"/>
            <a:ext cx="8458200" cy="4953000"/>
          </a:xfrm>
        </p:spPr>
        <p:txBody>
          <a:bodyPr>
            <a:normAutofit lnSpcReduction="10000"/>
            <a:scene3d>
              <a:camera prst="orthographicFront"/>
              <a:lightRig rig="threePt" dir="t"/>
            </a:scene3d>
            <a:sp3d extrusionH="57150">
              <a:bevelT w="38100" h="38100"/>
            </a:sp3d>
          </a:bodyPr>
          <a:lstStyle/>
          <a:p>
            <a:r>
              <a:rPr lang="en-US" b="1" dirty="0" smtClean="0">
                <a:solidFill>
                  <a:srgbClr val="71578B"/>
                </a:solidFill>
              </a:rPr>
              <a:t>The claim is made by a lot of feast </a:t>
            </a:r>
            <a:br>
              <a:rPr lang="en-US" b="1" dirty="0" smtClean="0">
                <a:solidFill>
                  <a:srgbClr val="71578B"/>
                </a:solidFill>
              </a:rPr>
            </a:br>
            <a:r>
              <a:rPr lang="en-US" b="1" dirty="0" smtClean="0">
                <a:solidFill>
                  <a:srgbClr val="71578B"/>
                </a:solidFill>
              </a:rPr>
              <a:t>keepers (that used to go by the </a:t>
            </a:r>
            <a:br>
              <a:rPr lang="en-US" b="1" dirty="0" smtClean="0">
                <a:solidFill>
                  <a:srgbClr val="71578B"/>
                </a:solidFill>
              </a:rPr>
            </a:br>
            <a:r>
              <a:rPr lang="en-US" b="1" dirty="0" smtClean="0">
                <a:solidFill>
                  <a:srgbClr val="71578B"/>
                </a:solidFill>
              </a:rPr>
              <a:t>equinox) that it was Constantine who </a:t>
            </a:r>
            <a:br>
              <a:rPr lang="en-US" b="1" dirty="0" smtClean="0">
                <a:solidFill>
                  <a:srgbClr val="71578B"/>
                </a:solidFill>
              </a:rPr>
            </a:br>
            <a:r>
              <a:rPr lang="en-US" b="1" dirty="0" smtClean="0">
                <a:solidFill>
                  <a:srgbClr val="71578B"/>
                </a:solidFill>
              </a:rPr>
              <a:t>changed things at his infamous Council of </a:t>
            </a:r>
            <a:br>
              <a:rPr lang="en-US" b="1" dirty="0" smtClean="0">
                <a:solidFill>
                  <a:srgbClr val="71578B"/>
                </a:solidFill>
              </a:rPr>
            </a:br>
            <a:r>
              <a:rPr lang="en-US" b="1" dirty="0" err="1" smtClean="0">
                <a:solidFill>
                  <a:srgbClr val="71578B"/>
                </a:solidFill>
              </a:rPr>
              <a:t>Nicea</a:t>
            </a:r>
            <a:r>
              <a:rPr lang="en-US" b="1" dirty="0" smtClean="0">
                <a:solidFill>
                  <a:srgbClr val="71578B"/>
                </a:solidFill>
              </a:rPr>
              <a:t> in 325 AD.  It is believed the Mar 20-21 date </a:t>
            </a:r>
            <a:r>
              <a:rPr lang="en-US" b="1" u="sng" dirty="0" smtClean="0">
                <a:solidFill>
                  <a:srgbClr val="71578B"/>
                </a:solidFill>
              </a:rPr>
              <a:t>was set</a:t>
            </a:r>
            <a:r>
              <a:rPr lang="en-US" b="1" dirty="0" smtClean="0">
                <a:solidFill>
                  <a:srgbClr val="71578B"/>
                </a:solidFill>
              </a:rPr>
              <a:t> as the Vernal Equinox by the papal council to </a:t>
            </a:r>
            <a:r>
              <a:rPr lang="en-US" b="1" i="1" u="sng" dirty="0" smtClean="0">
                <a:solidFill>
                  <a:srgbClr val="71578B"/>
                </a:solidFill>
              </a:rPr>
              <a:t>prevent</a:t>
            </a:r>
            <a:r>
              <a:rPr lang="en-US" b="1" dirty="0" smtClean="0">
                <a:solidFill>
                  <a:srgbClr val="71578B"/>
                </a:solidFill>
              </a:rPr>
              <a:t> Passover and Easter from ever falling on the same day </a:t>
            </a:r>
            <a:r>
              <a:rPr lang="en-US" b="1" dirty="0" smtClean="0">
                <a:solidFill>
                  <a:schemeClr val="accent2">
                    <a:lumMod val="50000"/>
                  </a:schemeClr>
                </a:solidFill>
              </a:rPr>
              <a:t>(which in 2018 it does, even when using the Mar 17 </a:t>
            </a:r>
            <a:r>
              <a:rPr lang="en-US" b="1" dirty="0" err="1" smtClean="0">
                <a:solidFill>
                  <a:schemeClr val="accent2">
                    <a:lumMod val="50000"/>
                  </a:schemeClr>
                </a:solidFill>
              </a:rPr>
              <a:t>equi</a:t>
            </a:r>
            <a:r>
              <a:rPr lang="en-US" b="1" dirty="0" smtClean="0">
                <a:solidFill>
                  <a:schemeClr val="accent2">
                    <a:lumMod val="50000"/>
                  </a:schemeClr>
                </a:solidFill>
              </a:rPr>
              <a:t>-LUX that is now being wrongfully </a:t>
            </a:r>
            <a:br>
              <a:rPr lang="en-US" b="1" dirty="0" smtClean="0">
                <a:solidFill>
                  <a:schemeClr val="accent2">
                    <a:lumMod val="50000"/>
                  </a:schemeClr>
                </a:solidFill>
              </a:rPr>
            </a:br>
            <a:r>
              <a:rPr lang="en-US" b="1" dirty="0" smtClean="0">
                <a:solidFill>
                  <a:schemeClr val="accent2">
                    <a:lumMod val="50000"/>
                  </a:schemeClr>
                </a:solidFill>
              </a:rPr>
              <a:t>named as </a:t>
            </a:r>
            <a:r>
              <a:rPr lang="en-US" b="1" i="1" dirty="0" smtClean="0">
                <a:solidFill>
                  <a:schemeClr val="accent2">
                    <a:lumMod val="50000"/>
                  </a:schemeClr>
                </a:solidFill>
              </a:rPr>
              <a:t>Tekufah</a:t>
            </a:r>
            <a:r>
              <a:rPr lang="en-US" b="1" dirty="0" smtClean="0">
                <a:solidFill>
                  <a:schemeClr val="accent2">
                    <a:lumMod val="50000"/>
                  </a:schemeClr>
                </a:solidFill>
              </a:rPr>
              <a:t>)!  </a:t>
            </a:r>
            <a:r>
              <a:rPr lang="en-US" b="1" dirty="0" smtClean="0">
                <a:ln>
                  <a:solidFill>
                    <a:srgbClr val="71578B"/>
                  </a:solidFill>
                </a:ln>
                <a:solidFill>
                  <a:srgbClr val="71578B"/>
                </a:solidFill>
              </a:rPr>
              <a:t>How did this happen? </a:t>
            </a:r>
            <a:endParaRPr lang="en-US" b="1" dirty="0">
              <a:ln>
                <a:solidFill>
                  <a:srgbClr val="71578B"/>
                </a:solidFill>
              </a:ln>
              <a:solidFill>
                <a:srgbClr val="71578B"/>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11</a:t>
            </a:fld>
            <a:endParaRPr lang="en-US"/>
          </a:p>
        </p:txBody>
      </p:sp>
      <p:pic>
        <p:nvPicPr>
          <p:cNvPr id="6" name="Picture 3" descr="C:\Users\Rae\Pictures\constantine the great.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606767" y="0"/>
            <a:ext cx="2308633" cy="2590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0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scene3d>
              <a:camera prst="orthographicFront"/>
              <a:lightRig rig="threePt" dir="t"/>
            </a:scene3d>
            <a:sp3d extrusionH="57150">
              <a:bevelT w="38100" h="38100" prst="angle"/>
            </a:sp3d>
          </a:bodyPr>
          <a:lstStyle/>
          <a:p>
            <a:r>
              <a:rPr lang="en-US" dirty="0" smtClean="0">
                <a:ln>
                  <a:solidFill>
                    <a:srgbClr val="71578B"/>
                  </a:solidFill>
                </a:ln>
                <a:solidFill>
                  <a:schemeClr val="accent3"/>
                </a:solidFill>
                <a:latin typeface="Cooper Black" pitchFamily="18" charset="0"/>
              </a:rPr>
              <a:t>Constantine &amp; Council of </a:t>
            </a:r>
            <a:r>
              <a:rPr lang="en-US" dirty="0" err="1" smtClean="0">
                <a:ln>
                  <a:solidFill>
                    <a:srgbClr val="71578B"/>
                  </a:solidFill>
                </a:ln>
                <a:solidFill>
                  <a:schemeClr val="accent3"/>
                </a:solidFill>
                <a:latin typeface="Cooper Black" pitchFamily="18" charset="0"/>
              </a:rPr>
              <a:t>Nicea</a:t>
            </a:r>
            <a:endParaRPr lang="en-US" dirty="0">
              <a:ln>
                <a:solidFill>
                  <a:srgbClr val="71578B"/>
                </a:solidFill>
              </a:ln>
              <a:solidFill>
                <a:schemeClr val="accent3"/>
              </a:solidFill>
              <a:latin typeface="Cooper Black" pitchFamily="18" charset="0"/>
            </a:endParaRPr>
          </a:p>
        </p:txBody>
      </p:sp>
      <p:sp>
        <p:nvSpPr>
          <p:cNvPr id="3" name="Content Placeholder 2"/>
          <p:cNvSpPr>
            <a:spLocks noGrp="1"/>
          </p:cNvSpPr>
          <p:nvPr>
            <p:ph idx="1"/>
          </p:nvPr>
        </p:nvSpPr>
        <p:spPr>
          <a:xfrm>
            <a:off x="228600" y="838200"/>
            <a:ext cx="8686800" cy="5420360"/>
          </a:xfrm>
          <a:solidFill>
            <a:schemeClr val="accent3">
              <a:lumMod val="20000"/>
              <a:lumOff val="80000"/>
              <a:alpha val="35000"/>
            </a:schemeClr>
          </a:solidFill>
          <a:scene3d>
            <a:camera prst="orthographicFront"/>
            <a:lightRig rig="threePt" dir="t"/>
          </a:scene3d>
          <a:sp3d>
            <a:bevelT w="165100" prst="coolSlant"/>
          </a:sp3d>
        </p:spPr>
        <p:txBody>
          <a:bodyPr>
            <a:normAutofit fontScale="25000" lnSpcReduction="20000"/>
          </a:bodyPr>
          <a:lstStyle/>
          <a:p>
            <a:pPr>
              <a:lnSpc>
                <a:spcPct val="120000"/>
              </a:lnSpc>
            </a:pPr>
            <a:r>
              <a:rPr lang="en-US" sz="10800" dirty="0" smtClean="0">
                <a:solidFill>
                  <a:schemeClr val="accent2">
                    <a:lumMod val="50000"/>
                  </a:schemeClr>
                </a:solidFill>
              </a:rPr>
              <a:t>“In 325 (AD) the Council of Nicaea established that Easter would be held on </a:t>
            </a:r>
            <a:r>
              <a:rPr lang="en-US" sz="10800" b="1" u="sng" dirty="0" smtClean="0">
                <a:solidFill>
                  <a:schemeClr val="accent2">
                    <a:lumMod val="50000"/>
                  </a:schemeClr>
                </a:solidFill>
              </a:rPr>
              <a:t>the first Sunday AFTER the first full moon occurring on, or after, the Vernal Equinox</a:t>
            </a:r>
            <a:r>
              <a:rPr lang="en-US" sz="10800" b="1" dirty="0" smtClean="0">
                <a:solidFill>
                  <a:schemeClr val="accent2">
                    <a:lumMod val="50000"/>
                  </a:schemeClr>
                </a:solidFill>
              </a:rPr>
              <a:t>.</a:t>
            </a:r>
            <a:r>
              <a:rPr lang="en-US" sz="10800" dirty="0" smtClean="0">
                <a:solidFill>
                  <a:schemeClr val="accent2">
                    <a:lumMod val="50000"/>
                  </a:schemeClr>
                </a:solidFill>
              </a:rPr>
              <a:t>  </a:t>
            </a:r>
            <a:r>
              <a:rPr lang="en-US" sz="10800" dirty="0" smtClean="0">
                <a:solidFill>
                  <a:srgbClr val="002060"/>
                </a:solidFill>
              </a:rPr>
              <a:t>From that point forward, </a:t>
            </a:r>
            <a:r>
              <a:rPr lang="en-US" sz="10800" b="1" u="sng" dirty="0" smtClean="0">
                <a:solidFill>
                  <a:srgbClr val="002060"/>
                </a:solidFill>
              </a:rPr>
              <a:t>the Easter date DEPENDED on the ecclesiastical approximation of March 21 for the Vernal Equinox</a:t>
            </a:r>
            <a:r>
              <a:rPr lang="en-US" sz="10800" b="1" dirty="0" smtClean="0">
                <a:solidFill>
                  <a:srgbClr val="002060"/>
                </a:solidFill>
              </a:rPr>
              <a:t>.</a:t>
            </a:r>
            <a:r>
              <a:rPr lang="en-US" sz="10800" dirty="0" smtClean="0">
                <a:solidFill>
                  <a:srgbClr val="002060"/>
                </a:solidFill>
              </a:rPr>
              <a:t> </a:t>
            </a:r>
            <a:r>
              <a:rPr lang="en-US" sz="10800" dirty="0" smtClean="0"/>
              <a:t> </a:t>
            </a:r>
            <a:r>
              <a:rPr lang="en-US" sz="10800" dirty="0" smtClean="0">
                <a:solidFill>
                  <a:schemeClr val="accent2">
                    <a:lumMod val="50000"/>
                  </a:schemeClr>
                </a:solidFill>
              </a:rPr>
              <a:t>Easter is delayed by </a:t>
            </a:r>
            <a:r>
              <a:rPr lang="en-US" sz="10800" b="1" u="sng" dirty="0" smtClean="0">
                <a:solidFill>
                  <a:schemeClr val="accent2">
                    <a:lumMod val="50000"/>
                  </a:schemeClr>
                </a:solidFill>
              </a:rPr>
              <a:t>1 week</a:t>
            </a:r>
            <a:r>
              <a:rPr lang="en-US" sz="10800" dirty="0" smtClean="0">
                <a:solidFill>
                  <a:schemeClr val="accent2">
                    <a:lumMod val="50000"/>
                  </a:schemeClr>
                </a:solidFill>
              </a:rPr>
              <a:t> if the full moon is on Sunday, </a:t>
            </a:r>
            <a:r>
              <a:rPr lang="en-US" sz="10800" b="1" u="sng" dirty="0" smtClean="0">
                <a:solidFill>
                  <a:schemeClr val="accent2">
                    <a:lumMod val="50000"/>
                  </a:schemeClr>
                </a:solidFill>
              </a:rPr>
              <a:t>which decreases the chances of it</a:t>
            </a:r>
            <a:r>
              <a:rPr lang="en-US" sz="10800" dirty="0" smtClean="0">
                <a:solidFill>
                  <a:schemeClr val="accent2">
                    <a:lumMod val="50000"/>
                  </a:schemeClr>
                </a:solidFill>
              </a:rPr>
              <a:t> [Easter] </a:t>
            </a:r>
            <a:r>
              <a:rPr lang="en-US" sz="10800" b="1" u="sng" dirty="0" smtClean="0">
                <a:solidFill>
                  <a:schemeClr val="accent2">
                    <a:lumMod val="50000"/>
                  </a:schemeClr>
                </a:solidFill>
              </a:rPr>
              <a:t>falling on the same day as the Jewish Passover</a:t>
            </a:r>
            <a:r>
              <a:rPr lang="en-US" sz="10800" dirty="0" smtClean="0">
                <a:solidFill>
                  <a:schemeClr val="accent2">
                    <a:lumMod val="50000"/>
                  </a:schemeClr>
                </a:solidFill>
              </a:rPr>
              <a:t>.  </a:t>
            </a:r>
            <a:r>
              <a:rPr lang="en-US" sz="10800" b="1" u="sng" dirty="0" smtClean="0">
                <a:solidFill>
                  <a:srgbClr val="002060"/>
                </a:solidFill>
              </a:rPr>
              <a:t>The council’s ruling is contrary to the </a:t>
            </a:r>
            <a:r>
              <a:rPr lang="en-US" sz="10800" b="1" u="sng" dirty="0" err="1" smtClean="0">
                <a:solidFill>
                  <a:srgbClr val="002060"/>
                </a:solidFill>
              </a:rPr>
              <a:t>Quartodecimans</a:t>
            </a:r>
            <a:r>
              <a:rPr lang="en-US" sz="10800" dirty="0" smtClean="0">
                <a:solidFill>
                  <a:srgbClr val="002060"/>
                </a:solidFill>
              </a:rPr>
              <a:t> </a:t>
            </a:r>
            <a:r>
              <a:rPr lang="en-US" sz="10800" i="1" dirty="0" smtClean="0">
                <a:solidFill>
                  <a:srgbClr val="002060"/>
                </a:solidFill>
              </a:rPr>
              <a:t>(14</a:t>
            </a:r>
            <a:r>
              <a:rPr lang="en-US" sz="10800" i="1" baseline="30000" dirty="0" smtClean="0">
                <a:solidFill>
                  <a:srgbClr val="002060"/>
                </a:solidFill>
              </a:rPr>
              <a:t>th</a:t>
            </a:r>
            <a:r>
              <a:rPr lang="en-US" sz="10800" i="1" dirty="0" smtClean="0">
                <a:solidFill>
                  <a:srgbClr val="002060"/>
                </a:solidFill>
              </a:rPr>
              <a:t> day keepers-a term which referred to people keeping the </a:t>
            </a:r>
            <a:br>
              <a:rPr lang="en-US" sz="10800" i="1" dirty="0" smtClean="0">
                <a:solidFill>
                  <a:srgbClr val="002060"/>
                </a:solidFill>
              </a:rPr>
            </a:br>
            <a:r>
              <a:rPr lang="en-US" sz="10800" i="1" dirty="0" smtClean="0">
                <a:solidFill>
                  <a:srgbClr val="002060"/>
                </a:solidFill>
              </a:rPr>
              <a:t>14</a:t>
            </a:r>
            <a:r>
              <a:rPr lang="en-US" sz="10800" i="1" baseline="30000" dirty="0" smtClean="0">
                <a:solidFill>
                  <a:srgbClr val="002060"/>
                </a:solidFill>
              </a:rPr>
              <a:t>th</a:t>
            </a:r>
            <a:r>
              <a:rPr lang="en-US" sz="10800" i="1" dirty="0" smtClean="0">
                <a:solidFill>
                  <a:srgbClr val="002060"/>
                </a:solidFill>
              </a:rPr>
              <a:t> day, which is Passover),</a:t>
            </a:r>
            <a:r>
              <a:rPr lang="en-US" sz="10800" dirty="0" smtClean="0">
                <a:solidFill>
                  <a:srgbClr val="002060"/>
                </a:solidFill>
              </a:rPr>
              <a:t> </a:t>
            </a:r>
            <a:r>
              <a:rPr lang="en-US" sz="10800" b="1" u="sng" dirty="0" smtClean="0">
                <a:solidFill>
                  <a:srgbClr val="002060"/>
                </a:solidFill>
              </a:rPr>
              <a:t>a group of Christians who celebrated</a:t>
            </a:r>
            <a:r>
              <a:rPr lang="en-US" sz="10800" dirty="0" smtClean="0">
                <a:solidFill>
                  <a:srgbClr val="002060"/>
                </a:solidFill>
              </a:rPr>
              <a:t> [Passover] </a:t>
            </a:r>
            <a:r>
              <a:rPr lang="en-US" sz="10800" b="1" u="sng" dirty="0" smtClean="0">
                <a:solidFill>
                  <a:srgbClr val="002060"/>
                </a:solidFill>
              </a:rPr>
              <a:t>on the day of the full moon</a:t>
            </a:r>
            <a:r>
              <a:rPr lang="en-US" sz="10800" dirty="0" smtClean="0">
                <a:solidFill>
                  <a:srgbClr val="002060"/>
                </a:solidFill>
              </a:rPr>
              <a:t>, </a:t>
            </a:r>
            <a:br>
              <a:rPr lang="en-US" sz="10800" dirty="0" smtClean="0">
                <a:solidFill>
                  <a:srgbClr val="002060"/>
                </a:solidFill>
              </a:rPr>
            </a:br>
            <a:r>
              <a:rPr lang="en-US" sz="10800" dirty="0" smtClean="0">
                <a:solidFill>
                  <a:srgbClr val="002060"/>
                </a:solidFill>
              </a:rPr>
              <a:t>14 days into the month.” </a:t>
            </a:r>
          </a:p>
          <a:p>
            <a:pPr marL="0" indent="0">
              <a:buNone/>
            </a:pPr>
            <a:endParaRPr lang="en-US" sz="8000" dirty="0" smtClean="0"/>
          </a:p>
          <a:p>
            <a:pPr marL="0" indent="0">
              <a:buNone/>
            </a:pPr>
            <a:endParaRPr lang="en-US" sz="8000" dirty="0"/>
          </a:p>
          <a:p>
            <a:pPr marL="0" indent="0">
              <a:buNone/>
            </a:pPr>
            <a:endParaRPr lang="en-US" sz="8000" dirty="0" smtClean="0"/>
          </a:p>
        </p:txBody>
      </p:sp>
      <p:sp>
        <p:nvSpPr>
          <p:cNvPr id="4" name="Slide Number Placeholder 3"/>
          <p:cNvSpPr>
            <a:spLocks noGrp="1"/>
          </p:cNvSpPr>
          <p:nvPr>
            <p:ph type="sldNum" sz="quarter" idx="12"/>
          </p:nvPr>
        </p:nvSpPr>
        <p:spPr/>
        <p:txBody>
          <a:bodyPr/>
          <a:lstStyle/>
          <a:p>
            <a:fld id="{E8A709BF-5144-4E0C-93F2-78512D165852}" type="slidenum">
              <a:rPr lang="en-US" smtClean="0"/>
              <a:t>12</a:t>
            </a:fld>
            <a:endParaRPr lang="en-US"/>
          </a:p>
        </p:txBody>
      </p:sp>
      <p:sp>
        <p:nvSpPr>
          <p:cNvPr id="5" name="Content Placeholder 2"/>
          <p:cNvSpPr txBox="1">
            <a:spLocks/>
          </p:cNvSpPr>
          <p:nvPr/>
        </p:nvSpPr>
        <p:spPr>
          <a:xfrm>
            <a:off x="807720" y="6258560"/>
            <a:ext cx="84582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t>Source:  “Calculating the Easter Date” </a:t>
            </a:r>
            <a:r>
              <a:rPr lang="en-US" sz="2400" dirty="0" smtClean="0"/>
              <a:t>– </a:t>
            </a:r>
            <a:r>
              <a:rPr lang="en-US" sz="2400" dirty="0" smtClean="0">
                <a:ln>
                  <a:solidFill>
                    <a:srgbClr val="71578B"/>
                  </a:solidFill>
                </a:ln>
                <a:hlinkClick r:id="rId3"/>
              </a:rPr>
              <a:t>www.timeanddate.com</a:t>
            </a:r>
            <a:r>
              <a:rPr lang="en-US" sz="2400" dirty="0" smtClean="0">
                <a:ln>
                  <a:solidFill>
                    <a:srgbClr val="71578B"/>
                  </a:solidFill>
                </a:ln>
              </a:rPr>
              <a:t> </a:t>
            </a:r>
            <a:endParaRPr lang="en-US" sz="2400" dirty="0">
              <a:ln>
                <a:solidFill>
                  <a:srgbClr val="71578B"/>
                </a:solidFill>
              </a:ln>
            </a:endParaRPr>
          </a:p>
        </p:txBody>
      </p:sp>
    </p:spTree>
    <p:extLst>
      <p:ext uri="{BB962C8B-B14F-4D97-AF65-F5344CB8AC3E}">
        <p14:creationId xmlns:p14="http://schemas.microsoft.com/office/powerpoint/2010/main" val="2233873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5190"/>
            <a:ext cx="8229600" cy="1143000"/>
          </a:xfrm>
        </p:spPr>
        <p:txBody>
          <a:bodyPr>
            <a:noAutofit/>
            <a:scene3d>
              <a:camera prst="orthographicFront"/>
              <a:lightRig rig="threePt" dir="t"/>
            </a:scene3d>
            <a:sp3d extrusionH="57150">
              <a:bevelT h="25400" prst="softRound"/>
            </a:sp3d>
          </a:bodyPr>
          <a:lstStyle/>
          <a:p>
            <a:r>
              <a:rPr lang="en-US" sz="3200" dirty="0" smtClean="0">
                <a:ln>
                  <a:solidFill>
                    <a:schemeClr val="tx1"/>
                  </a:solidFill>
                </a:ln>
                <a:solidFill>
                  <a:schemeClr val="tx1">
                    <a:lumMod val="50000"/>
                    <a:lumOff val="50000"/>
                  </a:schemeClr>
                </a:solidFill>
                <a:latin typeface="Arial Rounded MT Bold" pitchFamily="34" charset="0"/>
                <a:cs typeface="Aharoni" pitchFamily="2" charset="-79"/>
              </a:rPr>
              <a:t>Many Calendars use Constantine’s Quote to Establish their own Calendar</a:t>
            </a:r>
            <a:endParaRPr lang="en-US" sz="3200" dirty="0">
              <a:ln>
                <a:solidFill>
                  <a:schemeClr val="tx1"/>
                </a:solidFill>
              </a:ln>
              <a:solidFill>
                <a:schemeClr val="tx1">
                  <a:lumMod val="50000"/>
                  <a:lumOff val="50000"/>
                </a:schemeClr>
              </a:solidFill>
              <a:latin typeface="Arial Rounded MT Bold" pitchFamily="34" charset="0"/>
              <a:cs typeface="Aharoni" pitchFamily="2" charset="-79"/>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23168074"/>
              </p:ext>
            </p:extLst>
          </p:nvPr>
        </p:nvGraphicFramePr>
        <p:xfrm>
          <a:off x="457200" y="1051560"/>
          <a:ext cx="8229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13</a:t>
            </a:fld>
            <a:endParaRPr lang="en-US"/>
          </a:p>
        </p:txBody>
      </p:sp>
      <p:sp>
        <p:nvSpPr>
          <p:cNvPr id="3" name="Rectangle 2"/>
          <p:cNvSpPr/>
          <p:nvPr/>
        </p:nvSpPr>
        <p:spPr>
          <a:xfrm>
            <a:off x="245765" y="6334780"/>
            <a:ext cx="8652497"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smtClean="0">
                <a:ln w="11430"/>
                <a:solidFill>
                  <a:srgbClr val="006600"/>
                </a:solidFill>
                <a:effectLst>
                  <a:outerShdw blurRad="25400" algn="tl" rotWithShape="0">
                    <a:srgbClr val="000000">
                      <a:alpha val="43000"/>
                    </a:srgbClr>
                  </a:outerShdw>
                </a:effectLst>
              </a:rPr>
              <a:t>Is the Mazzaroth pagan because of the horoscope?</a:t>
            </a:r>
            <a:endParaRPr lang="en-US" sz="5400" b="1" cap="none" spc="150" dirty="0">
              <a:ln w="11430"/>
              <a:solidFill>
                <a:srgbClr val="006600"/>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6672602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h="25400" prst="softRound"/>
            </a:sp3d>
          </a:bodyPr>
          <a:lstStyle/>
          <a:p>
            <a:r>
              <a:rPr lang="en-US" dirty="0" smtClean="0">
                <a:ln>
                  <a:solidFill>
                    <a:schemeClr val="tx1"/>
                  </a:solidFill>
                </a:ln>
                <a:solidFill>
                  <a:schemeClr val="tx1">
                    <a:lumMod val="50000"/>
                    <a:lumOff val="50000"/>
                  </a:schemeClr>
                </a:solidFill>
                <a:latin typeface="Arial Rounded MT Bold" pitchFamily="34" charset="0"/>
                <a:cs typeface="Aharoni" pitchFamily="2" charset="-79"/>
              </a:rPr>
              <a:t>Barley &amp; Constantine Quote</a:t>
            </a:r>
            <a:endParaRPr lang="en-US" dirty="0">
              <a:ln>
                <a:solidFill>
                  <a:schemeClr val="tx1"/>
                </a:solidFill>
              </a:ln>
              <a:solidFill>
                <a:schemeClr val="tx1">
                  <a:lumMod val="50000"/>
                  <a:lumOff val="50000"/>
                </a:schemeClr>
              </a:solidFill>
              <a:latin typeface="Arial Rounded MT Bold" pitchFamily="34" charset="0"/>
              <a:cs typeface="Aharoni" pitchFamily="2" charset="-79"/>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21501452"/>
              </p:ext>
            </p:extLst>
          </p:nvPr>
        </p:nvGraphicFramePr>
        <p:xfrm>
          <a:off x="457200" y="1143000"/>
          <a:ext cx="8229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14</a:t>
            </a:fld>
            <a:endParaRPr lang="en-US"/>
          </a:p>
        </p:txBody>
      </p:sp>
    </p:spTree>
    <p:extLst>
      <p:ext uri="{BB962C8B-B14F-4D97-AF65-F5344CB8AC3E}">
        <p14:creationId xmlns:p14="http://schemas.microsoft.com/office/powerpoint/2010/main" val="4202112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250"/>
            <a:ext cx="9144000" cy="1143000"/>
          </a:xfrm>
        </p:spPr>
        <p:txBody>
          <a:bodyPr>
            <a:normAutofit fontScale="90000"/>
            <a:scene3d>
              <a:camera prst="orthographicFront"/>
              <a:lightRig rig="threePt" dir="t"/>
            </a:scene3d>
            <a:sp3d extrusionH="57150">
              <a:bevelT h="25400" prst="softRound"/>
            </a:sp3d>
          </a:bodyPr>
          <a:lstStyle/>
          <a:p>
            <a:r>
              <a:rPr lang="en-US" dirty="0" smtClean="0">
                <a:ln>
                  <a:solidFill>
                    <a:schemeClr val="tx1"/>
                  </a:solidFill>
                </a:ln>
                <a:solidFill>
                  <a:schemeClr val="tx1">
                    <a:lumMod val="50000"/>
                    <a:lumOff val="50000"/>
                  </a:schemeClr>
                </a:solidFill>
                <a:latin typeface="Arial Rounded MT Bold" pitchFamily="34" charset="0"/>
                <a:cs typeface="Aharoni" pitchFamily="2" charset="-79"/>
              </a:rPr>
              <a:t>Lunar Sabbath &amp; Constantine Quote</a:t>
            </a:r>
            <a:endParaRPr lang="en-US" dirty="0">
              <a:ln>
                <a:solidFill>
                  <a:schemeClr val="tx1"/>
                </a:solidFill>
              </a:ln>
              <a:solidFill>
                <a:schemeClr val="tx1">
                  <a:lumMod val="50000"/>
                  <a:lumOff val="50000"/>
                </a:schemeClr>
              </a:solidFill>
              <a:latin typeface="Arial Rounded MT Bold" pitchFamily="34" charset="0"/>
              <a:cs typeface="Aharoni" pitchFamily="2" charset="-79"/>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0857934"/>
              </p:ext>
            </p:extLst>
          </p:nvPr>
        </p:nvGraphicFramePr>
        <p:xfrm>
          <a:off x="457200" y="1143000"/>
          <a:ext cx="8229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15</a:t>
            </a:fld>
            <a:endParaRPr lang="en-US"/>
          </a:p>
        </p:txBody>
      </p:sp>
    </p:spTree>
    <p:extLst>
      <p:ext uri="{BB962C8B-B14F-4D97-AF65-F5344CB8AC3E}">
        <p14:creationId xmlns:p14="http://schemas.microsoft.com/office/powerpoint/2010/main" val="1561347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250"/>
            <a:ext cx="9144000" cy="1143000"/>
          </a:xfrm>
        </p:spPr>
        <p:txBody>
          <a:bodyPr>
            <a:normAutofit/>
            <a:scene3d>
              <a:camera prst="orthographicFront"/>
              <a:lightRig rig="threePt" dir="t"/>
            </a:scene3d>
            <a:sp3d extrusionH="57150">
              <a:bevelT h="25400" prst="softRound"/>
            </a:sp3d>
          </a:bodyPr>
          <a:lstStyle/>
          <a:p>
            <a:r>
              <a:rPr lang="en-US" dirty="0" smtClean="0">
                <a:ln>
                  <a:solidFill>
                    <a:srgbClr val="006600"/>
                  </a:solidFill>
                </a:ln>
                <a:solidFill>
                  <a:schemeClr val="tx1">
                    <a:lumMod val="50000"/>
                    <a:lumOff val="50000"/>
                  </a:schemeClr>
                </a:solidFill>
                <a:latin typeface="Arial Rounded MT Bold" pitchFamily="34" charset="0"/>
                <a:cs typeface="Aharoni" pitchFamily="2" charset="-79"/>
              </a:rPr>
              <a:t>What is a Pagan Saturday?</a:t>
            </a:r>
            <a:endParaRPr lang="en-US" dirty="0">
              <a:ln>
                <a:solidFill>
                  <a:srgbClr val="006600"/>
                </a:solidFill>
              </a:ln>
              <a:solidFill>
                <a:schemeClr val="tx1">
                  <a:lumMod val="50000"/>
                  <a:lumOff val="50000"/>
                </a:schemeClr>
              </a:solidFill>
              <a:latin typeface="Arial Rounded MT Bold" pitchFamily="34" charset="0"/>
              <a:cs typeface="Aharoni" pitchFamily="2" charset="-79"/>
            </a:endParaRPr>
          </a:p>
        </p:txBody>
      </p:sp>
      <p:sp>
        <p:nvSpPr>
          <p:cNvPr id="7" name="Content Placeholder 6"/>
          <p:cNvSpPr>
            <a:spLocks noGrp="1"/>
          </p:cNvSpPr>
          <p:nvPr>
            <p:ph sz="half" idx="1"/>
          </p:nvPr>
        </p:nvSpPr>
        <p:spPr>
          <a:xfrm>
            <a:off x="304800" y="1066799"/>
            <a:ext cx="8458200" cy="5677527"/>
          </a:xfrm>
        </p:spPr>
        <p:txBody>
          <a:bodyPr>
            <a:normAutofit fontScale="92500" lnSpcReduction="10000"/>
          </a:bodyPr>
          <a:lstStyle/>
          <a:p>
            <a:pPr marL="0" indent="0">
              <a:buNone/>
            </a:pPr>
            <a:r>
              <a:rPr lang="en-US" b="1" dirty="0" smtClean="0">
                <a:ln>
                  <a:solidFill>
                    <a:schemeClr val="tx1"/>
                  </a:solidFill>
                </a:ln>
                <a:solidFill>
                  <a:schemeClr val="accent6">
                    <a:lumMod val="50000"/>
                  </a:schemeClr>
                </a:solidFill>
              </a:rPr>
              <a:t>Roman Calendar History:</a:t>
            </a:r>
          </a:p>
          <a:p>
            <a:pPr marL="514350" indent="-514350">
              <a:buFont typeface="+mj-lt"/>
              <a:buAutoNum type="arabicPeriod"/>
            </a:pPr>
            <a:r>
              <a:rPr lang="en-US" dirty="0" smtClean="0">
                <a:ln>
                  <a:solidFill>
                    <a:schemeClr val="tx1"/>
                  </a:solidFill>
                </a:ln>
                <a:solidFill>
                  <a:srgbClr val="006600"/>
                </a:solidFill>
              </a:rPr>
              <a:t>Originally the early Roman calendar </a:t>
            </a:r>
            <a:r>
              <a:rPr lang="en-US" sz="2000" dirty="0" smtClean="0">
                <a:ln>
                  <a:solidFill>
                    <a:schemeClr val="tx1"/>
                  </a:solidFill>
                </a:ln>
                <a:solidFill>
                  <a:srgbClr val="006600"/>
                </a:solidFill>
              </a:rPr>
              <a:t>(of 63 BC had 355 days/</a:t>
            </a:r>
            <a:r>
              <a:rPr lang="en-US" sz="2000" dirty="0" err="1" smtClean="0">
                <a:ln>
                  <a:solidFill>
                    <a:schemeClr val="tx1"/>
                  </a:solidFill>
                </a:ln>
                <a:solidFill>
                  <a:srgbClr val="006600"/>
                </a:solidFill>
              </a:rPr>
              <a:t>yr</a:t>
            </a:r>
            <a:r>
              <a:rPr lang="en-US" sz="2000" dirty="0" smtClean="0">
                <a:ln>
                  <a:solidFill>
                    <a:schemeClr val="tx1"/>
                  </a:solidFill>
                </a:ln>
                <a:solidFill>
                  <a:srgbClr val="006600"/>
                </a:solidFill>
              </a:rPr>
              <a:t>) </a:t>
            </a:r>
            <a:r>
              <a:rPr lang="en-US" dirty="0" smtClean="0">
                <a:ln>
                  <a:solidFill>
                    <a:schemeClr val="tx1"/>
                  </a:solidFill>
                </a:ln>
                <a:solidFill>
                  <a:srgbClr val="006600"/>
                </a:solidFill>
              </a:rPr>
              <a:t>was reformed to the Julian calendar </a:t>
            </a:r>
            <a:r>
              <a:rPr lang="en-US" sz="2000" dirty="0" smtClean="0">
                <a:ln>
                  <a:solidFill>
                    <a:schemeClr val="tx1"/>
                  </a:solidFill>
                </a:ln>
                <a:solidFill>
                  <a:srgbClr val="006600"/>
                </a:solidFill>
              </a:rPr>
              <a:t>(46 BC had 365 days/</a:t>
            </a:r>
            <a:r>
              <a:rPr lang="en-US" sz="2000" dirty="0" err="1" smtClean="0">
                <a:ln>
                  <a:solidFill>
                    <a:schemeClr val="tx1"/>
                  </a:solidFill>
                </a:ln>
                <a:solidFill>
                  <a:srgbClr val="006600"/>
                </a:solidFill>
              </a:rPr>
              <a:t>yr</a:t>
            </a:r>
            <a:r>
              <a:rPr lang="en-US" sz="2000" dirty="0" smtClean="0">
                <a:ln>
                  <a:solidFill>
                    <a:schemeClr val="tx1"/>
                  </a:solidFill>
                </a:ln>
                <a:solidFill>
                  <a:srgbClr val="006600"/>
                </a:solidFill>
              </a:rPr>
              <a:t>) </a:t>
            </a:r>
            <a:r>
              <a:rPr lang="en-US" dirty="0" smtClean="0">
                <a:ln>
                  <a:solidFill>
                    <a:schemeClr val="tx1"/>
                  </a:solidFill>
                </a:ln>
                <a:solidFill>
                  <a:srgbClr val="006600"/>
                </a:solidFill>
              </a:rPr>
              <a:t>retaining 8 days/week </a:t>
            </a:r>
            <a:r>
              <a:rPr lang="en-US" sz="2200" dirty="0" smtClean="0">
                <a:ln>
                  <a:solidFill>
                    <a:schemeClr val="tx1"/>
                  </a:solidFill>
                </a:ln>
                <a:solidFill>
                  <a:srgbClr val="006600"/>
                </a:solidFill>
              </a:rPr>
              <a:t>(for years after 46 BC)</a:t>
            </a:r>
            <a:r>
              <a:rPr lang="en-US" dirty="0" smtClean="0">
                <a:ln>
                  <a:solidFill>
                    <a:schemeClr val="tx1"/>
                  </a:solidFill>
                </a:ln>
                <a:solidFill>
                  <a:srgbClr val="006600"/>
                </a:solidFill>
              </a:rPr>
              <a:t>.  </a:t>
            </a:r>
            <a:br>
              <a:rPr lang="en-US" dirty="0" smtClean="0">
                <a:ln>
                  <a:solidFill>
                    <a:schemeClr val="tx1"/>
                  </a:solidFill>
                </a:ln>
                <a:solidFill>
                  <a:srgbClr val="006600"/>
                </a:solidFill>
              </a:rPr>
            </a:br>
            <a:r>
              <a:rPr lang="en-US" dirty="0" smtClean="0">
                <a:ln>
                  <a:solidFill>
                    <a:schemeClr val="tx1"/>
                  </a:solidFill>
                </a:ln>
                <a:solidFill>
                  <a:srgbClr val="006600"/>
                </a:solidFill>
              </a:rPr>
              <a:t>Each week day was assigned a letter A to H.</a:t>
            </a:r>
          </a:p>
          <a:p>
            <a:pPr marL="514350" indent="-514350">
              <a:buFont typeface="+mj-lt"/>
              <a:buAutoNum type="arabicPeriod"/>
            </a:pPr>
            <a:r>
              <a:rPr lang="en-US" dirty="0" smtClean="0">
                <a:ln>
                  <a:solidFill>
                    <a:schemeClr val="tx1"/>
                  </a:solidFill>
                </a:ln>
                <a:solidFill>
                  <a:srgbClr val="006600"/>
                </a:solidFill>
              </a:rPr>
              <a:t>As Rome expanded, it came into contact with Mithraism which quickly became a popular religious cult in Rome. </a:t>
            </a:r>
          </a:p>
          <a:p>
            <a:pPr marL="514350" indent="-514350">
              <a:buFont typeface="+mj-lt"/>
              <a:buAutoNum type="arabicPeriod"/>
            </a:pPr>
            <a:r>
              <a:rPr lang="en-US" dirty="0">
                <a:ln>
                  <a:solidFill>
                    <a:schemeClr val="tx1"/>
                  </a:solidFill>
                </a:ln>
                <a:solidFill>
                  <a:srgbClr val="006600"/>
                </a:solidFill>
              </a:rPr>
              <a:t>Mithraism brought </a:t>
            </a:r>
            <a:r>
              <a:rPr lang="en-US" dirty="0" smtClean="0">
                <a:ln>
                  <a:solidFill>
                    <a:schemeClr val="tx1"/>
                  </a:solidFill>
                </a:ln>
                <a:solidFill>
                  <a:srgbClr val="006600"/>
                </a:solidFill>
              </a:rPr>
              <a:t>Rome the seven-day week </a:t>
            </a:r>
            <a:r>
              <a:rPr lang="en-US" dirty="0">
                <a:ln>
                  <a:solidFill>
                    <a:schemeClr val="tx1"/>
                  </a:solidFill>
                </a:ln>
                <a:solidFill>
                  <a:srgbClr val="006600"/>
                </a:solidFill>
              </a:rPr>
              <a:t>with </a:t>
            </a:r>
            <a:r>
              <a:rPr lang="en-US" dirty="0" smtClean="0">
                <a:ln>
                  <a:solidFill>
                    <a:schemeClr val="tx1"/>
                  </a:solidFill>
                </a:ln>
                <a:solidFill>
                  <a:srgbClr val="006600"/>
                </a:solidFill>
              </a:rPr>
              <a:t>days named after their planetary </a:t>
            </a:r>
            <a:r>
              <a:rPr lang="en-US" dirty="0">
                <a:ln>
                  <a:solidFill>
                    <a:schemeClr val="tx1"/>
                  </a:solidFill>
                </a:ln>
                <a:solidFill>
                  <a:srgbClr val="006600"/>
                </a:solidFill>
              </a:rPr>
              <a:t>gods</a:t>
            </a:r>
            <a:r>
              <a:rPr lang="en-US" dirty="0" smtClean="0">
                <a:ln>
                  <a:solidFill>
                    <a:schemeClr val="tx1"/>
                  </a:solidFill>
                </a:ln>
                <a:solidFill>
                  <a:srgbClr val="006600"/>
                </a:solidFill>
              </a:rPr>
              <a:t>.</a:t>
            </a:r>
          </a:p>
          <a:p>
            <a:pPr marL="514350" indent="-514350">
              <a:buFont typeface="+mj-lt"/>
              <a:buAutoNum type="arabicPeriod"/>
            </a:pPr>
            <a:r>
              <a:rPr lang="en-US" dirty="0" smtClean="0">
                <a:ln>
                  <a:solidFill>
                    <a:schemeClr val="tx1"/>
                  </a:solidFill>
                </a:ln>
                <a:solidFill>
                  <a:srgbClr val="006600"/>
                </a:solidFill>
              </a:rPr>
              <a:t>A Roman seven day week can be </a:t>
            </a:r>
            <a:br>
              <a:rPr lang="en-US" dirty="0" smtClean="0">
                <a:ln>
                  <a:solidFill>
                    <a:schemeClr val="tx1"/>
                  </a:solidFill>
                </a:ln>
                <a:solidFill>
                  <a:srgbClr val="006600"/>
                </a:solidFill>
              </a:rPr>
            </a:br>
            <a:r>
              <a:rPr lang="en-US" dirty="0" smtClean="0">
                <a:ln>
                  <a:solidFill>
                    <a:schemeClr val="tx1"/>
                  </a:solidFill>
                </a:ln>
                <a:solidFill>
                  <a:srgbClr val="006600"/>
                </a:solidFill>
              </a:rPr>
              <a:t>traced to Caesar Augustus.  </a:t>
            </a:r>
            <a:br>
              <a:rPr lang="en-US" dirty="0" smtClean="0">
                <a:ln>
                  <a:solidFill>
                    <a:schemeClr val="tx1"/>
                  </a:solidFill>
                </a:ln>
                <a:solidFill>
                  <a:srgbClr val="006600"/>
                </a:solidFill>
              </a:rPr>
            </a:br>
            <a:r>
              <a:rPr lang="en-US" dirty="0" smtClean="0">
                <a:ln>
                  <a:solidFill>
                    <a:schemeClr val="tx1"/>
                  </a:solidFill>
                </a:ln>
                <a:solidFill>
                  <a:srgbClr val="006600"/>
                </a:solidFill>
              </a:rPr>
              <a:t>He died in 14 AD.</a:t>
            </a:r>
          </a:p>
          <a:p>
            <a:pPr marL="514350" indent="-514350">
              <a:buFont typeface="+mj-lt"/>
              <a:buAutoNum type="arabicPeriod"/>
            </a:pPr>
            <a:r>
              <a:rPr lang="en-US" dirty="0" smtClean="0">
                <a:ln>
                  <a:solidFill>
                    <a:schemeClr val="tx1"/>
                  </a:solidFill>
                </a:ln>
                <a:solidFill>
                  <a:srgbClr val="006600"/>
                </a:solidFill>
              </a:rPr>
              <a:t>Yahusha’s ministry would have</a:t>
            </a:r>
            <a:br>
              <a:rPr lang="en-US" dirty="0" smtClean="0">
                <a:ln>
                  <a:solidFill>
                    <a:schemeClr val="tx1"/>
                  </a:solidFill>
                </a:ln>
                <a:solidFill>
                  <a:srgbClr val="006600"/>
                </a:solidFill>
              </a:rPr>
            </a:br>
            <a:r>
              <a:rPr lang="en-US" dirty="0" smtClean="0">
                <a:ln>
                  <a:solidFill>
                    <a:schemeClr val="tx1"/>
                  </a:solidFill>
                </a:ln>
                <a:solidFill>
                  <a:srgbClr val="006600"/>
                </a:solidFill>
              </a:rPr>
              <a:t>been during Rome’s 7 day week.</a:t>
            </a:r>
            <a:endParaRPr lang="en-US" dirty="0">
              <a:ln>
                <a:solidFill>
                  <a:schemeClr val="tx1"/>
                </a:solidFill>
              </a:ln>
              <a:solidFill>
                <a:srgbClr val="0066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E8A709BF-5144-4E0C-93F2-78512D165852}" type="slidenum">
              <a:rPr lang="en-US" smtClean="0"/>
              <a:t>16</a:t>
            </a:fld>
            <a:endParaRPr lang="en-US"/>
          </a:p>
        </p:txBody>
      </p:sp>
      <p:sp>
        <p:nvSpPr>
          <p:cNvPr id="10" name="Content Placeholder 7"/>
          <p:cNvSpPr txBox="1">
            <a:spLocks/>
          </p:cNvSpPr>
          <p:nvPr/>
        </p:nvSpPr>
        <p:spPr>
          <a:xfrm>
            <a:off x="9372600" y="4038600"/>
            <a:ext cx="5881955"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p:txBody>
      </p:sp>
      <p:grpSp>
        <p:nvGrpSpPr>
          <p:cNvPr id="5" name="Group 4"/>
          <p:cNvGrpSpPr/>
          <p:nvPr/>
        </p:nvGrpSpPr>
        <p:grpSpPr>
          <a:xfrm>
            <a:off x="5562600" y="4572000"/>
            <a:ext cx="3383273" cy="2021840"/>
            <a:chOff x="4890496" y="4038600"/>
            <a:chExt cx="3902977" cy="2535105"/>
          </a:xfrm>
        </p:grpSpPr>
        <p:sp>
          <p:nvSpPr>
            <p:cNvPr id="6" name="Rounded Rectangle 5"/>
            <p:cNvSpPr/>
            <p:nvPr/>
          </p:nvSpPr>
          <p:spPr>
            <a:xfrm>
              <a:off x="4890496" y="4038600"/>
              <a:ext cx="3902977" cy="2509035"/>
            </a:xfrm>
            <a:prstGeom prst="roundRect">
              <a:avLst>
                <a:gd name="adj" fmla="val 10000"/>
              </a:avLst>
            </a:prstGeom>
            <a:blipFill>
              <a:blip r:embed="rId4">
                <a:extLst>
                  <a:ext uri="{28A0092B-C50C-407E-A947-70E740481C1C}">
                    <a14:useLocalDpi xmlns:a14="http://schemas.microsoft.com/office/drawing/2010/main" val="0"/>
                  </a:ext>
                </a:extLst>
              </a:blip>
              <a:srcRect/>
              <a:stretch>
                <a:fillRect t="-5000" b="-5000"/>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3" name="Rectangle 2"/>
            <p:cNvSpPr/>
            <p:nvPr/>
          </p:nvSpPr>
          <p:spPr>
            <a:xfrm rot="480320">
              <a:off x="4942353" y="5650375"/>
              <a:ext cx="2552558" cy="923330"/>
            </a:xfrm>
            <a:prstGeom prst="rect">
              <a:avLst/>
            </a:prstGeom>
            <a:noFill/>
          </p:spPr>
          <p:txBody>
            <a:bodyPr wrap="none" lIns="91440" tIns="45720" rIns="91440" bIns="45720">
              <a:prstTxWarp prst="textArchUp">
                <a:avLst/>
              </a:prstTxWarp>
              <a:spAutoFit/>
            </a:bodyPr>
            <a:lstStyle/>
            <a:p>
              <a:pPr algn="ctr"/>
              <a:r>
                <a:rPr lang="en-US" sz="5400" b="1" cap="none" spc="0" dirty="0" smtClean="0">
                  <a:ln w="1905"/>
                  <a:solidFill>
                    <a:srgbClr val="006600"/>
                  </a:solidFill>
                  <a:effectLst>
                    <a:innerShdw blurRad="69850" dist="43180" dir="5400000">
                      <a:srgbClr val="000000">
                        <a:alpha val="65000"/>
                      </a:srgbClr>
                    </a:innerShdw>
                  </a:effectLst>
                  <a:latin typeface="Ravie" pitchFamily="82" charset="0"/>
                </a:rPr>
                <a:t> </a:t>
              </a:r>
              <a:r>
                <a:rPr lang="en-US" sz="4000" b="1" cap="none" spc="0" dirty="0" smtClean="0">
                  <a:ln w="1905"/>
                  <a:solidFill>
                    <a:srgbClr val="006600"/>
                  </a:solidFill>
                  <a:effectLst>
                    <a:innerShdw blurRad="69850" dist="43180" dir="5400000">
                      <a:srgbClr val="000000">
                        <a:alpha val="65000"/>
                      </a:srgbClr>
                    </a:innerShdw>
                  </a:effectLst>
                  <a:latin typeface="Ravie" pitchFamily="82" charset="0"/>
                </a:rPr>
                <a:t>Pagan</a:t>
              </a:r>
              <a:r>
                <a:rPr lang="en-US" sz="5400" b="1" dirty="0" smtClean="0">
                  <a:ln w="1905"/>
                  <a:solidFill>
                    <a:srgbClr val="006600"/>
                  </a:solidFill>
                  <a:effectLst>
                    <a:innerShdw blurRad="69850" dist="43180" dir="5400000">
                      <a:srgbClr val="000000">
                        <a:alpha val="65000"/>
                      </a:srgbClr>
                    </a:innerShdw>
                  </a:effectLst>
                </a:rPr>
                <a:t>? </a:t>
              </a:r>
              <a:endParaRPr lang="en-US" sz="5400" b="1" cap="none" spc="0" dirty="0">
                <a:ln w="1905"/>
                <a:solidFill>
                  <a:srgbClr val="006600"/>
                </a:soli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1816170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2500"/>
                                        <p:tgtEl>
                                          <p:spTgt spid="7">
                                            <p:txEl>
                                              <p:pRg st="2" end="2"/>
                                            </p:txEl>
                                          </p:spTgt>
                                        </p:tgtEl>
                                      </p:cBhvr>
                                    </p:animEffect>
                                    <p:anim calcmode="lin" valueType="num">
                                      <p:cBhvr>
                                        <p:cTn id="25" dur="2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2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2500"/>
                                        <p:tgtEl>
                                          <p:spTgt spid="7">
                                            <p:txEl>
                                              <p:pRg st="3" end="3"/>
                                            </p:txEl>
                                          </p:spTgt>
                                        </p:tgtEl>
                                      </p:cBhvr>
                                    </p:animEffect>
                                    <p:anim calcmode="lin" valueType="num">
                                      <p:cBhvr>
                                        <p:cTn id="31" dur="2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2" dur="2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7000"/>
                            </p:stCondLst>
                            <p:childTnLst>
                              <p:par>
                                <p:cTn id="34" presetID="42" presetClass="entr" presetSubtype="0" fill="hold" nodeType="after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2500"/>
                                        <p:tgtEl>
                                          <p:spTgt spid="7">
                                            <p:txEl>
                                              <p:pRg st="4" end="4"/>
                                            </p:txEl>
                                          </p:spTgt>
                                        </p:tgtEl>
                                      </p:cBhvr>
                                    </p:animEffect>
                                    <p:anim calcmode="lin" valueType="num">
                                      <p:cBhvr>
                                        <p:cTn id="37" dur="2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8" dur="2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9500"/>
                            </p:stCondLst>
                            <p:childTnLst>
                              <p:par>
                                <p:cTn id="40" presetID="42" presetClass="entr" presetSubtype="0" fill="hold" nodeType="after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2500"/>
                                        <p:tgtEl>
                                          <p:spTgt spid="7">
                                            <p:txEl>
                                              <p:pRg st="5" end="5"/>
                                            </p:txEl>
                                          </p:spTgt>
                                        </p:tgtEl>
                                      </p:cBhvr>
                                    </p:animEffect>
                                    <p:anim calcmode="lin" valueType="num">
                                      <p:cBhvr>
                                        <p:cTn id="43" dur="2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2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250"/>
            <a:ext cx="9144000" cy="1143000"/>
          </a:xfrm>
        </p:spPr>
        <p:txBody>
          <a:bodyPr>
            <a:normAutofit/>
            <a:scene3d>
              <a:camera prst="orthographicFront"/>
              <a:lightRig rig="threePt" dir="t"/>
            </a:scene3d>
            <a:sp3d extrusionH="57150">
              <a:bevelT h="25400" prst="softRound"/>
            </a:sp3d>
          </a:bodyPr>
          <a:lstStyle/>
          <a:p>
            <a:r>
              <a:rPr lang="en-US" dirty="0" smtClean="0">
                <a:ln>
                  <a:solidFill>
                    <a:srgbClr val="006600"/>
                  </a:solidFill>
                </a:ln>
                <a:solidFill>
                  <a:schemeClr val="tx1">
                    <a:lumMod val="50000"/>
                    <a:lumOff val="50000"/>
                  </a:schemeClr>
                </a:solidFill>
                <a:latin typeface="Arial Rounded MT Bold" pitchFamily="34" charset="0"/>
                <a:cs typeface="Aharoni" pitchFamily="2" charset="-79"/>
              </a:rPr>
              <a:t>Rome’s 8 Day Week Reduced</a:t>
            </a:r>
            <a:endParaRPr lang="en-US" dirty="0">
              <a:ln>
                <a:solidFill>
                  <a:srgbClr val="006600"/>
                </a:solidFill>
              </a:ln>
              <a:solidFill>
                <a:schemeClr val="tx1">
                  <a:lumMod val="50000"/>
                  <a:lumOff val="50000"/>
                </a:schemeClr>
              </a:solidFill>
              <a:latin typeface="Arial Rounded MT Bold" pitchFamily="34" charset="0"/>
              <a:cs typeface="Aharoni" pitchFamily="2" charset="-79"/>
            </a:endParaRPr>
          </a:p>
        </p:txBody>
      </p:sp>
      <p:sp>
        <p:nvSpPr>
          <p:cNvPr id="7" name="Content Placeholder 6"/>
          <p:cNvSpPr>
            <a:spLocks noGrp="1"/>
          </p:cNvSpPr>
          <p:nvPr>
            <p:ph sz="half" idx="1"/>
          </p:nvPr>
        </p:nvSpPr>
        <p:spPr>
          <a:xfrm>
            <a:off x="5334000" y="1143000"/>
            <a:ext cx="3733800" cy="5410200"/>
          </a:xfrm>
        </p:spPr>
        <p:txBody>
          <a:bodyPr>
            <a:noAutofit/>
            <a:scene3d>
              <a:camera prst="orthographicFront"/>
              <a:lightRig rig="threePt" dir="t"/>
            </a:scene3d>
            <a:sp3d extrusionH="57150">
              <a:bevelT w="38100" h="38100"/>
            </a:sp3d>
          </a:bodyPr>
          <a:lstStyle/>
          <a:p>
            <a:r>
              <a:rPr lang="en-US" sz="2400" dirty="0" smtClean="0">
                <a:ln>
                  <a:solidFill>
                    <a:schemeClr val="accent5">
                      <a:lumMod val="50000"/>
                    </a:schemeClr>
                  </a:solidFill>
                </a:ln>
                <a:solidFill>
                  <a:srgbClr val="006600"/>
                </a:solidFill>
              </a:rPr>
              <a:t>This is a stick calendar that was found at the Baths of Titus, built in Rome about 79-81 AD. </a:t>
            </a:r>
          </a:p>
          <a:p>
            <a:r>
              <a:rPr lang="en-US" sz="2400" dirty="0">
                <a:ln>
                  <a:solidFill>
                    <a:schemeClr val="accent5">
                      <a:lumMod val="50000"/>
                    </a:schemeClr>
                  </a:solidFill>
                </a:ln>
                <a:solidFill>
                  <a:srgbClr val="006600"/>
                </a:solidFill>
              </a:rPr>
              <a:t>T</a:t>
            </a:r>
            <a:r>
              <a:rPr lang="en-US" sz="2400" dirty="0" smtClean="0">
                <a:ln>
                  <a:solidFill>
                    <a:schemeClr val="accent5">
                      <a:lumMod val="50000"/>
                    </a:schemeClr>
                  </a:solidFill>
                </a:ln>
                <a:solidFill>
                  <a:srgbClr val="006600"/>
                </a:solidFill>
              </a:rPr>
              <a:t>he 8 day week of Rome was gradually replaced with the 7 day week.  </a:t>
            </a:r>
          </a:p>
          <a:p>
            <a:r>
              <a:rPr lang="en-US" sz="2400" dirty="0" smtClean="0">
                <a:ln>
                  <a:solidFill>
                    <a:schemeClr val="accent5">
                      <a:lumMod val="50000"/>
                    </a:schemeClr>
                  </a:solidFill>
                </a:ln>
                <a:solidFill>
                  <a:srgbClr val="006600"/>
                </a:solidFill>
              </a:rPr>
              <a:t>Over time the 8 day week lost all of its appeal.</a:t>
            </a:r>
          </a:p>
          <a:p>
            <a:r>
              <a:rPr lang="en-US" sz="2400" dirty="0" smtClean="0">
                <a:ln>
                  <a:solidFill>
                    <a:schemeClr val="accent5">
                      <a:lumMod val="50000"/>
                    </a:schemeClr>
                  </a:solidFill>
                </a:ln>
                <a:solidFill>
                  <a:srgbClr val="006600"/>
                </a:solidFill>
              </a:rPr>
              <a:t>Why would this happen? </a:t>
            </a:r>
          </a:p>
          <a:p>
            <a:r>
              <a:rPr lang="en-US" sz="2400" dirty="0" smtClean="0">
                <a:ln>
                  <a:solidFill>
                    <a:schemeClr val="accent5">
                      <a:lumMod val="50000"/>
                    </a:schemeClr>
                  </a:solidFill>
                </a:ln>
                <a:solidFill>
                  <a:srgbClr val="006600"/>
                </a:solidFill>
              </a:rPr>
              <a:t>Will history bear out the reason?</a:t>
            </a:r>
          </a:p>
        </p:txBody>
      </p:sp>
      <p:sp>
        <p:nvSpPr>
          <p:cNvPr id="4" name="Slide Number Placeholder 3"/>
          <p:cNvSpPr>
            <a:spLocks noGrp="1"/>
          </p:cNvSpPr>
          <p:nvPr>
            <p:ph type="sldNum" sz="quarter" idx="12"/>
          </p:nvPr>
        </p:nvSpPr>
        <p:spPr/>
        <p:txBody>
          <a:bodyPr/>
          <a:lstStyle/>
          <a:p>
            <a:fld id="{E8A709BF-5144-4E0C-93F2-78512D165852}" type="slidenum">
              <a:rPr lang="en-US" smtClean="0"/>
              <a:t>17</a:t>
            </a:fld>
            <a:endParaRPr lang="en-US"/>
          </a:p>
        </p:txBody>
      </p:sp>
      <p:pic>
        <p:nvPicPr>
          <p:cNvPr id="5122" name="Picture 2" descr="C:\Users\Rae\Desktop\Rome 8 day week relief.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04800" y="1143000"/>
            <a:ext cx="4953000" cy="3865349"/>
          </a:xfrm>
          <a:prstGeom prst="rect">
            <a:avLst/>
          </a:prstGeom>
          <a:ln w="127000" cap="rnd">
            <a:solidFill>
              <a:schemeClr val="accent3">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5103674"/>
            <a:ext cx="5000344"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B050"/>
                </a:solidFill>
                <a:effectLst>
                  <a:outerShdw blurRad="50800" dist="39000" dir="5460000" algn="tl">
                    <a:srgbClr val="000000">
                      <a:alpha val="38000"/>
                    </a:srgbClr>
                  </a:outerShdw>
                </a:effectLst>
              </a:rPr>
              <a:t>The</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8 day </a:t>
            </a:r>
            <a:r>
              <a:rPr lang="en-US" sz="5400" b="1" cap="none" spc="0" dirty="0" smtClean="0">
                <a:ln w="11430"/>
                <a:solidFill>
                  <a:srgbClr val="00B050"/>
                </a:solidFill>
                <a:effectLst>
                  <a:outerShdw blurRad="50800" dist="39000" dir="5460000" algn="tl">
                    <a:srgbClr val="000000">
                      <a:alpha val="38000"/>
                    </a:srgbClr>
                  </a:outerShdw>
                </a:effectLst>
              </a:rPr>
              <a:t>week</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solidFill>
                  <a:srgbClr val="00B050"/>
                </a:solidFill>
                <a:effectLst>
                  <a:outerShdw blurRad="50800" dist="39000" dir="5460000" algn="tl">
                    <a:srgbClr val="000000">
                      <a:alpha val="38000"/>
                    </a:srgbClr>
                  </a:outerShdw>
                </a:effectLst>
              </a:rPr>
              <a:t>did not last long.</a:t>
            </a:r>
            <a:endParaRPr lang="en-US" sz="5400" b="1" cap="none" spc="0" dirty="0">
              <a:ln w="11430"/>
              <a:solidFill>
                <a:srgbClr val="00B050"/>
              </a:solidFill>
              <a:effectLst>
                <a:outerShdw blurRad="50800" dist="39000" dir="5460000" algn="tl">
                  <a:srgbClr val="000000">
                    <a:alpha val="38000"/>
                  </a:srgbClr>
                </a:outerShdw>
              </a:effectLst>
            </a:endParaRPr>
          </a:p>
        </p:txBody>
      </p:sp>
      <p:sp>
        <p:nvSpPr>
          <p:cNvPr id="8" name="Title 1"/>
          <p:cNvSpPr txBox="1">
            <a:spLocks/>
          </p:cNvSpPr>
          <p:nvPr/>
        </p:nvSpPr>
        <p:spPr>
          <a:xfrm>
            <a:off x="381000" y="2230118"/>
            <a:ext cx="4800600" cy="1046482"/>
          </a:xfrm>
          <a:prstGeom prst="rect">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lnSpcReduction="10000"/>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smtClean="0">
                <a:ln>
                  <a:solidFill>
                    <a:schemeClr val="tx1"/>
                  </a:solidFill>
                </a:ln>
                <a:solidFill>
                  <a:schemeClr val="tx1">
                    <a:lumMod val="50000"/>
                    <a:lumOff val="50000"/>
                  </a:schemeClr>
                </a:solidFill>
                <a:latin typeface="Arial Rounded MT Bold" pitchFamily="34" charset="0"/>
                <a:cs typeface="Aharoni" pitchFamily="2" charset="-79"/>
              </a:rPr>
              <a:t>Count the number of</a:t>
            </a:r>
            <a:br>
              <a:rPr lang="en-US" sz="3200" dirty="0" smtClean="0">
                <a:ln>
                  <a:solidFill>
                    <a:schemeClr val="tx1"/>
                  </a:solidFill>
                </a:ln>
                <a:solidFill>
                  <a:schemeClr val="tx1">
                    <a:lumMod val="50000"/>
                    <a:lumOff val="50000"/>
                  </a:schemeClr>
                </a:solidFill>
                <a:latin typeface="Arial Rounded MT Bold" pitchFamily="34" charset="0"/>
                <a:cs typeface="Aharoni" pitchFamily="2" charset="-79"/>
              </a:rPr>
            </a:br>
            <a:r>
              <a:rPr lang="en-US" sz="3200" dirty="0" smtClean="0">
                <a:ln>
                  <a:solidFill>
                    <a:schemeClr val="tx1"/>
                  </a:solidFill>
                </a:ln>
                <a:solidFill>
                  <a:schemeClr val="tx1">
                    <a:lumMod val="50000"/>
                    <a:lumOff val="50000"/>
                  </a:schemeClr>
                </a:solidFill>
                <a:latin typeface="Arial Rounded MT Bold" pitchFamily="34" charset="0"/>
                <a:cs typeface="Aharoni" pitchFamily="2" charset="-79"/>
              </a:rPr>
              <a:t>gods on this calendar.</a:t>
            </a:r>
            <a:endParaRPr lang="en-US" sz="3200" dirty="0">
              <a:ln>
                <a:solidFill>
                  <a:schemeClr val="tx1"/>
                </a:solidFill>
              </a:ln>
              <a:solidFill>
                <a:schemeClr val="tx1">
                  <a:lumMod val="50000"/>
                  <a:lumOff val="50000"/>
                </a:schemeClr>
              </a:solidFill>
              <a:latin typeface="Arial Rounded MT Bold" pitchFamily="34" charset="0"/>
              <a:cs typeface="Aharoni" pitchFamily="2" charset="-79"/>
            </a:endParaRPr>
          </a:p>
        </p:txBody>
      </p:sp>
    </p:spTree>
    <p:extLst>
      <p:ext uri="{BB962C8B-B14F-4D97-AF65-F5344CB8AC3E}">
        <p14:creationId xmlns:p14="http://schemas.microsoft.com/office/powerpoint/2010/main" val="4007671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1000"/>
                                        <p:tgtEl>
                                          <p:spTgt spid="7">
                                            <p:txEl>
                                              <p:pRg st="3" end="3"/>
                                            </p:txEl>
                                          </p:spTgt>
                                        </p:tgtEl>
                                      </p:cBhvr>
                                    </p:animEffect>
                                    <p:anim calcmode="lin" valueType="num">
                                      <p:cBhvr>
                                        <p:cTn id="4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1000"/>
                                        <p:tgtEl>
                                          <p:spTgt spid="7">
                                            <p:txEl>
                                              <p:pRg st="4" end="4"/>
                                            </p:txEl>
                                          </p:spTgt>
                                        </p:tgtEl>
                                      </p:cBhvr>
                                    </p:animEffect>
                                    <p:anim calcmode="lin" valueType="num">
                                      <p:cBhvr>
                                        <p:cTn id="4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733799"/>
            <a:ext cx="8382000" cy="1575800"/>
          </a:xfrm>
        </p:spPr>
        <p:style>
          <a:lnRef idx="0">
            <a:schemeClr val="accent3"/>
          </a:lnRef>
          <a:fillRef idx="3">
            <a:schemeClr val="accent3"/>
          </a:fillRef>
          <a:effectRef idx="3">
            <a:schemeClr val="accent3"/>
          </a:effectRef>
          <a:fontRef idx="minor">
            <a:schemeClr val="lt1"/>
          </a:fontRef>
        </p:style>
        <p:txBody>
          <a:bodyPr>
            <a:normAutofit/>
            <a:scene3d>
              <a:camera prst="orthographicFront"/>
              <a:lightRig rig="threePt" dir="t"/>
            </a:scene3d>
            <a:sp3d extrusionH="57150">
              <a:bevelT h="25400" prst="softRound"/>
            </a:sp3d>
          </a:bodyPr>
          <a:lstStyle/>
          <a:p>
            <a:r>
              <a:rPr lang="en-US" dirty="0" smtClean="0">
                <a:ln>
                  <a:solidFill>
                    <a:schemeClr val="tx1"/>
                  </a:solidFill>
                </a:ln>
                <a:solidFill>
                  <a:schemeClr val="tx1">
                    <a:lumMod val="50000"/>
                    <a:lumOff val="50000"/>
                  </a:schemeClr>
                </a:solidFill>
                <a:latin typeface="Arial Rounded MT Bold" pitchFamily="34" charset="0"/>
                <a:cs typeface="Aharoni" pitchFamily="2" charset="-79"/>
              </a:rPr>
              <a:t>Rome’s 8 Day Week Reduced but Sunday is not the 1</a:t>
            </a:r>
            <a:r>
              <a:rPr lang="en-US" baseline="30000" dirty="0" smtClean="0">
                <a:ln>
                  <a:solidFill>
                    <a:schemeClr val="tx1"/>
                  </a:solidFill>
                </a:ln>
                <a:solidFill>
                  <a:schemeClr val="tx1">
                    <a:lumMod val="50000"/>
                    <a:lumOff val="50000"/>
                  </a:schemeClr>
                </a:solidFill>
                <a:latin typeface="Arial Rounded MT Bold" pitchFamily="34" charset="0"/>
                <a:cs typeface="Aharoni" pitchFamily="2" charset="-79"/>
              </a:rPr>
              <a:t>st</a:t>
            </a:r>
            <a:r>
              <a:rPr lang="en-US" dirty="0" smtClean="0">
                <a:ln>
                  <a:solidFill>
                    <a:schemeClr val="tx1"/>
                  </a:solidFill>
                </a:ln>
                <a:solidFill>
                  <a:schemeClr val="tx1">
                    <a:lumMod val="50000"/>
                    <a:lumOff val="50000"/>
                  </a:schemeClr>
                </a:solidFill>
                <a:latin typeface="Arial Rounded MT Bold" pitchFamily="34" charset="0"/>
                <a:cs typeface="Aharoni" pitchFamily="2" charset="-79"/>
              </a:rPr>
              <a:t> day.</a:t>
            </a:r>
            <a:endParaRPr lang="en-US" dirty="0">
              <a:ln>
                <a:solidFill>
                  <a:schemeClr val="tx1"/>
                </a:solidFill>
              </a:ln>
              <a:solidFill>
                <a:schemeClr val="tx1">
                  <a:lumMod val="50000"/>
                  <a:lumOff val="50000"/>
                </a:schemeClr>
              </a:solidFill>
              <a:latin typeface="Arial Rounded MT Bold" pitchFamily="34" charset="0"/>
              <a:cs typeface="Aharoni" pitchFamily="2" charset="-79"/>
            </a:endParaRPr>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3817684425"/>
              </p:ext>
            </p:extLst>
          </p:nvPr>
        </p:nvGraphicFramePr>
        <p:xfrm>
          <a:off x="117296" y="2231633"/>
          <a:ext cx="8915403" cy="1310640"/>
        </p:xfrm>
        <a:graphic>
          <a:graphicData uri="http://schemas.openxmlformats.org/drawingml/2006/table">
            <a:tbl>
              <a:tblPr firstRow="1" bandRow="1">
                <a:tableStyleId>{93296810-A885-4BE3-A3E7-6D5BEEA58F35}</a:tableStyleId>
              </a:tblPr>
              <a:tblGrid>
                <a:gridCol w="1273629"/>
                <a:gridCol w="1273629"/>
                <a:gridCol w="1273629"/>
                <a:gridCol w="1273629"/>
                <a:gridCol w="1273629"/>
                <a:gridCol w="1273629"/>
                <a:gridCol w="1273629"/>
              </a:tblGrid>
              <a:tr h="370840">
                <a:tc>
                  <a:txBody>
                    <a:bodyPr/>
                    <a:lstStyle/>
                    <a:p>
                      <a:pPr algn="ctr"/>
                      <a:r>
                        <a:rPr lang="en-US" dirty="0" smtClean="0"/>
                        <a:t>Saturn’s Day or </a:t>
                      </a:r>
                    </a:p>
                    <a:p>
                      <a:pPr algn="ctr"/>
                      <a:r>
                        <a:rPr lang="en-US" dirty="0" smtClean="0"/>
                        <a:t>Saturday</a:t>
                      </a:r>
                      <a:endParaRPr lang="en-US" dirty="0"/>
                    </a:p>
                  </a:txBody>
                  <a:tcPr>
                    <a:cell3D prstMaterial="dkEdge">
                      <a:bevel prst="convex"/>
                      <a:lightRig rig="flood" dir="t"/>
                    </a:cell3D>
                    <a:solidFill>
                      <a:schemeClr val="bg2">
                        <a:lumMod val="50000"/>
                      </a:schemeClr>
                    </a:solidFill>
                  </a:tcPr>
                </a:tc>
                <a:tc>
                  <a:txBody>
                    <a:bodyPr/>
                    <a:lstStyle/>
                    <a:p>
                      <a:pPr algn="ctr"/>
                      <a:r>
                        <a:rPr lang="en-US" dirty="0" smtClean="0"/>
                        <a:t>Sun’s Day</a:t>
                      </a:r>
                    </a:p>
                    <a:p>
                      <a:pPr algn="ctr"/>
                      <a:r>
                        <a:rPr lang="en-US" dirty="0" smtClean="0"/>
                        <a:t>Or</a:t>
                      </a:r>
                      <a:br>
                        <a:rPr lang="en-US" dirty="0" smtClean="0"/>
                      </a:br>
                      <a:r>
                        <a:rPr lang="en-US" dirty="0" smtClean="0"/>
                        <a:t>Sunday</a:t>
                      </a:r>
                      <a:endParaRPr lang="en-US" dirty="0"/>
                    </a:p>
                  </a:txBody>
                  <a:tcPr>
                    <a:cell3D prstMaterial="dkEdge">
                      <a:bevel prst="convex"/>
                      <a:lightRig rig="flood" dir="t"/>
                    </a:cell3D>
                    <a:solidFill>
                      <a:srgbClr val="FFC000"/>
                    </a:solidFill>
                  </a:tcPr>
                </a:tc>
                <a:tc>
                  <a:txBody>
                    <a:bodyPr/>
                    <a:lstStyle/>
                    <a:p>
                      <a:pPr algn="ctr"/>
                      <a:r>
                        <a:rPr lang="en-US" dirty="0" smtClean="0"/>
                        <a:t>Luna’s Day</a:t>
                      </a:r>
                    </a:p>
                    <a:p>
                      <a:pPr algn="ctr"/>
                      <a:r>
                        <a:rPr lang="en-US" dirty="0" smtClean="0"/>
                        <a:t>Moon Day;</a:t>
                      </a:r>
                    </a:p>
                    <a:p>
                      <a:pPr algn="ctr"/>
                      <a:r>
                        <a:rPr lang="en-US" dirty="0" smtClean="0"/>
                        <a:t>Monday</a:t>
                      </a:r>
                      <a:endParaRPr lang="en-US" dirty="0"/>
                    </a:p>
                  </a:txBody>
                  <a:tcPr>
                    <a:cell3D prstMaterial="dkEdge">
                      <a:bevel prst="convex"/>
                      <a:lightRig rig="flood" dir="t"/>
                    </a:cell3D>
                  </a:tcPr>
                </a:tc>
                <a:tc>
                  <a:txBody>
                    <a:bodyPr/>
                    <a:lstStyle/>
                    <a:p>
                      <a:pPr algn="ctr"/>
                      <a:r>
                        <a:rPr lang="en-US" dirty="0" smtClean="0"/>
                        <a:t>Mar’s Day</a:t>
                      </a:r>
                    </a:p>
                    <a:p>
                      <a:pPr algn="ctr"/>
                      <a:r>
                        <a:rPr lang="en-US" dirty="0" smtClean="0"/>
                        <a:t>Tiu’s Day;</a:t>
                      </a:r>
                    </a:p>
                    <a:p>
                      <a:pPr algn="ctr"/>
                      <a:r>
                        <a:rPr lang="en-US" dirty="0" smtClean="0"/>
                        <a:t>Tuesday</a:t>
                      </a:r>
                      <a:endParaRPr lang="en-US" dirty="0"/>
                    </a:p>
                  </a:txBody>
                  <a:tcPr>
                    <a:cell3D prstMaterial="dkEdge">
                      <a:bevel prst="convex"/>
                      <a:lightRig rig="flood" dir="t"/>
                    </a:cell3D>
                  </a:tcPr>
                </a:tc>
                <a:tc>
                  <a:txBody>
                    <a:bodyPr/>
                    <a:lstStyle/>
                    <a:p>
                      <a:pPr algn="ctr"/>
                      <a:r>
                        <a:rPr lang="en-US" sz="1600" dirty="0" smtClean="0"/>
                        <a:t>Mercury’s Day or </a:t>
                      </a:r>
                    </a:p>
                    <a:p>
                      <a:pPr algn="ctr"/>
                      <a:r>
                        <a:rPr lang="en-US" sz="1600" dirty="0" err="1" smtClean="0"/>
                        <a:t>Woden’s</a:t>
                      </a:r>
                      <a:r>
                        <a:rPr lang="en-US" sz="1600" dirty="0" smtClean="0"/>
                        <a:t>; Day</a:t>
                      </a:r>
                    </a:p>
                    <a:p>
                      <a:pPr algn="ctr"/>
                      <a:r>
                        <a:rPr lang="en-US" sz="1600" dirty="0" smtClean="0"/>
                        <a:t>Wednesday</a:t>
                      </a:r>
                      <a:endParaRPr lang="en-US" sz="1600" dirty="0"/>
                    </a:p>
                  </a:txBody>
                  <a:tcPr>
                    <a:cell3D prstMaterial="dkEdge">
                      <a:bevel prst="convex"/>
                      <a:lightRig rig="flood" dir="t"/>
                    </a:cell3D>
                  </a:tcPr>
                </a:tc>
                <a:tc>
                  <a:txBody>
                    <a:bodyPr/>
                    <a:lstStyle/>
                    <a:p>
                      <a:pPr algn="ctr"/>
                      <a:r>
                        <a:rPr lang="en-US" dirty="0" smtClean="0"/>
                        <a:t>Jupiter’s Day or Thor’s Day;</a:t>
                      </a:r>
                    </a:p>
                    <a:p>
                      <a:pPr algn="ctr"/>
                      <a:r>
                        <a:rPr lang="en-US" dirty="0" smtClean="0"/>
                        <a:t>Thursday </a:t>
                      </a:r>
                      <a:endParaRPr lang="en-US" dirty="0"/>
                    </a:p>
                  </a:txBody>
                  <a:tcPr>
                    <a:cell3D prstMaterial="dkEdge">
                      <a:bevel prst="convex"/>
                      <a:lightRig rig="flood" dir="t"/>
                    </a:cell3D>
                  </a:tcPr>
                </a:tc>
                <a:tc>
                  <a:txBody>
                    <a:bodyPr/>
                    <a:lstStyle/>
                    <a:p>
                      <a:pPr algn="ctr"/>
                      <a:r>
                        <a:rPr lang="en-US" dirty="0" smtClean="0"/>
                        <a:t>Venus’ Day</a:t>
                      </a:r>
                      <a:br>
                        <a:rPr lang="en-US" dirty="0" smtClean="0"/>
                      </a:br>
                      <a:r>
                        <a:rPr lang="en-US" dirty="0" smtClean="0"/>
                        <a:t>or Frigg’s Day;</a:t>
                      </a:r>
                      <a:br>
                        <a:rPr lang="en-US" dirty="0" smtClean="0"/>
                      </a:br>
                      <a:r>
                        <a:rPr lang="en-US" dirty="0" smtClean="0"/>
                        <a:t>Friday</a:t>
                      </a:r>
                      <a:endParaRPr lang="en-US" dirty="0"/>
                    </a:p>
                  </a:txBody>
                  <a:tcPr>
                    <a:cell3D prstMaterial="dkEdge">
                      <a:bevel prst="convex"/>
                      <a:lightRig rig="flood" dir="t"/>
                    </a:cell3D>
                  </a:tcPr>
                </a:tc>
              </a:tr>
            </a:tbl>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18</a:t>
            </a:fld>
            <a:endParaRPr lang="en-US"/>
          </a:p>
        </p:txBody>
      </p:sp>
      <p:pic>
        <p:nvPicPr>
          <p:cNvPr id="6146" name="Picture 2" descr="C:\Users\Rae\Desktop\pagan day n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4128499"/>
            <a:ext cx="45085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95400" y="5486400"/>
            <a:ext cx="6553200" cy="1118599"/>
          </a:xfrm>
          <a:prstGeom prst="rect">
            <a:avLst/>
          </a:prstGeom>
          <a:solidFill>
            <a:schemeClr val="accent6">
              <a:lumMod val="20000"/>
              <a:lumOff val="80000"/>
            </a:schemeClr>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lnSpcReduction="10000"/>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n>
                  <a:solidFill>
                    <a:schemeClr val="tx1"/>
                  </a:solidFill>
                </a:ln>
                <a:solidFill>
                  <a:schemeClr val="accent6">
                    <a:lumMod val="75000"/>
                  </a:schemeClr>
                </a:solidFill>
                <a:latin typeface="Comic Sans MS" pitchFamily="66" charset="0"/>
                <a:cs typeface="Aharoni" pitchFamily="2" charset="-79"/>
              </a:rPr>
              <a:t>Will</a:t>
            </a:r>
            <a:r>
              <a:rPr lang="en-US" sz="3600" dirty="0" smtClean="0">
                <a:ln>
                  <a:solidFill>
                    <a:schemeClr val="tx1"/>
                  </a:solidFill>
                </a:ln>
                <a:solidFill>
                  <a:schemeClr val="accent6">
                    <a:lumMod val="75000"/>
                  </a:schemeClr>
                </a:solidFill>
                <a:latin typeface="Comic Sans MS" pitchFamily="66" charset="0"/>
                <a:cs typeface="Aharoni" pitchFamily="2" charset="-79"/>
              </a:rPr>
              <a:t> </a:t>
            </a:r>
            <a:r>
              <a:rPr lang="en-US" sz="3600" b="1" dirty="0" smtClean="0">
                <a:ln>
                  <a:solidFill>
                    <a:schemeClr val="tx1"/>
                  </a:solidFill>
                </a:ln>
                <a:solidFill>
                  <a:schemeClr val="accent6">
                    <a:lumMod val="75000"/>
                  </a:schemeClr>
                </a:solidFill>
                <a:latin typeface="Comic Sans MS" pitchFamily="66" charset="0"/>
                <a:cs typeface="Aharoni" pitchFamily="2" charset="-79"/>
              </a:rPr>
              <a:t>the order of the days </a:t>
            </a:r>
            <a:br>
              <a:rPr lang="en-US" sz="3600" b="1" dirty="0" smtClean="0">
                <a:ln>
                  <a:solidFill>
                    <a:schemeClr val="tx1"/>
                  </a:solidFill>
                </a:ln>
                <a:solidFill>
                  <a:schemeClr val="accent6">
                    <a:lumMod val="75000"/>
                  </a:schemeClr>
                </a:solidFill>
                <a:latin typeface="Comic Sans MS" pitchFamily="66" charset="0"/>
                <a:cs typeface="Aharoni" pitchFamily="2" charset="-79"/>
              </a:rPr>
            </a:br>
            <a:r>
              <a:rPr lang="en-US" sz="3600" b="1" dirty="0" smtClean="0">
                <a:ln>
                  <a:solidFill>
                    <a:schemeClr val="tx1"/>
                  </a:solidFill>
                </a:ln>
                <a:solidFill>
                  <a:schemeClr val="accent6">
                    <a:lumMod val="75000"/>
                  </a:schemeClr>
                </a:solidFill>
                <a:latin typeface="Comic Sans MS" pitchFamily="66" charset="0"/>
                <a:cs typeface="Aharoni" pitchFamily="2" charset="-79"/>
              </a:rPr>
              <a:t>change with a 7 day week?</a:t>
            </a:r>
            <a:endParaRPr lang="en-US" sz="3600" b="1" dirty="0">
              <a:ln>
                <a:solidFill>
                  <a:schemeClr val="tx1"/>
                </a:solidFill>
              </a:ln>
              <a:solidFill>
                <a:schemeClr val="accent6">
                  <a:lumMod val="75000"/>
                </a:schemeClr>
              </a:solidFill>
              <a:latin typeface="Comic Sans MS" pitchFamily="66" charset="0"/>
              <a:cs typeface="Aharoni" pitchFamily="2" charset="-79"/>
            </a:endParaRPr>
          </a:p>
        </p:txBody>
      </p:sp>
    </p:spTree>
    <p:extLst>
      <p:ext uri="{BB962C8B-B14F-4D97-AF65-F5344CB8AC3E}">
        <p14:creationId xmlns:p14="http://schemas.microsoft.com/office/powerpoint/2010/main" val="295751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250"/>
            <a:ext cx="9144000" cy="1143000"/>
          </a:xfrm>
        </p:spPr>
        <p:txBody>
          <a:bodyPr>
            <a:normAutofit/>
            <a:scene3d>
              <a:camera prst="orthographicFront"/>
              <a:lightRig rig="threePt" dir="t"/>
            </a:scene3d>
            <a:sp3d extrusionH="57150">
              <a:bevelT h="25400" prst="softRound"/>
            </a:sp3d>
          </a:bodyPr>
          <a:lstStyle/>
          <a:p>
            <a:r>
              <a:rPr lang="en-US" dirty="0" smtClean="0">
                <a:ln>
                  <a:solidFill>
                    <a:srgbClr val="006600"/>
                  </a:solidFill>
                </a:ln>
                <a:solidFill>
                  <a:schemeClr val="tx1">
                    <a:lumMod val="50000"/>
                    <a:lumOff val="50000"/>
                  </a:schemeClr>
                </a:solidFill>
                <a:latin typeface="Arial Rounded MT Bold" pitchFamily="34" charset="0"/>
                <a:cs typeface="Aharoni" pitchFamily="2" charset="-79"/>
              </a:rPr>
              <a:t>History of the Pagan Sunday</a:t>
            </a:r>
            <a:endParaRPr lang="en-US" dirty="0">
              <a:ln>
                <a:solidFill>
                  <a:srgbClr val="006600"/>
                </a:solidFill>
              </a:ln>
              <a:solidFill>
                <a:schemeClr val="tx1">
                  <a:lumMod val="50000"/>
                  <a:lumOff val="50000"/>
                </a:schemeClr>
              </a:solidFill>
              <a:latin typeface="Arial Rounded MT Bold" pitchFamily="34" charset="0"/>
              <a:cs typeface="Aharoni" pitchFamily="2" charset="-79"/>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19</a:t>
            </a:fld>
            <a:endParaRPr lang="en-US"/>
          </a:p>
        </p:txBody>
      </p:sp>
      <p:sp>
        <p:nvSpPr>
          <p:cNvPr id="10" name="Content Placeholder 7"/>
          <p:cNvSpPr txBox="1">
            <a:spLocks/>
          </p:cNvSpPr>
          <p:nvPr/>
        </p:nvSpPr>
        <p:spPr>
          <a:xfrm>
            <a:off x="274318" y="1066800"/>
            <a:ext cx="8610600" cy="5486400"/>
          </a:xfrm>
          <a:prstGeom prst="rect">
            <a:avLst/>
          </a:prstGeom>
          <a:solidFill>
            <a:schemeClr val="accent3">
              <a:lumMod val="20000"/>
              <a:lumOff val="80000"/>
              <a:alpha val="46000"/>
            </a:schemeClr>
          </a:solidFill>
          <a:scene3d>
            <a:camera prst="orthographicFront"/>
            <a:lightRig rig="threePt" dir="t"/>
          </a:scene3d>
          <a:sp3d>
            <a:bevelT w="152400" h="50800" prst="softRound"/>
          </a:sp3d>
        </p:spPr>
        <p:txBody>
          <a:bodyPr vert="horz" lIns="91440" tIns="45720" rIns="91440" bIns="45720" rtlCol="0">
            <a:normAutofit fontScale="92500" lnSpcReduction="20000"/>
            <a:sp3d extrusionH="57150">
              <a:bevelT w="38100" h="38100"/>
            </a:sp3d>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3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Mithraism and </a:t>
            </a:r>
            <a:r>
              <a:rPr lang="en-US" sz="35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Christianism</a:t>
            </a:r>
            <a:endParaRPr lang="en-US" sz="3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nSpc>
                <a:spcPct val="120000"/>
              </a:lnSpc>
            </a:pPr>
            <a:r>
              <a:rPr lang="en-US" dirty="0" smtClean="0">
                <a:solidFill>
                  <a:srgbClr val="006600"/>
                </a:solidFill>
              </a:rPr>
              <a:t>The popular worship of </a:t>
            </a:r>
            <a:r>
              <a:rPr lang="en-US" dirty="0" err="1" smtClean="0">
                <a:solidFill>
                  <a:srgbClr val="006600"/>
                </a:solidFill>
              </a:rPr>
              <a:t>Mithra</a:t>
            </a:r>
            <a:r>
              <a:rPr lang="en-US" dirty="0" smtClean="0">
                <a:solidFill>
                  <a:srgbClr val="006600"/>
                </a:solidFill>
              </a:rPr>
              <a:t> [the "Invincible Sun-god"] became so pre-eminent in the Roman Empire in the days </a:t>
            </a:r>
            <a:br>
              <a:rPr lang="en-US" dirty="0" smtClean="0">
                <a:solidFill>
                  <a:srgbClr val="006600"/>
                </a:solidFill>
              </a:rPr>
            </a:br>
            <a:r>
              <a:rPr lang="en-US" dirty="0" smtClean="0">
                <a:solidFill>
                  <a:srgbClr val="006600"/>
                </a:solidFill>
              </a:rPr>
              <a:t>of Constantine, that he decreed "The Venerable Day of the Sun" to be the weekly rest day of the Empire [321 AD].</a:t>
            </a:r>
          </a:p>
          <a:p>
            <a:pPr marL="0" indent="0">
              <a:lnSpc>
                <a:spcPct val="120000"/>
              </a:lnSpc>
              <a:buNone/>
            </a:pPr>
            <a:r>
              <a:rPr lang="en-US" dirty="0" smtClean="0"/>
              <a:t>One authority points out the influence of Mithraism on Christianity, saying:</a:t>
            </a:r>
          </a:p>
          <a:p>
            <a:pPr>
              <a:lnSpc>
                <a:spcPct val="120000"/>
              </a:lnSpc>
            </a:pPr>
            <a:r>
              <a:rPr lang="en-US" dirty="0" smtClean="0">
                <a:solidFill>
                  <a:srgbClr val="006600"/>
                </a:solidFill>
              </a:rPr>
              <a:t>"It [Mithraism] had so much acceptance that </a:t>
            </a:r>
            <a:r>
              <a:rPr lang="en-US" b="1" u="sng" dirty="0" smtClean="0">
                <a:solidFill>
                  <a:srgbClr val="006600"/>
                </a:solidFill>
              </a:rPr>
              <a:t>it was able to impose on the Christian world its own Sun-day in place of the Sabbath</a:t>
            </a:r>
            <a:r>
              <a:rPr lang="en-US" dirty="0" smtClean="0">
                <a:solidFill>
                  <a:srgbClr val="006600"/>
                </a:solidFill>
              </a:rPr>
              <a:t>, its Sun's birthday, 25th December, as the birthday of Jesus." </a:t>
            </a:r>
            <a:r>
              <a:rPr lang="en-US" i="1" dirty="0" smtClean="0"/>
              <a:t>-- G. Murray, Christianity in the Light of Modern Knowledge, pp. 73, 74.</a:t>
            </a:r>
            <a:endParaRPr lang="en-US" dirty="0" smtClean="0"/>
          </a:p>
        </p:txBody>
      </p:sp>
    </p:spTree>
    <p:extLst>
      <p:ext uri="{BB962C8B-B14F-4D97-AF65-F5344CB8AC3E}">
        <p14:creationId xmlns:p14="http://schemas.microsoft.com/office/powerpoint/2010/main" val="507208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e\Desktop\EASY T4 Studies\crocus-spring-equin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13868400" cy="706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3559317"/>
            <a:ext cx="8915400" cy="3266853"/>
          </a:xfrm>
          <a:prstGeom prst="rect">
            <a:avLst/>
          </a:prstGeom>
        </p:spPr>
        <p:txBody>
          <a:bodyPr vert="horz" lIns="91440" tIns="45720" rIns="91440" bIns="45720" rtlCol="0" anchor="ctr">
            <a:noAutofit/>
            <a:scene3d>
              <a:camera prst="orthographicFront"/>
              <a:lightRig rig="glow" dir="tl">
                <a:rot lat="0" lon="0" rev="5400000"/>
              </a:lightRig>
            </a:scene3d>
            <a:sp3d extrusionH="57150" contourW="12700">
              <a:bevelT w="25400" h="25400" prst="softRound"/>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rPr>
              <a:t>             </a:t>
            </a:r>
            <a:r>
              <a:rPr lang="en-US" sz="6600" dirty="0" smtClean="0">
                <a:ln w="11430"/>
                <a:solidFill>
                  <a:srgbClr val="DB39E7"/>
                </a:solidFill>
                <a:effectLst>
                  <a:outerShdw blurRad="80000" dist="40000" dir="5040000" algn="tl">
                    <a:srgbClr val="000000">
                      <a:alpha val="30000"/>
                    </a:srgbClr>
                  </a:outerShdw>
                </a:effectLst>
                <a:latin typeface="Algerian" pitchFamily="82" charset="0"/>
              </a:rPr>
              <a:t>detecting</a:t>
            </a:r>
            <a:r>
              <a:rPr lang="en-US" sz="6600" dirty="0" smtClean="0">
                <a:ln w="11430"/>
                <a:solidFill>
                  <a:schemeClr val="bg2">
                    <a:lumMod val="75000"/>
                  </a:schemeClr>
                </a:solidFill>
                <a:effectLst>
                  <a:outerShdw blurRad="80000" dist="40000" dir="5040000" algn="tl">
                    <a:srgbClr val="000000">
                      <a:alpha val="30000"/>
                    </a:srgbClr>
                  </a:outerShdw>
                </a:effectLst>
                <a:latin typeface="Algerian" pitchFamily="82" charset="0"/>
              </a:rPr>
              <a:t> </a:t>
            </a:r>
            <a:br>
              <a:rPr lang="en-US" sz="6600" dirty="0" smtClean="0">
                <a:ln w="11430"/>
                <a:solidFill>
                  <a:schemeClr val="bg2">
                    <a:lumMod val="75000"/>
                  </a:schemeClr>
                </a:solidFill>
                <a:effectLst>
                  <a:outerShdw blurRad="80000" dist="40000" dir="5040000" algn="tl">
                    <a:srgbClr val="000000">
                      <a:alpha val="30000"/>
                    </a:srgbClr>
                  </a:outerShdw>
                </a:effectLst>
                <a:latin typeface="Algerian" pitchFamily="82" charset="0"/>
              </a:rPr>
            </a:br>
            <a:r>
              <a:rPr lang="en-US" sz="6600" dirty="0" smtClean="0">
                <a:ln w="11430"/>
                <a:solidFill>
                  <a:schemeClr val="bg2">
                    <a:lumMod val="75000"/>
                  </a:schemeClr>
                </a:solidFill>
                <a:effectLst>
                  <a:outerShdw blurRad="80000" dist="40000" dir="5040000" algn="tl">
                    <a:srgbClr val="000000">
                      <a:alpha val="30000"/>
                    </a:srgbClr>
                  </a:outerShdw>
                </a:effectLst>
                <a:latin typeface="Algerian" pitchFamily="82" charset="0"/>
              </a:rPr>
              <a:t>              </a:t>
            </a:r>
            <a:r>
              <a:rPr lang="en-US" sz="6600" dirty="0" smtClean="0">
                <a:ln w="11430"/>
                <a:solidFill>
                  <a:srgbClr val="DB39E7"/>
                </a:solidFill>
                <a:effectLst>
                  <a:outerShdw blurRad="80000" dist="40000" dir="5040000" algn="tl">
                    <a:srgbClr val="000000">
                      <a:alpha val="30000"/>
                    </a:srgbClr>
                  </a:outerShdw>
                </a:effectLst>
                <a:latin typeface="Algerian" pitchFamily="82" charset="0"/>
              </a:rPr>
              <a:t>the</a:t>
            </a:r>
            <a:r>
              <a:rPr lang="en-US" sz="6600" dirty="0" smtClean="0">
                <a:ln w="11430"/>
                <a:solidFill>
                  <a:schemeClr val="bg2">
                    <a:lumMod val="75000"/>
                  </a:schemeClr>
                </a:solidFill>
                <a:effectLst>
                  <a:outerShdw blurRad="80000" dist="40000" dir="5040000" algn="tl">
                    <a:srgbClr val="000000">
                      <a:alpha val="30000"/>
                    </a:srgbClr>
                  </a:outerShdw>
                </a:effectLst>
                <a:latin typeface="Algerian" pitchFamily="82" charset="0"/>
              </a:rPr>
              <a:t> </a:t>
            </a:r>
            <a:br>
              <a:rPr lang="en-US" sz="6600" dirty="0" smtClean="0">
                <a:ln w="11430"/>
                <a:solidFill>
                  <a:schemeClr val="bg2">
                    <a:lumMod val="75000"/>
                  </a:schemeClr>
                </a:solidFill>
                <a:effectLst>
                  <a:outerShdw blurRad="80000" dist="40000" dir="5040000" algn="tl">
                    <a:srgbClr val="000000">
                      <a:alpha val="30000"/>
                    </a:srgbClr>
                  </a:outerShdw>
                </a:effectLst>
                <a:latin typeface="Algerian" pitchFamily="82" charset="0"/>
              </a:rPr>
            </a:br>
            <a:r>
              <a:rPr lang="en-US" sz="6600" dirty="0" err="1" smtClean="0">
                <a:ln w="11430"/>
                <a:solidFill>
                  <a:schemeClr val="accent1">
                    <a:lumMod val="60000"/>
                    <a:lumOff val="40000"/>
                  </a:schemeClr>
                </a:solidFill>
                <a:effectLst>
                  <a:outerShdw blurRad="80000" dist="40000" dir="5040000" algn="tl">
                    <a:srgbClr val="000000">
                      <a:alpha val="30000"/>
                    </a:srgbClr>
                  </a:outerShdw>
                </a:effectLst>
                <a:latin typeface="Algerian" pitchFamily="82" charset="0"/>
              </a:rPr>
              <a:t>Equi</a:t>
            </a:r>
            <a:r>
              <a:rPr lang="en-US" sz="6600" dirty="0" smtClean="0">
                <a:ln w="11430"/>
                <a:solidFill>
                  <a:schemeClr val="accent1">
                    <a:lumMod val="60000"/>
                    <a:lumOff val="40000"/>
                  </a:schemeClr>
                </a:solidFill>
                <a:effectLst>
                  <a:outerShdw blurRad="80000" dist="40000" dir="5040000" algn="tl">
                    <a:srgbClr val="000000">
                      <a:alpha val="30000"/>
                    </a:srgbClr>
                  </a:outerShdw>
                </a:effectLst>
                <a:latin typeface="Algerian" pitchFamily="82" charset="0"/>
              </a:rPr>
              <a:t>-</a:t>
            </a:r>
            <a:r>
              <a:rPr lang="en-US" sz="6600" u="sng" dirty="0" smtClean="0">
                <a:ln w="11430"/>
                <a:solidFill>
                  <a:schemeClr val="accent3"/>
                </a:solidFill>
                <a:effectLst>
                  <a:outerShdw blurRad="80000" dist="40000" dir="5040000" algn="tl">
                    <a:srgbClr val="000000">
                      <a:alpha val="30000"/>
                    </a:srgbClr>
                  </a:outerShdw>
                </a:effectLst>
                <a:latin typeface="Algerian" pitchFamily="82" charset="0"/>
              </a:rPr>
              <a:t>lux</a:t>
            </a:r>
            <a:r>
              <a:rPr lang="en-US" sz="6600" dirty="0" smtClean="0">
                <a:ln w="11430"/>
                <a:solidFill>
                  <a:schemeClr val="bg2">
                    <a:lumMod val="75000"/>
                  </a:schemeClr>
                </a:solidFill>
                <a:effectLst>
                  <a:outerShdw blurRad="80000" dist="40000" dir="5040000" algn="tl">
                    <a:srgbClr val="000000">
                      <a:alpha val="30000"/>
                    </a:srgbClr>
                  </a:outerShdw>
                </a:effectLst>
                <a:latin typeface="Algerian" pitchFamily="82" charset="0"/>
              </a:rPr>
              <a:t>  </a:t>
            </a:r>
            <a:r>
              <a:rPr lang="en-US" sz="6600" dirty="0" smtClean="0">
                <a:ln w="11430"/>
                <a:solidFill>
                  <a:schemeClr val="accent3"/>
                </a:solidFill>
                <a:effectLst>
                  <a:outerShdw blurRad="80000" dist="40000" dir="5040000" algn="tl">
                    <a:srgbClr val="000000">
                      <a:alpha val="30000"/>
                    </a:srgbClr>
                  </a:outerShdw>
                </a:effectLst>
                <a:latin typeface="Algerian" pitchFamily="82" charset="0"/>
              </a:rPr>
              <a:t>deception</a:t>
            </a:r>
            <a:endParaRPr lang="en-US" sz="6600" dirty="0">
              <a:ln w="11430"/>
              <a:solidFill>
                <a:schemeClr val="accent3"/>
              </a:solidFill>
              <a:effectLst>
                <a:outerShdw blurRad="80000" dist="40000" dir="5040000" algn="tl">
                  <a:srgbClr val="000000">
                    <a:alpha val="30000"/>
                  </a:srgbClr>
                </a:outerShdw>
              </a:effectLst>
              <a:latin typeface="Algerian" pitchFamily="82" charset="0"/>
            </a:endParaRPr>
          </a:p>
        </p:txBody>
      </p:sp>
    </p:spTree>
    <p:extLst>
      <p:ext uri="{BB962C8B-B14F-4D97-AF65-F5344CB8AC3E}">
        <p14:creationId xmlns:p14="http://schemas.microsoft.com/office/powerpoint/2010/main" val="325021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20</a:t>
            </a:fld>
            <a:endParaRPr lang="en-US"/>
          </a:p>
        </p:txBody>
      </p:sp>
      <p:sp>
        <p:nvSpPr>
          <p:cNvPr id="10" name="Content Placeholder 7"/>
          <p:cNvSpPr txBox="1">
            <a:spLocks/>
          </p:cNvSpPr>
          <p:nvPr/>
        </p:nvSpPr>
        <p:spPr>
          <a:xfrm>
            <a:off x="274318" y="304800"/>
            <a:ext cx="8610600" cy="6248400"/>
          </a:xfrm>
          <a:prstGeom prst="rect">
            <a:avLst/>
          </a:prstGeom>
          <a:solidFill>
            <a:schemeClr val="accent3">
              <a:lumMod val="20000"/>
              <a:lumOff val="80000"/>
              <a:alpha val="46000"/>
            </a:schemeClr>
          </a:solidFill>
          <a:scene3d>
            <a:camera prst="orthographicFront"/>
            <a:lightRig rig="threePt" dir="t"/>
          </a:scene3d>
          <a:sp3d>
            <a:bevelT w="152400" h="50800" prst="softRound"/>
          </a:sp3d>
        </p:spPr>
        <p:txBody>
          <a:bodyPr vert="horz" lIns="91440" tIns="45720" rIns="91440" bIns="45720" rtlCol="0">
            <a:normAutofit fontScale="92500" lnSpcReduction="20000"/>
            <a:sp3d extrusionH="57150">
              <a:bevelT w="38100" h="38100"/>
            </a:sp3d>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39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Mithraism and </a:t>
            </a:r>
            <a:r>
              <a:rPr lang="en-US" sz="39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Christianism</a:t>
            </a:r>
            <a:r>
              <a:rPr lang="en-US" sz="39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3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con’t</a:t>
            </a:r>
            <a:r>
              <a:rPr lang="en-U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a:p>
            <a:pPr>
              <a:lnSpc>
                <a:spcPct val="120000"/>
              </a:lnSpc>
            </a:pPr>
            <a:r>
              <a:rPr lang="en-US" dirty="0" smtClean="0">
                <a:ln>
                  <a:solidFill>
                    <a:srgbClr val="C00000"/>
                  </a:solidFill>
                </a:ln>
                <a:solidFill>
                  <a:srgbClr val="006600"/>
                </a:solidFill>
              </a:rPr>
              <a:t>Still another author confirms:  "The early Christians had at first adopted the Jewish seven-day week, with its numbered week days, but by the close of the third century A.D. this began to give way to the planetary week; and in the fourth and fifth centuries the pagan designations became generally accepted in the western half of Christendom.</a:t>
            </a:r>
            <a:br>
              <a:rPr lang="en-US" dirty="0" smtClean="0">
                <a:ln>
                  <a:solidFill>
                    <a:srgbClr val="C00000"/>
                  </a:solidFill>
                </a:ln>
                <a:solidFill>
                  <a:srgbClr val="006600"/>
                </a:solidFill>
              </a:rPr>
            </a:br>
            <a:endParaRPr lang="en-US" sz="1700" dirty="0" smtClean="0">
              <a:ln>
                <a:solidFill>
                  <a:srgbClr val="C00000"/>
                </a:solidFill>
              </a:ln>
              <a:solidFill>
                <a:srgbClr val="006600"/>
              </a:solidFill>
            </a:endParaRPr>
          </a:p>
          <a:p>
            <a:pPr>
              <a:lnSpc>
                <a:spcPct val="120000"/>
              </a:lnSpc>
            </a:pPr>
            <a:r>
              <a:rPr lang="en-US" dirty="0" smtClean="0">
                <a:ln>
                  <a:solidFill>
                    <a:schemeClr val="accent2">
                      <a:lumMod val="75000"/>
                    </a:schemeClr>
                  </a:solidFill>
                </a:ln>
                <a:solidFill>
                  <a:srgbClr val="006600"/>
                </a:solidFill>
              </a:rPr>
              <a:t>“... During these same centuries the spread of Oriental solar worships, especially that of </a:t>
            </a:r>
            <a:r>
              <a:rPr lang="en-US" dirty="0" err="1" smtClean="0">
                <a:ln>
                  <a:solidFill>
                    <a:schemeClr val="accent2">
                      <a:lumMod val="75000"/>
                    </a:schemeClr>
                  </a:solidFill>
                </a:ln>
                <a:solidFill>
                  <a:srgbClr val="006600"/>
                </a:solidFill>
              </a:rPr>
              <a:t>Mithra</a:t>
            </a:r>
            <a:r>
              <a:rPr lang="en-US" dirty="0" smtClean="0">
                <a:ln>
                  <a:solidFill>
                    <a:schemeClr val="accent2">
                      <a:lumMod val="75000"/>
                    </a:schemeClr>
                  </a:solidFill>
                </a:ln>
                <a:solidFill>
                  <a:srgbClr val="006600"/>
                </a:solidFill>
              </a:rPr>
              <a:t>, in the Roman world, had already </a:t>
            </a:r>
            <a:r>
              <a:rPr lang="en-US" b="1" u="sng" dirty="0" smtClean="0">
                <a:ln>
                  <a:solidFill>
                    <a:schemeClr val="accent2">
                      <a:lumMod val="75000"/>
                    </a:schemeClr>
                  </a:solidFill>
                </a:ln>
                <a:solidFill>
                  <a:srgbClr val="006600"/>
                </a:solidFill>
              </a:rPr>
              <a:t>led to the</a:t>
            </a:r>
            <a:r>
              <a:rPr lang="en-US" b="1" dirty="0" smtClean="0">
                <a:ln>
                  <a:solidFill>
                    <a:schemeClr val="accent2">
                      <a:lumMod val="75000"/>
                    </a:schemeClr>
                  </a:solidFill>
                </a:ln>
                <a:solidFill>
                  <a:srgbClr val="006600"/>
                </a:solidFill>
              </a:rPr>
              <a:t> </a:t>
            </a:r>
            <a:r>
              <a:rPr lang="en-US" b="1" u="sng" dirty="0" smtClean="0">
                <a:ln>
                  <a:solidFill>
                    <a:schemeClr val="accent2">
                      <a:lumMod val="75000"/>
                    </a:schemeClr>
                  </a:solidFill>
                </a:ln>
                <a:solidFill>
                  <a:srgbClr val="FF0000"/>
                </a:solidFill>
              </a:rPr>
              <a:t>substitution</a:t>
            </a:r>
            <a:r>
              <a:rPr lang="en-US" b="1" dirty="0" smtClean="0">
                <a:ln>
                  <a:solidFill>
                    <a:schemeClr val="accent2">
                      <a:lumMod val="75000"/>
                    </a:schemeClr>
                  </a:solidFill>
                </a:ln>
                <a:solidFill>
                  <a:srgbClr val="006600"/>
                </a:solidFill>
              </a:rPr>
              <a:t> </a:t>
            </a:r>
            <a:r>
              <a:rPr lang="en-US" b="1" u="sng" dirty="0" smtClean="0">
                <a:ln>
                  <a:solidFill>
                    <a:schemeClr val="accent2">
                      <a:lumMod val="75000"/>
                    </a:schemeClr>
                  </a:solidFill>
                </a:ln>
                <a:solidFill>
                  <a:srgbClr val="006600"/>
                </a:solidFill>
              </a:rPr>
              <a:t>by the pagans of dies Solis </a:t>
            </a:r>
            <a:r>
              <a:rPr lang="en-US" dirty="0" smtClean="0">
                <a:ln>
                  <a:solidFill>
                    <a:schemeClr val="accent2">
                      <a:lumMod val="75000"/>
                    </a:schemeClr>
                  </a:solidFill>
                </a:ln>
                <a:solidFill>
                  <a:srgbClr val="006600"/>
                </a:solidFill>
              </a:rPr>
              <a:t>(Sun-day) </a:t>
            </a:r>
            <a:r>
              <a:rPr lang="en-US" b="1" u="sng" dirty="0" smtClean="0">
                <a:ln>
                  <a:solidFill>
                    <a:schemeClr val="accent2">
                      <a:lumMod val="75000"/>
                    </a:schemeClr>
                  </a:solidFill>
                </a:ln>
                <a:solidFill>
                  <a:srgbClr val="006600"/>
                </a:solidFill>
              </a:rPr>
              <a:t>for dies </a:t>
            </a:r>
            <a:r>
              <a:rPr lang="en-US" b="1" u="sng" dirty="0" err="1" smtClean="0">
                <a:ln>
                  <a:solidFill>
                    <a:schemeClr val="accent2">
                      <a:lumMod val="75000"/>
                    </a:schemeClr>
                  </a:solidFill>
                </a:ln>
                <a:solidFill>
                  <a:srgbClr val="006600"/>
                </a:solidFill>
              </a:rPr>
              <a:t>Saturni</a:t>
            </a:r>
            <a:r>
              <a:rPr lang="en-US" b="1" dirty="0" smtClean="0">
                <a:ln>
                  <a:solidFill>
                    <a:schemeClr val="accent2">
                      <a:lumMod val="75000"/>
                    </a:schemeClr>
                  </a:solidFill>
                </a:ln>
                <a:solidFill>
                  <a:srgbClr val="006600"/>
                </a:solidFill>
              </a:rPr>
              <a:t> </a:t>
            </a:r>
            <a:r>
              <a:rPr lang="en-US" dirty="0" smtClean="0">
                <a:ln>
                  <a:solidFill>
                    <a:schemeClr val="accent2">
                      <a:lumMod val="75000"/>
                    </a:schemeClr>
                  </a:solidFill>
                </a:ln>
                <a:solidFill>
                  <a:srgbClr val="006600"/>
                </a:solidFill>
              </a:rPr>
              <a:t>(Saturday), </a:t>
            </a:r>
            <a:r>
              <a:rPr lang="en-US" b="1" u="sng" dirty="0" smtClean="0">
                <a:ln>
                  <a:solidFill>
                    <a:schemeClr val="accent2">
                      <a:lumMod val="75000"/>
                    </a:schemeClr>
                  </a:solidFill>
                </a:ln>
                <a:solidFill>
                  <a:srgbClr val="006600"/>
                </a:solidFill>
              </a:rPr>
              <a:t>as the first day of the planetary week</a:t>
            </a:r>
            <a:r>
              <a:rPr lang="en-US" dirty="0" smtClean="0">
                <a:ln>
                  <a:solidFill>
                    <a:schemeClr val="accent2">
                      <a:lumMod val="75000"/>
                    </a:schemeClr>
                  </a:solidFill>
                </a:ln>
                <a:solidFill>
                  <a:srgbClr val="006600"/>
                </a:solidFill>
              </a:rPr>
              <a:t>...  Thus gradually a pagan institution was engrafted on Christianity.”</a:t>
            </a:r>
            <a:br>
              <a:rPr lang="en-US" dirty="0" smtClean="0">
                <a:ln>
                  <a:solidFill>
                    <a:schemeClr val="accent2">
                      <a:lumMod val="75000"/>
                    </a:schemeClr>
                  </a:solidFill>
                </a:ln>
                <a:solidFill>
                  <a:srgbClr val="006600"/>
                </a:solidFill>
              </a:rPr>
            </a:br>
            <a:r>
              <a:rPr lang="en-US" i="1" dirty="0" smtClean="0">
                <a:ln>
                  <a:solidFill>
                    <a:schemeClr val="accent2">
                      <a:lumMod val="75000"/>
                    </a:schemeClr>
                  </a:solidFill>
                </a:ln>
                <a:solidFill>
                  <a:srgbClr val="006600"/>
                </a:solidFill>
              </a:rPr>
              <a:t>--Hutton Webster, Rest Days, pp. 220, 221.</a:t>
            </a:r>
            <a:endParaRPr lang="en-US" dirty="0" smtClean="0">
              <a:ln>
                <a:solidFill>
                  <a:schemeClr val="accent2">
                    <a:lumMod val="75000"/>
                  </a:schemeClr>
                </a:solidFill>
              </a:ln>
              <a:solidFill>
                <a:srgbClr val="006600"/>
              </a:solidFill>
            </a:endParaRPr>
          </a:p>
          <a:p>
            <a:pPr>
              <a:lnSpc>
                <a:spcPct val="120000"/>
              </a:lnSpc>
            </a:pPr>
            <a:endParaRPr lang="en-US" dirty="0"/>
          </a:p>
        </p:txBody>
      </p:sp>
    </p:spTree>
    <p:extLst>
      <p:ext uri="{BB962C8B-B14F-4D97-AF65-F5344CB8AC3E}">
        <p14:creationId xmlns:p14="http://schemas.microsoft.com/office/powerpoint/2010/main" val="998069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867400"/>
          </a:xfrm>
        </p:spPr>
        <p:txBody>
          <a:bodyPr>
            <a:normAutofit fontScale="85000" lnSpcReduction="10000"/>
            <a:scene3d>
              <a:camera prst="orthographicFront"/>
              <a:lightRig rig="threePt" dir="t"/>
            </a:scene3d>
            <a:sp3d extrusionH="57150">
              <a:bevelT w="38100" h="38100"/>
            </a:sp3d>
          </a:bodyPr>
          <a:lstStyle/>
          <a:p>
            <a:r>
              <a:rPr lang="en-US" dirty="0" smtClean="0">
                <a:ln>
                  <a:solidFill>
                    <a:srgbClr val="006600"/>
                  </a:solidFill>
                </a:ln>
                <a:solidFill>
                  <a:srgbClr val="006600"/>
                </a:solidFill>
              </a:rPr>
              <a:t>Because Hillel II (pres. of the Sanhedrin) was working with Constantine at the Council of </a:t>
            </a:r>
            <a:r>
              <a:rPr lang="en-US" dirty="0" err="1" smtClean="0">
                <a:ln>
                  <a:solidFill>
                    <a:srgbClr val="006600"/>
                  </a:solidFill>
                </a:ln>
                <a:solidFill>
                  <a:srgbClr val="006600"/>
                </a:solidFill>
              </a:rPr>
              <a:t>Nicea</a:t>
            </a:r>
            <a:r>
              <a:rPr lang="en-US" dirty="0" smtClean="0">
                <a:ln>
                  <a:solidFill>
                    <a:srgbClr val="006600"/>
                  </a:solidFill>
                </a:ln>
                <a:solidFill>
                  <a:srgbClr val="006600"/>
                </a:solidFill>
              </a:rPr>
              <a:t> in 325 AD, eventually his suggestion was accepted to provide a regular worship day/week for the Jews without persecution.  He arbitrarily chose “Saturday” as the 7</a:t>
            </a:r>
            <a:r>
              <a:rPr lang="en-US" baseline="30000" dirty="0" smtClean="0">
                <a:ln>
                  <a:solidFill>
                    <a:srgbClr val="006600"/>
                  </a:solidFill>
                </a:ln>
                <a:solidFill>
                  <a:srgbClr val="006600"/>
                </a:solidFill>
              </a:rPr>
              <a:t>th</a:t>
            </a:r>
            <a:r>
              <a:rPr lang="en-US" dirty="0" smtClean="0">
                <a:ln>
                  <a:solidFill>
                    <a:srgbClr val="006600"/>
                  </a:solidFill>
                </a:ln>
                <a:solidFill>
                  <a:srgbClr val="006600"/>
                </a:solidFill>
              </a:rPr>
              <a:t> weekly day of worship for the Jews – the requirement being only 1 day in 7 needs to be set aside for worship according to the </a:t>
            </a:r>
            <a:r>
              <a:rPr lang="en-US" dirty="0" err="1" smtClean="0">
                <a:ln>
                  <a:solidFill>
                    <a:srgbClr val="006600"/>
                  </a:solidFill>
                </a:ln>
                <a:solidFill>
                  <a:srgbClr val="006600"/>
                </a:solidFill>
              </a:rPr>
              <a:t>Tulmud</a:t>
            </a:r>
            <a:r>
              <a:rPr lang="en-US" dirty="0" smtClean="0">
                <a:ln>
                  <a:solidFill>
                    <a:srgbClr val="006600"/>
                  </a:solidFill>
                </a:ln>
                <a:solidFill>
                  <a:srgbClr val="006600"/>
                </a:solidFill>
              </a:rPr>
              <a:t> – no matter what day it is. </a:t>
            </a:r>
          </a:p>
          <a:p>
            <a:r>
              <a:rPr lang="en-US" dirty="0" smtClean="0">
                <a:ln>
                  <a:solidFill>
                    <a:schemeClr val="tx1"/>
                  </a:solidFill>
                </a:ln>
                <a:solidFill>
                  <a:srgbClr val="006600"/>
                </a:solidFill>
              </a:rPr>
              <a:t>By this time, Saturday had been moved to the 7</a:t>
            </a:r>
            <a:r>
              <a:rPr lang="en-US" baseline="30000" dirty="0" smtClean="0">
                <a:ln>
                  <a:solidFill>
                    <a:schemeClr val="tx1"/>
                  </a:solidFill>
                </a:ln>
                <a:solidFill>
                  <a:srgbClr val="006600"/>
                </a:solidFill>
              </a:rPr>
              <a:t>th</a:t>
            </a:r>
            <a:r>
              <a:rPr lang="en-US" dirty="0" smtClean="0">
                <a:ln>
                  <a:solidFill>
                    <a:schemeClr val="tx1"/>
                  </a:solidFill>
                </a:ln>
                <a:solidFill>
                  <a:srgbClr val="006600"/>
                </a:solidFill>
              </a:rPr>
              <a:t> day position of the week, granting Sunday the position of the 1</a:t>
            </a:r>
            <a:r>
              <a:rPr lang="en-US" baseline="30000" dirty="0" smtClean="0">
                <a:ln>
                  <a:solidFill>
                    <a:schemeClr val="tx1"/>
                  </a:solidFill>
                </a:ln>
                <a:solidFill>
                  <a:srgbClr val="006600"/>
                </a:solidFill>
              </a:rPr>
              <a:t>st</a:t>
            </a:r>
            <a:r>
              <a:rPr lang="en-US" dirty="0" smtClean="0">
                <a:ln>
                  <a:solidFill>
                    <a:schemeClr val="tx1"/>
                  </a:solidFill>
                </a:ln>
                <a:solidFill>
                  <a:srgbClr val="006600"/>
                </a:solidFill>
              </a:rPr>
              <a:t> day of the week … a very unique move!  Why?</a:t>
            </a:r>
          </a:p>
          <a:p>
            <a:r>
              <a:rPr lang="en-US" i="1" dirty="0">
                <a:ln>
                  <a:solidFill>
                    <a:srgbClr val="C00000"/>
                  </a:solidFill>
                </a:ln>
                <a:solidFill>
                  <a:srgbClr val="006600"/>
                </a:solidFill>
              </a:rPr>
              <a:t>Sunday did not exist in the eight-day Julian </a:t>
            </a:r>
            <a:r>
              <a:rPr lang="en-US" i="1" dirty="0" smtClean="0">
                <a:ln>
                  <a:solidFill>
                    <a:srgbClr val="C00000"/>
                  </a:solidFill>
                </a:ln>
                <a:solidFill>
                  <a:srgbClr val="006600"/>
                </a:solidFill>
              </a:rPr>
              <a:t>week. </a:t>
            </a:r>
            <a:r>
              <a:rPr lang="en-US" dirty="0" smtClean="0">
                <a:ln>
                  <a:solidFill>
                    <a:srgbClr val="C00000"/>
                  </a:solidFill>
                </a:ln>
                <a:solidFill>
                  <a:srgbClr val="006600"/>
                </a:solidFill>
              </a:rPr>
              <a:t>  </a:t>
            </a:r>
            <a:r>
              <a:rPr lang="en-US" dirty="0" smtClean="0">
                <a:ln>
                  <a:solidFill>
                    <a:srgbClr val="006600"/>
                  </a:solidFill>
                </a:ln>
                <a:solidFill>
                  <a:srgbClr val="006600"/>
                </a:solidFill>
              </a:rPr>
              <a:t>Sunday now becomes the </a:t>
            </a:r>
            <a:r>
              <a:rPr lang="en-US" dirty="0">
                <a:ln>
                  <a:solidFill>
                    <a:srgbClr val="006600"/>
                  </a:solidFill>
                </a:ln>
                <a:solidFill>
                  <a:srgbClr val="006600"/>
                </a:solidFill>
              </a:rPr>
              <a:t>day on which </a:t>
            </a:r>
            <a:r>
              <a:rPr lang="en-US" dirty="0" smtClean="0">
                <a:ln>
                  <a:solidFill>
                    <a:srgbClr val="006600"/>
                  </a:solidFill>
                </a:ln>
                <a:solidFill>
                  <a:srgbClr val="006600"/>
                </a:solidFill>
              </a:rPr>
              <a:t>Yahusha </a:t>
            </a:r>
            <a:r>
              <a:rPr lang="en-US" dirty="0">
                <a:ln>
                  <a:solidFill>
                    <a:srgbClr val="006600"/>
                  </a:solidFill>
                </a:ln>
                <a:solidFill>
                  <a:srgbClr val="006600"/>
                </a:solidFill>
              </a:rPr>
              <a:t>arose from the </a:t>
            </a:r>
            <a:r>
              <a:rPr lang="en-US" dirty="0" smtClean="0">
                <a:ln>
                  <a:solidFill>
                    <a:srgbClr val="006600"/>
                  </a:solidFill>
                </a:ln>
                <a:solidFill>
                  <a:srgbClr val="006600"/>
                </a:solidFill>
              </a:rPr>
              <a:t>dead</a:t>
            </a:r>
            <a:r>
              <a:rPr lang="en-US" dirty="0">
                <a:ln>
                  <a:solidFill>
                    <a:srgbClr val="006600"/>
                  </a:solidFill>
                </a:ln>
                <a:solidFill>
                  <a:srgbClr val="006600"/>
                </a:solidFill>
              </a:rPr>
              <a:t> </a:t>
            </a:r>
            <a:r>
              <a:rPr lang="en-US" dirty="0" smtClean="0">
                <a:ln>
                  <a:solidFill>
                    <a:srgbClr val="006600"/>
                  </a:solidFill>
                </a:ln>
                <a:solidFill>
                  <a:srgbClr val="006600"/>
                </a:solidFill>
              </a:rPr>
              <a:t>– thus being declared Rome’s weekly Sabbath to celebrate the resurrection.</a:t>
            </a:r>
          </a:p>
        </p:txBody>
      </p:sp>
      <p:sp>
        <p:nvSpPr>
          <p:cNvPr id="4" name="Slide Number Placeholder 3"/>
          <p:cNvSpPr>
            <a:spLocks noGrp="1"/>
          </p:cNvSpPr>
          <p:nvPr>
            <p:ph type="sldNum" sz="quarter" idx="12"/>
          </p:nvPr>
        </p:nvSpPr>
        <p:spPr/>
        <p:txBody>
          <a:bodyPr/>
          <a:lstStyle/>
          <a:p>
            <a:fld id="{E8A709BF-5144-4E0C-93F2-78512D165852}" type="slidenum">
              <a:rPr lang="en-US" smtClean="0"/>
              <a:t>21</a:t>
            </a:fld>
            <a:endParaRPr lang="en-US"/>
          </a:p>
        </p:txBody>
      </p:sp>
      <p:sp>
        <p:nvSpPr>
          <p:cNvPr id="6" name="Title 1"/>
          <p:cNvSpPr txBox="1">
            <a:spLocks/>
          </p:cNvSpPr>
          <p:nvPr/>
        </p:nvSpPr>
        <p:spPr>
          <a:xfrm>
            <a:off x="-35560" y="0"/>
            <a:ext cx="9144000" cy="1143000"/>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dirty="0" smtClean="0">
                <a:ln>
                  <a:solidFill>
                    <a:srgbClr val="006600"/>
                  </a:solidFill>
                </a:ln>
                <a:solidFill>
                  <a:schemeClr val="tx1">
                    <a:lumMod val="50000"/>
                    <a:lumOff val="50000"/>
                  </a:schemeClr>
                </a:solidFill>
                <a:latin typeface="Arial Rounded MT Bold" pitchFamily="34" charset="0"/>
                <a:cs typeface="Aharoni" pitchFamily="2" charset="-79"/>
              </a:rPr>
              <a:t>Lunar Sabbath; Constantine &amp; Hillel II</a:t>
            </a:r>
            <a:endParaRPr lang="en-US" sz="3800" dirty="0">
              <a:ln>
                <a:solidFill>
                  <a:srgbClr val="006600"/>
                </a:solidFill>
              </a:ln>
              <a:solidFill>
                <a:schemeClr val="tx1">
                  <a:lumMod val="50000"/>
                  <a:lumOff val="50000"/>
                </a:schemeClr>
              </a:solidFill>
              <a:latin typeface="Arial Rounded MT Bold" pitchFamily="34" charset="0"/>
              <a:cs typeface="Aharoni" pitchFamily="2" charset="-79"/>
            </a:endParaRPr>
          </a:p>
        </p:txBody>
      </p:sp>
    </p:spTree>
    <p:extLst>
      <p:ext uri="{BB962C8B-B14F-4D97-AF65-F5344CB8AC3E}">
        <p14:creationId xmlns:p14="http://schemas.microsoft.com/office/powerpoint/2010/main" val="2981417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scene3d>
              <a:camera prst="orthographicFront"/>
              <a:lightRig rig="threePt" dir="t"/>
            </a:scene3d>
            <a:sp3d extrusionH="57150">
              <a:bevelT h="25400" prst="softRound"/>
            </a:sp3d>
          </a:bodyPr>
          <a:lstStyle/>
          <a:p>
            <a:r>
              <a:rPr lang="en-US" dirty="0" smtClean="0">
                <a:ln>
                  <a:solidFill>
                    <a:schemeClr val="tx1"/>
                  </a:solidFill>
                </a:ln>
                <a:solidFill>
                  <a:schemeClr val="tx1">
                    <a:lumMod val="50000"/>
                    <a:lumOff val="50000"/>
                  </a:schemeClr>
                </a:solidFill>
                <a:latin typeface="Arial Rounded MT Bold" pitchFamily="34" charset="0"/>
                <a:cs typeface="Aharoni" pitchFamily="2" charset="-79"/>
              </a:rPr>
              <a:t>Sun &amp; Saturn Positions Rearranged</a:t>
            </a:r>
            <a:endParaRPr lang="en-US" dirty="0">
              <a:ln>
                <a:solidFill>
                  <a:schemeClr val="tx1"/>
                </a:solidFill>
              </a:ln>
              <a:solidFill>
                <a:schemeClr val="tx1">
                  <a:lumMod val="50000"/>
                  <a:lumOff val="50000"/>
                </a:schemeClr>
              </a:solidFill>
              <a:latin typeface="Arial Rounded MT Bold" pitchFamily="34" charset="0"/>
              <a:cs typeface="Aharoni" pitchFamily="2" charset="-79"/>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22</a:t>
            </a:fld>
            <a:endParaRPr lang="en-US"/>
          </a:p>
        </p:txBody>
      </p:sp>
      <p:pic>
        <p:nvPicPr>
          <p:cNvPr id="7170" name="Picture 2" descr="C:\Users\Rae\Desktop\rome 7 day week n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83" y="960173"/>
            <a:ext cx="8686801" cy="2505075"/>
          </a:xfrm>
          <a:prstGeom prst="rect">
            <a:avLst/>
          </a:prstGeom>
          <a:solidFill>
            <a:srgbClr val="FFFFFF">
              <a:shade val="85000"/>
            </a:srgbClr>
          </a:solidFill>
          <a:ln w="88900" cap="sq">
            <a:solidFill>
              <a:schemeClr val="accent3">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softRound"/>
            <a:contourClr>
              <a:srgbClr val="FFFFFF"/>
            </a:contourClr>
          </a:sp3d>
          <a:extLst/>
        </p:spPr>
      </p:pic>
      <p:pic>
        <p:nvPicPr>
          <p:cNvPr id="7171" name="Picture 3" descr="C:\Users\Rae\Desktop\sun god.png"/>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91430" y="3667852"/>
            <a:ext cx="1308770" cy="1408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C:\Users\Rae\Desktop\sat god.png"/>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696200" y="3635374"/>
            <a:ext cx="1272284" cy="1396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4" name="Picture 6" descr="C:\Users\Rae\Desktop\sat-sun.png"/>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87100" y="5354184"/>
            <a:ext cx="1981882" cy="1169138"/>
          </a:xfrm>
          <a:prstGeom prst="roundRect">
            <a:avLst>
              <a:gd name="adj" fmla="val 16667"/>
            </a:avLst>
          </a:prstGeom>
          <a:ln w="57150">
            <a:solidFill>
              <a:schemeClr val="accent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 name="Picture 6" descr="C:\Users\Rae\Desktop\sat-sun.png"/>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814279" y="5354184"/>
            <a:ext cx="1981882" cy="1169138"/>
          </a:xfrm>
          <a:prstGeom prst="roundRect">
            <a:avLst>
              <a:gd name="adj" fmla="val 16667"/>
            </a:avLst>
          </a:prstGeom>
          <a:ln w="57150">
            <a:solidFill>
              <a:srgbClr val="EFA46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3" name="Bent Arrow 22"/>
          <p:cNvSpPr/>
          <p:nvPr/>
        </p:nvSpPr>
        <p:spPr>
          <a:xfrm flipH="1">
            <a:off x="1633209" y="4282028"/>
            <a:ext cx="576591" cy="885831"/>
          </a:xfrm>
          <a:prstGeom prst="bentArrow">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2" name="Bent Arrow 31"/>
          <p:cNvSpPr/>
          <p:nvPr/>
        </p:nvSpPr>
        <p:spPr>
          <a:xfrm>
            <a:off x="7010400" y="4265950"/>
            <a:ext cx="625272" cy="923965"/>
          </a:xfrm>
          <a:prstGeom prst="bentArrow">
            <a:avLst/>
          </a:prstGeom>
          <a:solidFill>
            <a:srgbClr val="EFA46B"/>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4" name="Content Placeholder 7"/>
          <p:cNvSpPr txBox="1">
            <a:spLocks/>
          </p:cNvSpPr>
          <p:nvPr/>
        </p:nvSpPr>
        <p:spPr>
          <a:xfrm>
            <a:off x="2362200" y="3581400"/>
            <a:ext cx="4572000" cy="31901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dirty="0" smtClean="0">
                <a:ln>
                  <a:solidFill>
                    <a:srgbClr val="C00000"/>
                  </a:solidFill>
                </a:ln>
                <a:solidFill>
                  <a:srgbClr val="006600"/>
                </a:solidFill>
              </a:rPr>
              <a:t>When Rome finally </a:t>
            </a:r>
            <a:br>
              <a:rPr lang="en-US" dirty="0" smtClean="0">
                <a:ln>
                  <a:solidFill>
                    <a:srgbClr val="C00000"/>
                  </a:solidFill>
                </a:ln>
                <a:solidFill>
                  <a:srgbClr val="006600"/>
                </a:solidFill>
              </a:rPr>
            </a:br>
            <a:r>
              <a:rPr lang="en-US" dirty="0" smtClean="0">
                <a:ln>
                  <a:solidFill>
                    <a:srgbClr val="C00000"/>
                  </a:solidFill>
                </a:ln>
                <a:solidFill>
                  <a:srgbClr val="006600"/>
                </a:solidFill>
              </a:rPr>
              <a:t>accepted the error that </a:t>
            </a:r>
            <a:br>
              <a:rPr lang="en-US" dirty="0" smtClean="0">
                <a:ln>
                  <a:solidFill>
                    <a:srgbClr val="C00000"/>
                  </a:solidFill>
                </a:ln>
                <a:solidFill>
                  <a:srgbClr val="006600"/>
                </a:solidFill>
              </a:rPr>
            </a:br>
            <a:r>
              <a:rPr lang="en-US" dirty="0" smtClean="0">
                <a:ln>
                  <a:solidFill>
                    <a:srgbClr val="C00000"/>
                  </a:solidFill>
                </a:ln>
                <a:solidFill>
                  <a:srgbClr val="006600"/>
                </a:solidFill>
              </a:rPr>
              <a:t>Yahusha’s </a:t>
            </a:r>
            <a:r>
              <a:rPr lang="en-US" dirty="0">
                <a:ln>
                  <a:solidFill>
                    <a:srgbClr val="C00000"/>
                  </a:solidFill>
                </a:ln>
                <a:solidFill>
                  <a:srgbClr val="006600"/>
                </a:solidFill>
              </a:rPr>
              <a:t>resurrection was on Sunday the 1</a:t>
            </a:r>
            <a:r>
              <a:rPr lang="en-US" baseline="30000" dirty="0">
                <a:ln>
                  <a:solidFill>
                    <a:srgbClr val="C00000"/>
                  </a:solidFill>
                </a:ln>
                <a:solidFill>
                  <a:srgbClr val="006600"/>
                </a:solidFill>
              </a:rPr>
              <a:t>st</a:t>
            </a:r>
            <a:r>
              <a:rPr lang="en-US" dirty="0">
                <a:ln>
                  <a:solidFill>
                    <a:srgbClr val="C00000"/>
                  </a:solidFill>
                </a:ln>
                <a:solidFill>
                  <a:srgbClr val="006600"/>
                </a:solidFill>
              </a:rPr>
              <a:t> day of the </a:t>
            </a:r>
            <a:r>
              <a:rPr lang="en-US" dirty="0" smtClean="0">
                <a:ln>
                  <a:solidFill>
                    <a:srgbClr val="C00000"/>
                  </a:solidFill>
                </a:ln>
                <a:solidFill>
                  <a:srgbClr val="006600"/>
                </a:solidFill>
              </a:rPr>
              <a:t>week, then the sun god needed to be placed in day position #1, not #2.</a:t>
            </a:r>
            <a:br>
              <a:rPr lang="en-US" dirty="0" smtClean="0">
                <a:ln>
                  <a:solidFill>
                    <a:srgbClr val="C00000"/>
                  </a:solidFill>
                </a:ln>
                <a:solidFill>
                  <a:srgbClr val="006600"/>
                </a:solidFill>
              </a:rPr>
            </a:b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Order of days are the same.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0" indent="0" algn="ctr">
              <a:buNone/>
            </a:pPr>
            <a:endParaRPr lang="en-US" dirty="0">
              <a:ln>
                <a:solidFill>
                  <a:srgbClr val="C00000"/>
                </a:solidFill>
              </a:ln>
              <a:solidFill>
                <a:srgbClr val="006600"/>
              </a:solidFill>
            </a:endParaRPr>
          </a:p>
        </p:txBody>
      </p:sp>
    </p:spTree>
    <p:extLst>
      <p:ext uri="{BB962C8B-B14F-4D97-AF65-F5344CB8AC3E}">
        <p14:creationId xmlns:p14="http://schemas.microsoft.com/office/powerpoint/2010/main" val="2349686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750"/>
                                        <p:tgtEl>
                                          <p:spTgt spid="23"/>
                                        </p:tgtEl>
                                      </p:cBhvr>
                                    </p:animEffect>
                                  </p:childTnLst>
                                </p:cTn>
                              </p:par>
                            </p:childTnLst>
                          </p:cTn>
                        </p:par>
                        <p:par>
                          <p:cTn id="8" fill="hold">
                            <p:stCondLst>
                              <p:cond delay="1750"/>
                            </p:stCondLst>
                            <p:childTnLst>
                              <p:par>
                                <p:cTn id="9" presetID="22" presetClass="entr" presetSubtype="4"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wipe(down)">
                                      <p:cBhvr>
                                        <p:cTn id="11" dur="1250"/>
                                        <p:tgtEl>
                                          <p:spTgt spid="717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1750"/>
                                        <p:tgtEl>
                                          <p:spTgt spid="32"/>
                                        </p:tgtEl>
                                      </p:cBhvr>
                                    </p:animEffect>
                                  </p:childTnLst>
                                </p:cTn>
                              </p:par>
                            </p:childTnLst>
                          </p:cTn>
                        </p:par>
                        <p:par>
                          <p:cTn id="17" fill="hold">
                            <p:stCondLst>
                              <p:cond delay="1750"/>
                            </p:stCondLst>
                            <p:childTnLst>
                              <p:par>
                                <p:cTn id="18" presetID="22" presetClass="entr" presetSubtype="4" fill="hold" nodeType="after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wipe(down)">
                                      <p:cBhvr>
                                        <p:cTn id="20" dur="125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250"/>
            <a:ext cx="9144000" cy="649550"/>
          </a:xfrm>
        </p:spPr>
        <p:txBody>
          <a:bodyPr>
            <a:normAutofit fontScale="90000"/>
            <a:scene3d>
              <a:camera prst="orthographicFront"/>
              <a:lightRig rig="flat" dir="t">
                <a:rot lat="0" lon="0" rev="18900000"/>
              </a:lightRig>
            </a:scene3d>
            <a:sp3d extrusionH="31750" contourW="6350" prstMaterial="powder">
              <a:bevelT w="19050" h="19050" prst="softRound"/>
              <a:contourClr>
                <a:schemeClr val="accent3">
                  <a:tint val="100000"/>
                  <a:shade val="100000"/>
                  <a:satMod val="100000"/>
                  <a:hueMod val="100000"/>
                </a:schemeClr>
              </a:contourClr>
            </a:sp3d>
          </a:bodyPr>
          <a:lstStyle/>
          <a:p>
            <a:r>
              <a:rPr lang="en-US" b="1" spc="300" dirty="0" smtClean="0">
                <a:ln/>
                <a:solidFill>
                  <a:schemeClr val="accent3"/>
                </a:solidFill>
                <a:effectLst>
                  <a:glow rad="228600">
                    <a:schemeClr val="accent1">
                      <a:satMod val="175000"/>
                      <a:alpha val="40000"/>
                    </a:schemeClr>
                  </a:glow>
                </a:effectLst>
                <a:latin typeface="Cooper Black" pitchFamily="18" charset="0"/>
              </a:rPr>
              <a:t>Pagan  Saturday  Claims</a:t>
            </a:r>
            <a:endParaRPr lang="en-US" b="1" spc="300" dirty="0">
              <a:ln/>
              <a:solidFill>
                <a:schemeClr val="accent3"/>
              </a:solidFill>
              <a:effectLst>
                <a:glow rad="228600">
                  <a:schemeClr val="accent1">
                    <a:satMod val="175000"/>
                    <a:alpha val="40000"/>
                  </a:schemeClr>
                </a:glow>
              </a:effectLst>
              <a:latin typeface="Cooper Black" pitchFamily="18" charset="0"/>
            </a:endParaRPr>
          </a:p>
        </p:txBody>
      </p:sp>
      <p:sp>
        <p:nvSpPr>
          <p:cNvPr id="3" name="Content Placeholder 2"/>
          <p:cNvSpPr>
            <a:spLocks noGrp="1"/>
          </p:cNvSpPr>
          <p:nvPr>
            <p:ph idx="1"/>
          </p:nvPr>
        </p:nvSpPr>
        <p:spPr>
          <a:xfrm>
            <a:off x="304800" y="762000"/>
            <a:ext cx="8686800" cy="6248400"/>
          </a:xfrm>
        </p:spPr>
        <p:txBody>
          <a:bodyPr>
            <a:normAutofit fontScale="77500" lnSpcReduction="20000"/>
          </a:bodyPr>
          <a:lstStyle/>
          <a:p>
            <a:pPr marL="514350" indent="-514350">
              <a:buFont typeface="+mj-lt"/>
              <a:buAutoNum type="arabicPeriod"/>
            </a:pP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Because of the history between Mithraism </a:t>
            </a:r>
            <a:b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29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(7 day week) </a:t>
            </a: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and Rome </a:t>
            </a:r>
            <a:r>
              <a:rPr lang="en-US" sz="29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(originally an 8 day week), </a:t>
            </a: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the Lunar </a:t>
            </a:r>
            <a:r>
              <a:rPr lang="en-US" sz="34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Sabbatarians</a:t>
            </a: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claim the true weekly Sabbath has been completely lost. </a:t>
            </a:r>
          </a:p>
          <a:p>
            <a:pPr marL="514350" indent="-514350">
              <a:buFont typeface="+mj-lt"/>
              <a:buAutoNum type="arabicPeriod"/>
            </a:pPr>
            <a:r>
              <a:rPr lang="en-US" sz="3400" b="1" spc="50" dirty="0" smtClean="0">
                <a:ln w="12700" cmpd="sng">
                  <a:solidFill>
                    <a:schemeClr val="accent6">
                      <a:satMod val="120000"/>
                      <a:shade val="80000"/>
                    </a:schemeClr>
                  </a:solidFill>
                  <a:prstDash val="solid"/>
                </a:ln>
                <a:solidFill>
                  <a:schemeClr val="accent6">
                    <a:tint val="1000"/>
                  </a:schemeClr>
                </a:solidFill>
                <a:effectLst>
                  <a:glow rad="63500">
                    <a:schemeClr val="accent3">
                      <a:satMod val="175000"/>
                      <a:alpha val="40000"/>
                    </a:schemeClr>
                  </a:glow>
                </a:effectLst>
                <a:latin typeface="Comic Sans MS" pitchFamily="66" charset="0"/>
              </a:rPr>
              <a:t>They claim that Hillel II’s calendar is a counterfeit especially because he randomly chose “Saturday” (a rather new invention) </a:t>
            </a:r>
            <a:br>
              <a:rPr lang="en-US" sz="3400" b="1" spc="50" dirty="0" smtClean="0">
                <a:ln w="12700" cmpd="sng">
                  <a:solidFill>
                    <a:schemeClr val="accent6">
                      <a:satMod val="120000"/>
                      <a:shade val="80000"/>
                    </a:schemeClr>
                  </a:solidFill>
                  <a:prstDash val="solid"/>
                </a:ln>
                <a:solidFill>
                  <a:schemeClr val="accent6">
                    <a:tint val="1000"/>
                  </a:schemeClr>
                </a:solidFill>
                <a:effectLst>
                  <a:glow rad="63500">
                    <a:schemeClr val="accent3">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63500">
                    <a:schemeClr val="accent3">
                      <a:satMod val="175000"/>
                      <a:alpha val="40000"/>
                    </a:schemeClr>
                  </a:glow>
                </a:effectLst>
                <a:latin typeface="Comic Sans MS" pitchFamily="66" charset="0"/>
              </a:rPr>
              <a:t>as the weekly Sabbath – which is still in alignment with the Talmud (honouring at </a:t>
            </a:r>
            <a:br>
              <a:rPr lang="en-US" sz="3400" b="1" spc="50" dirty="0" smtClean="0">
                <a:ln w="12700" cmpd="sng">
                  <a:solidFill>
                    <a:schemeClr val="accent6">
                      <a:satMod val="120000"/>
                      <a:shade val="80000"/>
                    </a:schemeClr>
                  </a:solidFill>
                  <a:prstDash val="solid"/>
                </a:ln>
                <a:solidFill>
                  <a:schemeClr val="accent6">
                    <a:tint val="1000"/>
                  </a:schemeClr>
                </a:solidFill>
                <a:effectLst>
                  <a:glow rad="63500">
                    <a:schemeClr val="accent3">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63500">
                    <a:schemeClr val="accent3">
                      <a:satMod val="175000"/>
                      <a:alpha val="40000"/>
                    </a:schemeClr>
                  </a:glow>
                </a:effectLst>
                <a:latin typeface="Comic Sans MS" pitchFamily="66" charset="0"/>
              </a:rPr>
              <a:t>least one weekly day for rest in 7).</a:t>
            </a:r>
          </a:p>
          <a:p>
            <a:pPr marL="514350" indent="-514350">
              <a:buFont typeface="+mj-lt"/>
              <a:buAutoNum type="arabicPeriod"/>
            </a:pPr>
            <a:r>
              <a:rPr lang="en-US" sz="3400" b="1" spc="50" dirty="0" smtClean="0">
                <a:ln w="12700" cmpd="sng">
                  <a:solidFill>
                    <a:schemeClr val="accent6">
                      <a:satMod val="120000"/>
                      <a:shade val="80000"/>
                    </a:schemeClr>
                  </a:solidFill>
                  <a:prstDash val="solid"/>
                </a:ln>
                <a:solidFill>
                  <a:schemeClr val="accent6">
                    <a:tint val="1000"/>
                  </a:schemeClr>
                </a:solidFill>
                <a:effectLst>
                  <a:glow rad="101600">
                    <a:schemeClr val="accent2">
                      <a:satMod val="175000"/>
                      <a:alpha val="40000"/>
                    </a:schemeClr>
                  </a:glow>
                </a:effectLst>
                <a:latin typeface="Comic Sans MS" pitchFamily="66" charset="0"/>
              </a:rPr>
              <a:t>Therefore, the Lunar Sabbath is to be honoured as it has not been tainted by Constantine, Hillel II, nor other forms </a:t>
            </a:r>
            <a:br>
              <a:rPr lang="en-US" sz="3400" b="1" spc="50" dirty="0" smtClean="0">
                <a:ln w="12700" cmpd="sng">
                  <a:solidFill>
                    <a:schemeClr val="accent6">
                      <a:satMod val="120000"/>
                      <a:shade val="80000"/>
                    </a:schemeClr>
                  </a:solidFill>
                  <a:prstDash val="solid"/>
                </a:ln>
                <a:solidFill>
                  <a:schemeClr val="accent6">
                    <a:tint val="1000"/>
                  </a:schemeClr>
                </a:solidFill>
                <a:effectLst>
                  <a:glow rad="1016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01600">
                    <a:schemeClr val="accent2">
                      <a:satMod val="175000"/>
                      <a:alpha val="40000"/>
                    </a:schemeClr>
                  </a:glow>
                </a:effectLst>
                <a:latin typeface="Comic Sans MS" pitchFamily="66" charset="0"/>
              </a:rPr>
              <a:t>of paganism and Christianity.</a:t>
            </a:r>
          </a:p>
          <a:p>
            <a:pPr marL="514350" indent="-514350">
              <a:buFont typeface="+mj-lt"/>
              <a:buAutoNum type="arabicPeriod"/>
            </a:pP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Lunar </a:t>
            </a:r>
            <a:r>
              <a:rPr lang="en-US" sz="34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Sabbatarians</a:t>
            </a:r>
            <a:r>
              <a:rPr lang="en-US" sz="3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claim the Lunar Sabbath was set at creation week; and that the weekly Roman Saturday can never be trusted as Yahuah’s weekly Sabbath.</a:t>
            </a: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23</a:t>
            </a:fld>
            <a:endParaRPr lang="en-US" dirty="0">
              <a:solidFill>
                <a:schemeClr val="bg1"/>
              </a:solidFill>
            </a:endParaRPr>
          </a:p>
        </p:txBody>
      </p:sp>
      <p:pic>
        <p:nvPicPr>
          <p:cNvPr id="4098" name="Picture 2" descr="C:\Users\Rae\Desktop\Art on Desktop\white man clip art\3d white people\excl mark stand back.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7611357" y="3759201"/>
            <a:ext cx="1477962" cy="1422399"/>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498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500"/>
                                        <p:tgtEl>
                                          <p:spTgt spid="3">
                                            <p:txEl>
                                              <p:pRg st="2" end="2"/>
                                            </p:txEl>
                                          </p:spTgt>
                                        </p:tgtEl>
                                      </p:cBhvr>
                                    </p:animEffect>
                                  </p:childTnLst>
                                </p:cTn>
                              </p:par>
                            </p:childTnLst>
                          </p:cTn>
                        </p:par>
                        <p:par>
                          <p:cTn id="18" fill="hold">
                            <p:stCondLst>
                              <p:cond delay="1500"/>
                            </p:stCondLst>
                            <p:childTnLst>
                              <p:par>
                                <p:cTn id="19" presetID="8" presetClass="entr" presetSubtype="32"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diamond(out)">
                                      <p:cBhvr>
                                        <p:cTn id="21" dur="20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 y="0"/>
            <a:ext cx="6446520" cy="5943600"/>
          </a:xfrm>
        </p:spPr>
        <p:txBody>
          <a:bodyPr>
            <a:noAutofit/>
            <a:scene3d>
              <a:camera prst="orthographicFront"/>
              <a:lightRig rig="threePt" dir="t"/>
            </a:scene3d>
            <a:sp3d extrusionH="57150">
              <a:bevelT h="25400" prst="softRound"/>
            </a:sp3d>
          </a:bodyPr>
          <a:lstStyle/>
          <a:p>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Lunar </a:t>
            </a:r>
            <a:r>
              <a:rPr lang="en-US" sz="3800" b="1" dirty="0" err="1"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Sabbatarians</a:t>
            </a: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do not trust the Rabbi’s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to determine the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rgbClr val="00B0F0"/>
                </a:solidFill>
                <a:effectLst>
                  <a:innerShdw blurRad="69850" dist="43180" dir="5400000">
                    <a:srgbClr val="000000">
                      <a:alpha val="65000"/>
                    </a:srgbClr>
                  </a:innerShdw>
                </a:effectLst>
                <a:latin typeface="Comic Sans MS" pitchFamily="66" charset="0"/>
              </a:rPr>
              <a:t>7</a:t>
            </a:r>
            <a:r>
              <a:rPr lang="en-US" sz="3800" b="1" baseline="30000" dirty="0" smtClean="0">
                <a:ln w="1905">
                  <a:solidFill>
                    <a:sysClr val="windowText" lastClr="000000"/>
                  </a:solidFill>
                </a:ln>
                <a:solidFill>
                  <a:srgbClr val="00B0F0"/>
                </a:solidFill>
                <a:effectLst>
                  <a:innerShdw blurRad="69850" dist="43180" dir="5400000">
                    <a:srgbClr val="000000">
                      <a:alpha val="65000"/>
                    </a:srgbClr>
                  </a:innerShdw>
                </a:effectLst>
                <a:latin typeface="Comic Sans MS" pitchFamily="66" charset="0"/>
              </a:rPr>
              <a:t>th</a:t>
            </a:r>
            <a:r>
              <a:rPr lang="en-US" sz="3800" b="1" dirty="0" smtClean="0">
                <a:ln w="1905">
                  <a:solidFill>
                    <a:sysClr val="windowText" lastClr="000000"/>
                  </a:solidFill>
                </a:ln>
                <a:solidFill>
                  <a:srgbClr val="00B0F0"/>
                </a:solidFill>
                <a:effectLst>
                  <a:innerShdw blurRad="69850" dist="43180" dir="5400000">
                    <a:srgbClr val="000000">
                      <a:alpha val="65000"/>
                    </a:srgbClr>
                  </a:innerShdw>
                </a:effectLst>
                <a:latin typeface="Comic Sans MS" pitchFamily="66" charset="0"/>
              </a:rPr>
              <a:t> day Sabbath </a:t>
            </a: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t/>
            </a:r>
            <a:br>
              <a:rPr lang="en-US" sz="3800" b="1"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Comic Sans MS" pitchFamily="66" charset="0"/>
              </a:rPr>
            </a:br>
            <a:r>
              <a:rPr lang="en-US" sz="3800" b="1" dirty="0" smtClean="0">
                <a:ln w="1905">
                  <a:solidFill>
                    <a:sysClr val="windowText" lastClr="000000"/>
                  </a:solidFill>
                </a:ln>
                <a:solidFill>
                  <a:srgbClr val="92D050"/>
                </a:solidFill>
                <a:effectLst>
                  <a:innerShdw blurRad="69850" dist="43180" dir="5400000">
                    <a:srgbClr val="000000">
                      <a:alpha val="65000"/>
                    </a:srgbClr>
                  </a:innerShdw>
                </a:effectLst>
                <a:latin typeface="Comic Sans MS" pitchFamily="66" charset="0"/>
              </a:rPr>
              <a:t>and neither should you!</a:t>
            </a:r>
            <a:endParaRPr lang="en-US" sz="3800" b="1" dirty="0">
              <a:ln w="1905">
                <a:solidFill>
                  <a:sysClr val="windowText" lastClr="000000"/>
                </a:solidFill>
              </a:ln>
              <a:solidFill>
                <a:srgbClr val="92D050"/>
              </a:solidFill>
              <a:effectLst>
                <a:innerShdw blurRad="69850" dist="43180" dir="5400000">
                  <a:srgbClr val="000000">
                    <a:alpha val="65000"/>
                  </a:srgbClr>
                </a:innerShdw>
              </a:effectLst>
              <a:latin typeface="Comic Sans MS" pitchFamily="66" charset="0"/>
            </a:endParaRPr>
          </a:p>
        </p:txBody>
      </p:sp>
      <p:sp>
        <p:nvSpPr>
          <p:cNvPr id="5" name="Slide Number Placeholder 4"/>
          <p:cNvSpPr>
            <a:spLocks noGrp="1"/>
          </p:cNvSpPr>
          <p:nvPr>
            <p:ph type="sldNum" sz="quarter" idx="12"/>
          </p:nvPr>
        </p:nvSpPr>
        <p:spPr/>
        <p:txBody>
          <a:bodyPr/>
          <a:lstStyle/>
          <a:p>
            <a:r>
              <a:rPr lang="en-US" dirty="0" smtClean="0"/>
              <a:t/>
            </a:r>
            <a:br>
              <a:rPr lang="en-US" dirty="0" smtClean="0"/>
            </a:br>
            <a:endParaRPr lang="en-US" dirty="0"/>
          </a:p>
        </p:txBody>
      </p:sp>
      <p:pic>
        <p:nvPicPr>
          <p:cNvPr id="11" name="Picture 16" descr="C:\Users\Rae\Desktop\Sanhedrin priest 2 edit.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6705600" y="3733800"/>
            <a:ext cx="2071156" cy="3124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381000" y="5638800"/>
            <a:ext cx="6781800" cy="101566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6000" b="1" cap="none" spc="0"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Ravie" pitchFamily="82" charset="0"/>
              </a:rPr>
              <a:t>However …</a:t>
            </a:r>
            <a:endParaRPr lang="en-US" sz="6000" b="1" cap="none" spc="0" dirty="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Ravie" pitchFamily="82" charset="0"/>
            </a:endParaRPr>
          </a:p>
        </p:txBody>
      </p:sp>
    </p:spTree>
    <p:extLst>
      <p:ext uri="{BB962C8B-B14F-4D97-AF65-F5344CB8AC3E}">
        <p14:creationId xmlns:p14="http://schemas.microsoft.com/office/powerpoint/2010/main" val="3100907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25</a:t>
            </a:fld>
            <a:endParaRPr lang="en-US"/>
          </a:p>
        </p:txBody>
      </p:sp>
      <p:sp>
        <p:nvSpPr>
          <p:cNvPr id="6" name="Rectangle 5"/>
          <p:cNvSpPr/>
          <p:nvPr/>
        </p:nvSpPr>
        <p:spPr>
          <a:xfrm>
            <a:off x="6370320" y="2087880"/>
            <a:ext cx="2468880" cy="383032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Rae\Desktop\bible proo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2400299" cy="1600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333081" y="3048000"/>
            <a:ext cx="4876800" cy="3581400"/>
          </a:xfrm>
          <a:prstGeom prst="rect">
            <a:avLst/>
          </a:prstGeom>
          <a:gradFill flip="none" rotWithShape="1">
            <a:gsLst>
              <a:gs pos="0">
                <a:srgbClr val="00B0F0">
                  <a:alpha val="81000"/>
                </a:srgbClr>
              </a:gs>
              <a:gs pos="44000">
                <a:schemeClr val="accent6">
                  <a:tint val="44500"/>
                  <a:satMod val="160000"/>
                  <a:alpha val="88000"/>
                </a:schemeClr>
              </a:gs>
              <a:gs pos="100000">
                <a:schemeClr val="accent6">
                  <a:tint val="23500"/>
                  <a:satMod val="160000"/>
                  <a:alpha val="94000"/>
                  <a:lumMod val="72000"/>
                  <a:lumOff val="28000"/>
                </a:schemeClr>
              </a:gs>
            </a:gsLst>
            <a:lin ang="16200000" scaled="1"/>
            <a:tileRect/>
          </a:gradFill>
          <a:ln w="76200">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2699" y="3048000"/>
            <a:ext cx="4778902" cy="353943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Can you prove</a:t>
            </a:r>
            <a:b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b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from the </a:t>
            </a:r>
            <a:r>
              <a:rPr lang="en-US" sz="3200" b="1" cap="none" spc="300" dirty="0" smtClean="0">
                <a:ln w="1905"/>
                <a:solidFill>
                  <a:srgbClr val="0070C0"/>
                </a:solidFill>
                <a:effectLst>
                  <a:innerShdw blurRad="69850" dist="43180" dir="5400000">
                    <a:srgbClr val="000000">
                      <a:alpha val="65000"/>
                    </a:srgbClr>
                  </a:innerShdw>
                </a:effectLst>
                <a:latin typeface="Ravie" pitchFamily="82" charset="0"/>
              </a:rPr>
              <a:t>Scriptures</a:t>
            </a: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
            </a:r>
            <a:b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b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this </a:t>
            </a:r>
            <a:r>
              <a:rPr lang="en-US" sz="3200" b="1" cap="none" spc="300" dirty="0" smtClean="0">
                <a:ln w="1905"/>
                <a:solidFill>
                  <a:srgbClr val="C00000"/>
                </a:solidFill>
                <a:effectLst>
                  <a:innerShdw blurRad="69850" dist="43180" dir="5400000">
                    <a:srgbClr val="000000">
                      <a:alpha val="65000"/>
                    </a:srgbClr>
                  </a:innerShdw>
                </a:effectLst>
                <a:latin typeface="Ravie" pitchFamily="82" charset="0"/>
              </a:rPr>
              <a:t>Saturday</a:t>
            </a: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
            </a:r>
            <a:b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b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is the true </a:t>
            </a:r>
            <a:b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b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7</a:t>
            </a:r>
            <a:r>
              <a:rPr lang="en-US" sz="3200" b="1" cap="none" spc="300" baseline="30000" dirty="0" smtClean="0">
                <a:ln w="1905"/>
                <a:solidFill>
                  <a:schemeClr val="accent6">
                    <a:lumMod val="75000"/>
                  </a:schemeClr>
                </a:solidFill>
                <a:effectLst>
                  <a:innerShdw blurRad="69850" dist="43180" dir="5400000">
                    <a:srgbClr val="000000">
                      <a:alpha val="65000"/>
                    </a:srgbClr>
                  </a:innerShdw>
                </a:effectLst>
                <a:latin typeface="Ravie" pitchFamily="82" charset="0"/>
              </a:rPr>
              <a:t>th</a:t>
            </a: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 day </a:t>
            </a:r>
            <a:b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br>
            <a:r>
              <a:rPr lang="en-US" sz="3200" b="1" cap="none" spc="300" dirty="0" smtClean="0">
                <a:ln w="1905"/>
                <a:solidFill>
                  <a:srgbClr val="7030A0"/>
                </a:solidFill>
                <a:effectLst>
                  <a:innerShdw blurRad="69850" dist="43180" dir="5400000">
                    <a:srgbClr val="000000">
                      <a:alpha val="65000"/>
                    </a:srgbClr>
                  </a:innerShdw>
                </a:effectLst>
                <a:latin typeface="Ravie" pitchFamily="82" charset="0"/>
              </a:rPr>
              <a:t>Sabbath</a:t>
            </a:r>
            <a:r>
              <a:rPr lang="en-US" sz="3200" b="1" cap="none" spc="300" dirty="0" smtClean="0">
                <a:ln w="1905"/>
                <a:solidFill>
                  <a:schemeClr val="accent6">
                    <a:lumMod val="75000"/>
                  </a:schemeClr>
                </a:solidFill>
                <a:effectLst>
                  <a:innerShdw blurRad="69850" dist="43180" dir="5400000">
                    <a:srgbClr val="000000">
                      <a:alpha val="65000"/>
                    </a:srgbClr>
                  </a:innerShdw>
                </a:effectLst>
                <a:latin typeface="Ravie" pitchFamily="82" charset="0"/>
              </a:rPr>
              <a:t>?</a:t>
            </a:r>
            <a:endParaRPr lang="en-US" sz="3200" b="1" cap="none" spc="300" dirty="0">
              <a:ln w="1905"/>
              <a:solidFill>
                <a:schemeClr val="accent6">
                  <a:lumMod val="75000"/>
                </a:schemeClr>
              </a:solidFill>
              <a:effectLst>
                <a:innerShdw blurRad="69850" dist="43180" dir="5400000">
                  <a:srgbClr val="000000">
                    <a:alpha val="65000"/>
                  </a:srgbClr>
                </a:innerShdw>
              </a:effectLst>
              <a:latin typeface="Ravie" pitchFamily="82" charset="0"/>
            </a:endParaRPr>
          </a:p>
        </p:txBody>
      </p:sp>
      <p:pic>
        <p:nvPicPr>
          <p:cNvPr id="2051" name="Picture 3" descr="C:\Users\Rae\Desktop\bible &amp; pray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8685"/>
            <a:ext cx="2362200" cy="15739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Bent Arrow 8"/>
          <p:cNvSpPr/>
          <p:nvPr/>
        </p:nvSpPr>
        <p:spPr>
          <a:xfrm rot="5400000" flipH="1">
            <a:off x="5292725" y="4606925"/>
            <a:ext cx="920750" cy="2819400"/>
          </a:xfrm>
          <a:prstGeom prst="bentArrow">
            <a:avLst>
              <a:gd name="adj1" fmla="val 25000"/>
              <a:gd name="adj2" fmla="val 21907"/>
              <a:gd name="adj3" fmla="val 25000"/>
              <a:gd name="adj4" fmla="val 43750"/>
            </a:avLst>
          </a:prstGeom>
          <a:solidFill>
            <a:srgbClr val="C00000"/>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7162801" y="5921514"/>
            <a:ext cx="1981199" cy="70788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cap="none" spc="0" dirty="0" smtClean="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Ravie" pitchFamily="82" charset="0"/>
              </a:rPr>
              <a:t>How?</a:t>
            </a:r>
            <a:endParaRPr lang="en-US" sz="4000" b="1" cap="none" spc="0" dirty="0">
              <a:ln w="1905">
                <a:solidFill>
                  <a:sysClr val="windowText" lastClr="000000"/>
                </a:solidFill>
              </a:ln>
              <a:solidFill>
                <a:schemeClr val="accent3">
                  <a:lumMod val="50000"/>
                </a:schemeClr>
              </a:solidFill>
              <a:effectLst>
                <a:innerShdw blurRad="69850" dist="43180" dir="5400000">
                  <a:srgbClr val="000000">
                    <a:alpha val="65000"/>
                  </a:srgbClr>
                </a:innerShdw>
              </a:effectLst>
              <a:latin typeface="Ravie" pitchFamily="82" charset="0"/>
            </a:endParaRPr>
          </a:p>
        </p:txBody>
      </p:sp>
      <p:sp>
        <p:nvSpPr>
          <p:cNvPr id="10" name="Rectangle 9"/>
          <p:cNvSpPr/>
          <p:nvPr/>
        </p:nvSpPr>
        <p:spPr>
          <a:xfrm>
            <a:off x="2647979" y="-8930"/>
            <a:ext cx="3979231" cy="830997"/>
          </a:xfrm>
          <a:prstGeom prst="rect">
            <a:avLst/>
          </a:prstGeom>
          <a:noFill/>
        </p:spPr>
        <p:txBody>
          <a:bodyPr wrap="none" lIns="91440" tIns="45720" rIns="91440" bIns="45720">
            <a:spAutoFit/>
          </a:bodyP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a:t>
            </a:r>
            <a:r>
              <a:rPr lang="en-US" sz="4800"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Day Sunday</a:t>
            </a:r>
            <a:endPar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00157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25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4000"/>
                                        <p:tgtEl>
                                          <p:spTgt spid="6"/>
                                        </p:tgtEl>
                                      </p:cBhvr>
                                    </p:animEffect>
                                  </p:childTnLst>
                                </p:cTn>
                              </p:par>
                            </p:childTnLst>
                          </p:cTn>
                        </p:par>
                        <p:par>
                          <p:cTn id="11" fill="hold">
                            <p:stCondLst>
                              <p:cond delay="4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500"/>
                                        <p:tgtEl>
                                          <p:spTgt spid="9"/>
                                        </p:tgtEl>
                                      </p:cBhvr>
                                    </p:animEffect>
                                  </p:childTnLst>
                                </p:cTn>
                              </p:par>
                            </p:childTnLst>
                          </p:cTn>
                        </p:par>
                        <p:par>
                          <p:cTn id="15" fill="hold">
                            <p:stCondLst>
                              <p:cond delay="5500"/>
                            </p:stCondLst>
                            <p:childTnLst>
                              <p:par>
                                <p:cTn id="16" presetID="22" presetClass="entr" presetSubtype="8" fill="hold" grpId="0" nodeType="afterEffect">
                                  <p:stCondLst>
                                    <p:cond delay="20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26</a:t>
            </a:fld>
            <a:endParaRPr lang="en-US" dirty="0">
              <a:solidFill>
                <a:schemeClr val="bg1"/>
              </a:solidFill>
            </a:endParaRPr>
          </a:p>
        </p:txBody>
      </p:sp>
      <p:sp>
        <p:nvSpPr>
          <p:cNvPr id="5" name="Content Placeholder 2"/>
          <p:cNvSpPr txBox="1">
            <a:spLocks/>
          </p:cNvSpPr>
          <p:nvPr/>
        </p:nvSpPr>
        <p:spPr>
          <a:xfrm>
            <a:off x="331509" y="1295400"/>
            <a:ext cx="8686800" cy="53339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We, along with the</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Lunar Sabbath </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keepers, need  </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to do a careful </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Scripture study </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on the </a:t>
            </a:r>
            <a:r>
              <a:rPr lang="en-US" sz="3400" b="1" spc="50" dirty="0" err="1"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Exo</a:t>
            </a: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 16 Quail, </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David &amp; Jonathan, the moon, and the Passion Account in the four Gospels.</a:t>
            </a:r>
          </a:p>
          <a:p>
            <a:pPr marL="0" indent="0">
              <a:buFont typeface="Arial" pitchFamily="34" charset="0"/>
              <a:buNone/>
            </a:pP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Don’t forget the historical </a:t>
            </a:r>
            <a:b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b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account of the </a:t>
            </a:r>
            <a:r>
              <a:rPr lang="en-US" sz="3400" b="1" spc="50" dirty="0" err="1"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Waldenses</a:t>
            </a:r>
            <a:r>
              <a:rPr lang="en-US" sz="3400" b="1"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Comic Sans MS" pitchFamily="66" charset="0"/>
              </a:rPr>
              <a:t>!</a:t>
            </a:r>
            <a:endParaRPr lang="en-US" dirty="0">
              <a:effectLst>
                <a:glow rad="139700">
                  <a:schemeClr val="accent2">
                    <a:satMod val="175000"/>
                    <a:alpha val="40000"/>
                  </a:schemeClr>
                </a:glow>
              </a:effectLst>
            </a:endParaRPr>
          </a:p>
        </p:txBody>
      </p:sp>
      <p:sp>
        <p:nvSpPr>
          <p:cNvPr id="7" name="Title 1"/>
          <p:cNvSpPr>
            <a:spLocks noGrp="1"/>
          </p:cNvSpPr>
          <p:nvPr>
            <p:ph type="title"/>
          </p:nvPr>
        </p:nvSpPr>
        <p:spPr>
          <a:xfrm>
            <a:off x="457200" y="304800"/>
            <a:ext cx="8229600" cy="649550"/>
          </a:xfrm>
        </p:spPr>
        <p:txBody>
          <a:bodyPr>
            <a:noAutofit/>
            <a:scene3d>
              <a:camera prst="orthographicFront"/>
              <a:lightRig rig="flat" dir="t">
                <a:rot lat="0" lon="0" rev="18900000"/>
              </a:lightRig>
            </a:scene3d>
            <a:sp3d extrusionH="31750" contourW="6350" prstMaterial="powder">
              <a:bevelT w="19050" h="19050" prst="softRound"/>
              <a:contourClr>
                <a:schemeClr val="accent3">
                  <a:tint val="100000"/>
                  <a:shade val="100000"/>
                  <a:satMod val="100000"/>
                  <a:hueMod val="100000"/>
                </a:schemeClr>
              </a:contourClr>
            </a:sp3d>
          </a:bodyPr>
          <a:lstStyle/>
          <a:p>
            <a:r>
              <a:rPr lang="en-US" sz="5400" b="1" dirty="0" smtClean="0">
                <a:ln/>
                <a:solidFill>
                  <a:schemeClr val="accent3"/>
                </a:solidFill>
                <a:effectLst>
                  <a:glow rad="228600">
                    <a:schemeClr val="accent2">
                      <a:satMod val="175000"/>
                      <a:alpha val="40000"/>
                    </a:schemeClr>
                  </a:glow>
                </a:effectLst>
                <a:latin typeface="Cooper Black" pitchFamily="18" charset="0"/>
              </a:rPr>
              <a:t>There is a Solution!</a:t>
            </a:r>
            <a:endParaRPr lang="en-US" sz="5400" b="1" dirty="0">
              <a:ln/>
              <a:solidFill>
                <a:schemeClr val="accent3"/>
              </a:solidFill>
              <a:effectLst>
                <a:glow rad="228600">
                  <a:schemeClr val="accent2">
                    <a:satMod val="175000"/>
                    <a:alpha val="40000"/>
                  </a:schemeClr>
                </a:glow>
              </a:effectLst>
              <a:latin typeface="Cooper Black" pitchFamily="18" charset="0"/>
            </a:endParaRPr>
          </a:p>
        </p:txBody>
      </p:sp>
      <p:pic>
        <p:nvPicPr>
          <p:cNvPr id="9" name="Picture 6" descr="C:\Users\Rae\Desktop\flowers snow lila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572" y="5715000"/>
            <a:ext cx="1600200" cy="1200730"/>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3074" name="Picture 2" descr="C:\Users\Rae\Desktop\waldenses.jpg"/>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400800" y="4977705"/>
            <a:ext cx="2514600" cy="18040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831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250"/>
            <a:ext cx="9144000" cy="1143000"/>
          </a:xfrm>
        </p:spPr>
        <p:txBody>
          <a:bodyPr>
            <a:normAutofit/>
            <a:scene3d>
              <a:camera prst="orthographicFront"/>
              <a:lightRig rig="threePt" dir="t"/>
            </a:scene3d>
            <a:sp3d extrusionH="57150">
              <a:bevelT h="25400" prst="softRound"/>
            </a:sp3d>
          </a:bodyPr>
          <a:lstStyle/>
          <a:p>
            <a:r>
              <a:rPr lang="en-US" dirty="0" smtClean="0">
                <a:ln>
                  <a:solidFill>
                    <a:schemeClr val="tx1"/>
                  </a:solidFill>
                </a:ln>
                <a:solidFill>
                  <a:schemeClr val="tx1">
                    <a:lumMod val="50000"/>
                    <a:lumOff val="50000"/>
                  </a:schemeClr>
                </a:solidFill>
                <a:latin typeface="Arial Rounded MT Bold" pitchFamily="34" charset="0"/>
                <a:cs typeface="Aharoni" pitchFamily="2" charset="-79"/>
              </a:rPr>
              <a:t>Rome’s Easter </a:t>
            </a:r>
            <a:r>
              <a:rPr lang="en-US" dirty="0" err="1" smtClean="0">
                <a:ln>
                  <a:solidFill>
                    <a:schemeClr val="tx1"/>
                  </a:solidFill>
                </a:ln>
                <a:solidFill>
                  <a:schemeClr val="tx1">
                    <a:lumMod val="50000"/>
                    <a:lumOff val="50000"/>
                  </a:schemeClr>
                </a:solidFill>
                <a:latin typeface="Arial Rounded MT Bold" pitchFamily="34" charset="0"/>
                <a:cs typeface="Aharoni" pitchFamily="2" charset="-79"/>
              </a:rPr>
              <a:t>vs</a:t>
            </a:r>
            <a:r>
              <a:rPr lang="en-US" dirty="0" smtClean="0">
                <a:ln>
                  <a:solidFill>
                    <a:schemeClr val="tx1"/>
                  </a:solidFill>
                </a:ln>
                <a:solidFill>
                  <a:schemeClr val="tx1">
                    <a:lumMod val="50000"/>
                    <a:lumOff val="50000"/>
                  </a:schemeClr>
                </a:solidFill>
                <a:latin typeface="Arial Rounded MT Bold" pitchFamily="34" charset="0"/>
                <a:cs typeface="Aharoni" pitchFamily="2" charset="-79"/>
              </a:rPr>
              <a:t> the Passover</a:t>
            </a:r>
            <a:endParaRPr lang="en-US" dirty="0">
              <a:ln>
                <a:solidFill>
                  <a:schemeClr val="tx1"/>
                </a:solidFill>
              </a:ln>
              <a:solidFill>
                <a:schemeClr val="tx1">
                  <a:lumMod val="50000"/>
                  <a:lumOff val="50000"/>
                </a:schemeClr>
              </a:solidFill>
              <a:latin typeface="Arial Rounded MT Bold" pitchFamily="34" charset="0"/>
              <a:cs typeface="Aharoni" pitchFamily="2" charset="-79"/>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2238875"/>
              </p:ext>
            </p:extLst>
          </p:nvPr>
        </p:nvGraphicFramePr>
        <p:xfrm>
          <a:off x="457200" y="1143000"/>
          <a:ext cx="8229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27</a:t>
            </a:fld>
            <a:endParaRPr lang="en-US"/>
          </a:p>
        </p:txBody>
      </p:sp>
    </p:spTree>
    <p:extLst>
      <p:ext uri="{BB962C8B-B14F-4D97-AF65-F5344CB8AC3E}">
        <p14:creationId xmlns:p14="http://schemas.microsoft.com/office/powerpoint/2010/main" val="1219227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35975" cy="1143000"/>
          </a:xfrm>
        </p:spPr>
        <p:txBody>
          <a:bodyPr>
            <a:normAutofit/>
            <a:scene3d>
              <a:camera prst="orthographicFront"/>
              <a:lightRig rig="threePt" dir="t"/>
            </a:scene3d>
            <a:sp3d extrusionH="57150">
              <a:bevelT w="38100" h="38100"/>
            </a:sp3d>
          </a:bodyPr>
          <a:lstStyle/>
          <a:p>
            <a:r>
              <a:rPr lang="en-US" dirty="0" smtClean="0">
                <a:ln>
                  <a:solidFill>
                    <a:schemeClr val="tx1"/>
                  </a:solidFill>
                </a:ln>
                <a:solidFill>
                  <a:schemeClr val="accent2">
                    <a:lumMod val="50000"/>
                  </a:schemeClr>
                </a:solidFill>
                <a:latin typeface="Cooper Black" pitchFamily="18" charset="0"/>
              </a:rPr>
              <a:t>What About Rome’s Easter?</a:t>
            </a:r>
            <a:endParaRPr lang="en-US" dirty="0">
              <a:ln>
                <a:solidFill>
                  <a:schemeClr val="tx1"/>
                </a:solidFill>
              </a:ln>
              <a:solidFill>
                <a:schemeClr val="accent2">
                  <a:lumMod val="50000"/>
                </a:schemeClr>
              </a:solidFill>
              <a:latin typeface="Cooper Black" pitchFamily="18" charset="0"/>
            </a:endParaRPr>
          </a:p>
        </p:txBody>
      </p:sp>
      <p:sp>
        <p:nvSpPr>
          <p:cNvPr id="3" name="Content Placeholder 2"/>
          <p:cNvSpPr>
            <a:spLocks noGrp="1"/>
          </p:cNvSpPr>
          <p:nvPr>
            <p:ph idx="1"/>
          </p:nvPr>
        </p:nvSpPr>
        <p:spPr>
          <a:xfrm>
            <a:off x="228600" y="1143000"/>
            <a:ext cx="8686800" cy="5410200"/>
          </a:xfrm>
        </p:spPr>
        <p:txBody>
          <a:bodyPr>
            <a:normAutofit fontScale="92500" lnSpcReduction="10000"/>
            <a:scene3d>
              <a:camera prst="orthographicFront"/>
              <a:lightRig rig="threePt" dir="t"/>
            </a:scene3d>
            <a:sp3d extrusionH="57150">
              <a:bevelT w="38100" h="38100"/>
            </a:sp3d>
          </a:bodyPr>
          <a:lstStyle/>
          <a:p>
            <a:r>
              <a:rPr lang="en-US" b="1" dirty="0" smtClean="0">
                <a:solidFill>
                  <a:schemeClr val="accent2">
                    <a:lumMod val="50000"/>
                  </a:schemeClr>
                </a:solidFill>
              </a:rPr>
              <a:t>Easter is not the replacement for Passover – but the counterfeit for the Sabbath resurrection.</a:t>
            </a:r>
          </a:p>
          <a:p>
            <a:r>
              <a:rPr lang="en-US" b="1" dirty="0" smtClean="0">
                <a:solidFill>
                  <a:srgbClr val="0070C0"/>
                </a:solidFill>
              </a:rPr>
              <a:t>However, Rome’s Easter is always on the same “cycle of the week” as the Scriptural Firstfruits.  </a:t>
            </a:r>
          </a:p>
          <a:p>
            <a:r>
              <a:rPr lang="en-US" b="1" dirty="0" smtClean="0">
                <a:solidFill>
                  <a:schemeClr val="accent2">
                    <a:lumMod val="50000"/>
                  </a:schemeClr>
                </a:solidFill>
              </a:rPr>
              <a:t>Easter was always to be dated the Sunday </a:t>
            </a:r>
            <a:r>
              <a:rPr lang="en-US" b="1" u="sng" dirty="0" smtClean="0">
                <a:solidFill>
                  <a:schemeClr val="accent2">
                    <a:lumMod val="50000"/>
                  </a:schemeClr>
                </a:solidFill>
              </a:rPr>
              <a:t>after</a:t>
            </a:r>
            <a:r>
              <a:rPr lang="en-US" b="1" dirty="0" smtClean="0">
                <a:solidFill>
                  <a:schemeClr val="accent2">
                    <a:lumMod val="50000"/>
                  </a:schemeClr>
                </a:solidFill>
              </a:rPr>
              <a:t> the Jewish Passover.   20% of the time, Easter is before the Jewish Passover.</a:t>
            </a:r>
          </a:p>
          <a:p>
            <a:r>
              <a:rPr lang="en-US" b="1" dirty="0" smtClean="0">
                <a:solidFill>
                  <a:srgbClr val="0070C0"/>
                </a:solidFill>
              </a:rPr>
              <a:t>If Easter represents “ascension” </a:t>
            </a:r>
            <a:br>
              <a:rPr lang="en-US" b="1" dirty="0" smtClean="0">
                <a:solidFill>
                  <a:srgbClr val="0070C0"/>
                </a:solidFill>
              </a:rPr>
            </a:br>
            <a:r>
              <a:rPr lang="en-US" b="1" dirty="0" smtClean="0">
                <a:solidFill>
                  <a:srgbClr val="0070C0"/>
                </a:solidFill>
              </a:rPr>
              <a:t>how can it be celebrated before </a:t>
            </a:r>
            <a:br>
              <a:rPr lang="en-US" b="1" dirty="0" smtClean="0">
                <a:solidFill>
                  <a:srgbClr val="0070C0"/>
                </a:solidFill>
              </a:rPr>
            </a:br>
            <a:r>
              <a:rPr lang="en-US" b="1" dirty="0" smtClean="0">
                <a:solidFill>
                  <a:srgbClr val="0070C0"/>
                </a:solidFill>
              </a:rPr>
              <a:t>the Passover?  It can’t! </a:t>
            </a:r>
          </a:p>
          <a:p>
            <a:r>
              <a:rPr lang="en-US" b="1" dirty="0" smtClean="0">
                <a:solidFill>
                  <a:schemeClr val="accent2">
                    <a:lumMod val="50000"/>
                  </a:schemeClr>
                </a:solidFill>
              </a:rPr>
              <a:t>That’s why Rome always has her </a:t>
            </a:r>
            <a:br>
              <a:rPr lang="en-US" b="1" dirty="0" smtClean="0">
                <a:solidFill>
                  <a:schemeClr val="accent2">
                    <a:lumMod val="50000"/>
                  </a:schemeClr>
                </a:solidFill>
              </a:rPr>
            </a:br>
            <a:r>
              <a:rPr lang="en-US" b="1" dirty="0" smtClean="0">
                <a:solidFill>
                  <a:schemeClr val="accent2">
                    <a:lumMod val="50000"/>
                  </a:schemeClr>
                </a:solidFill>
              </a:rPr>
              <a:t>“</a:t>
            </a:r>
            <a:r>
              <a:rPr lang="en-US" b="1" dirty="0" err="1" smtClean="0">
                <a:solidFill>
                  <a:schemeClr val="accent2">
                    <a:lumMod val="50000"/>
                  </a:schemeClr>
                </a:solidFill>
              </a:rPr>
              <a:t>passover</a:t>
            </a:r>
            <a:r>
              <a:rPr lang="en-US" b="1" dirty="0" smtClean="0">
                <a:solidFill>
                  <a:schemeClr val="accent2">
                    <a:lumMod val="50000"/>
                  </a:schemeClr>
                </a:solidFill>
              </a:rPr>
              <a:t>” on what is called “Good Friday.” </a:t>
            </a:r>
          </a:p>
          <a:p>
            <a:endParaRPr lang="en-US" dirty="0" smtClean="0"/>
          </a:p>
        </p:txBody>
      </p:sp>
      <p:sp>
        <p:nvSpPr>
          <p:cNvPr id="6" name="Slide Number Placeholder 5"/>
          <p:cNvSpPr>
            <a:spLocks noGrp="1"/>
          </p:cNvSpPr>
          <p:nvPr>
            <p:ph type="sldNum" sz="quarter" idx="12"/>
          </p:nvPr>
        </p:nvSpPr>
        <p:spPr/>
        <p:txBody>
          <a:bodyPr/>
          <a:lstStyle/>
          <a:p>
            <a:fld id="{E8A709BF-5144-4E0C-93F2-78512D165852}" type="slidenum">
              <a:rPr lang="en-US" smtClean="0"/>
              <a:t>28</a:t>
            </a:fld>
            <a:endParaRPr lang="en-US"/>
          </a:p>
        </p:txBody>
      </p:sp>
      <p:pic>
        <p:nvPicPr>
          <p:cNvPr id="3074" name="Picture 2" descr="C:\Users\Rae\Pictures\easter-week-rom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943600" y="3886200"/>
            <a:ext cx="2949576" cy="2111897"/>
          </a:xfrm>
          <a:prstGeom prst="snip2DiagRect">
            <a:avLst/>
          </a:prstGeom>
          <a:solidFill>
            <a:srgbClr val="FFFFFF">
              <a:shade val="85000"/>
            </a:srgbClr>
          </a:solidFill>
          <a:ln w="88900" cap="sq">
            <a:solidFill>
              <a:schemeClr val="accent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angle"/>
            <a:contourClr>
              <a:srgbClr val="FFFFFF"/>
            </a:contourClr>
          </a:sp3d>
          <a:extLst/>
        </p:spPr>
      </p:pic>
    </p:spTree>
    <p:extLst>
      <p:ext uri="{BB962C8B-B14F-4D97-AF65-F5344CB8AC3E}">
        <p14:creationId xmlns:p14="http://schemas.microsoft.com/office/powerpoint/2010/main" val="1449369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1">
                    <a:shade val="50000"/>
                  </a:schemeClr>
                </a:solidFill>
              </a:rPr>
              <a:t>“THE” Next Question</a:t>
            </a:r>
            <a:endParaRPr lang="en-US" sz="5400" b="1" dirty="0">
              <a:ln w="50800"/>
              <a:solidFill>
                <a:schemeClr val="bg1">
                  <a:shade val="50000"/>
                </a:schemeClr>
              </a:solidFill>
            </a:endParaRPr>
          </a:p>
        </p:txBody>
      </p:sp>
      <p:sp>
        <p:nvSpPr>
          <p:cNvPr id="3" name="Content Placeholder 2"/>
          <p:cNvSpPr>
            <a:spLocks noGrp="1"/>
          </p:cNvSpPr>
          <p:nvPr>
            <p:ph idx="1"/>
          </p:nvPr>
        </p:nvSpPr>
        <p:spPr>
          <a:xfrm>
            <a:off x="152400" y="1219200"/>
            <a:ext cx="4648200" cy="5715000"/>
          </a:xfrm>
        </p:spPr>
        <p:txBody>
          <a:bodyPr>
            <a:normAutofit fontScale="85000" lnSpcReduction="20000"/>
            <a:scene3d>
              <a:camera prst="orthographicFront"/>
              <a:lightRig rig="balanced" dir="t">
                <a:rot lat="0" lon="0" rev="2100000"/>
              </a:lightRig>
            </a:scene3d>
            <a:sp3d extrusionH="57150" prstMaterial="metal">
              <a:bevelT w="38100" h="25400"/>
              <a:contourClr>
                <a:schemeClr val="bg2"/>
              </a:contourClr>
            </a:sp3d>
          </a:bodyPr>
          <a:lstStyle/>
          <a:p>
            <a:r>
              <a:rPr lang="en-US" sz="4400" b="1" dirty="0" smtClean="0">
                <a:ln w="50800"/>
                <a:solidFill>
                  <a:schemeClr val="bg1">
                    <a:shade val="50000"/>
                  </a:schemeClr>
                </a:solidFill>
              </a:rPr>
              <a:t>Because the Council of </a:t>
            </a:r>
            <a:r>
              <a:rPr lang="en-US" sz="4400" b="1" dirty="0" err="1" smtClean="0">
                <a:ln w="50800"/>
                <a:solidFill>
                  <a:schemeClr val="bg1">
                    <a:shade val="50000"/>
                  </a:schemeClr>
                </a:solidFill>
              </a:rPr>
              <a:t>Nicea</a:t>
            </a:r>
            <a:r>
              <a:rPr lang="en-US" sz="4400" b="1" dirty="0" smtClean="0">
                <a:ln w="50800"/>
                <a:solidFill>
                  <a:schemeClr val="bg1">
                    <a:shade val="50000"/>
                  </a:schemeClr>
                </a:solidFill>
              </a:rPr>
              <a:t> set the equinox at Mar 20-21, many are </a:t>
            </a:r>
            <a:br>
              <a:rPr lang="en-US" sz="4400" b="1" dirty="0" smtClean="0">
                <a:ln w="50800"/>
                <a:solidFill>
                  <a:schemeClr val="bg1">
                    <a:shade val="50000"/>
                  </a:schemeClr>
                </a:solidFill>
              </a:rPr>
            </a:br>
            <a:r>
              <a:rPr lang="en-US" sz="4400" b="1" dirty="0" smtClean="0">
                <a:ln w="50800"/>
                <a:solidFill>
                  <a:schemeClr val="bg1">
                    <a:shade val="50000"/>
                  </a:schemeClr>
                </a:solidFill>
              </a:rPr>
              <a:t>now saying </a:t>
            </a:r>
            <a:br>
              <a:rPr lang="en-US" sz="4400" b="1" dirty="0" smtClean="0">
                <a:ln w="50800"/>
                <a:solidFill>
                  <a:schemeClr val="bg1">
                    <a:shade val="50000"/>
                  </a:schemeClr>
                </a:solidFill>
              </a:rPr>
            </a:br>
            <a:r>
              <a:rPr lang="en-US" sz="4400" b="1" dirty="0" smtClean="0">
                <a:ln w="50800"/>
                <a:solidFill>
                  <a:schemeClr val="bg1">
                    <a:shade val="50000"/>
                  </a:schemeClr>
                </a:solidFill>
              </a:rPr>
              <a:t>equinox is pagan.</a:t>
            </a:r>
          </a:p>
          <a:p>
            <a:endParaRPr lang="en-US" sz="1600" b="1" dirty="0" smtClean="0">
              <a:ln w="50800"/>
              <a:solidFill>
                <a:schemeClr val="bg1">
                  <a:shade val="50000"/>
                </a:schemeClr>
              </a:solidFill>
            </a:endParaRPr>
          </a:p>
          <a:p>
            <a:r>
              <a:rPr lang="en-US" sz="4400" b="1" dirty="0" smtClean="0">
                <a:ln w="50800"/>
                <a:solidFill>
                  <a:schemeClr val="bg1">
                    <a:shade val="50000"/>
                  </a:schemeClr>
                </a:solidFill>
              </a:rPr>
              <a:t>Why? </a:t>
            </a:r>
          </a:p>
          <a:p>
            <a:endParaRPr lang="en-US" sz="1600" b="1" dirty="0">
              <a:ln w="50800"/>
              <a:solidFill>
                <a:schemeClr val="bg1">
                  <a:shade val="50000"/>
                </a:schemeClr>
              </a:solidFill>
            </a:endParaRPr>
          </a:p>
          <a:p>
            <a:r>
              <a:rPr lang="en-US" sz="4400" b="1" dirty="0" smtClean="0">
                <a:ln w="50800"/>
                <a:solidFill>
                  <a:schemeClr val="bg1">
                    <a:shade val="50000"/>
                  </a:schemeClr>
                </a:solidFill>
              </a:rPr>
              <a:t>Occasionally equinox does occur on </a:t>
            </a:r>
            <a:br>
              <a:rPr lang="en-US" sz="4400" b="1" dirty="0" smtClean="0">
                <a:ln w="50800"/>
                <a:solidFill>
                  <a:schemeClr val="bg1">
                    <a:shade val="50000"/>
                  </a:schemeClr>
                </a:solidFill>
              </a:rPr>
            </a:br>
            <a:r>
              <a:rPr lang="en-US" sz="4400" b="1" dirty="0" smtClean="0">
                <a:ln w="50800"/>
                <a:solidFill>
                  <a:schemeClr val="bg1">
                    <a:shade val="50000"/>
                  </a:schemeClr>
                </a:solidFill>
              </a:rPr>
              <a:t>Mar 19</a:t>
            </a:r>
            <a:r>
              <a:rPr lang="en-US" sz="4400" b="1" baseline="30000" dirty="0" smtClean="0">
                <a:ln w="50800"/>
                <a:solidFill>
                  <a:schemeClr val="bg1">
                    <a:shade val="50000"/>
                  </a:schemeClr>
                </a:solidFill>
              </a:rPr>
              <a:t>th</a:t>
            </a:r>
            <a:r>
              <a:rPr lang="en-US" sz="4400" b="1" dirty="0" smtClean="0">
                <a:ln w="50800"/>
                <a:solidFill>
                  <a:schemeClr val="bg1">
                    <a:shade val="50000"/>
                  </a:schemeClr>
                </a:solidFill>
              </a:rPr>
              <a:t>.</a:t>
            </a:r>
            <a:endParaRPr lang="en-US" sz="4400" b="1" dirty="0">
              <a:ln w="50800"/>
              <a:solidFill>
                <a:schemeClr val="bg1">
                  <a:shade val="5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29</a:t>
            </a:fld>
            <a:endParaRPr lang="en-US" dirty="0">
              <a:solidFill>
                <a:schemeClr val="bg1"/>
              </a:solidFill>
            </a:endParaRPr>
          </a:p>
        </p:txBody>
      </p:sp>
      <p:sp>
        <p:nvSpPr>
          <p:cNvPr id="6" name="Rectangle 5"/>
          <p:cNvSpPr/>
          <p:nvPr/>
        </p:nvSpPr>
        <p:spPr>
          <a:xfrm>
            <a:off x="6172200" y="2743200"/>
            <a:ext cx="2755883" cy="378565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Can Rome</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mark the</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true</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equinox</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as being</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pagan?</a:t>
            </a:r>
            <a:endParaRPr lang="en-US" sz="4000" b="1" cap="none" spc="0" dirty="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521698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r="-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57150">
              <a:bevelT w="38100" h="38100"/>
            </a:sp3d>
          </a:bodyPr>
          <a:lstStyle/>
          <a:p>
            <a:r>
              <a:rPr lang="en-US" sz="4800" dirty="0" smtClean="0">
                <a:ln>
                  <a:solidFill>
                    <a:schemeClr val="accent2">
                      <a:lumMod val="75000"/>
                    </a:schemeClr>
                  </a:solidFill>
                </a:ln>
                <a:solidFill>
                  <a:schemeClr val="accent3"/>
                </a:solidFill>
                <a:latin typeface="Cooper Black" pitchFamily="18" charset="0"/>
              </a:rPr>
              <a:t>Why Consider </a:t>
            </a:r>
            <a:r>
              <a:rPr lang="en-US" sz="4800" dirty="0" err="1" smtClean="0">
                <a:ln>
                  <a:solidFill>
                    <a:schemeClr val="accent2">
                      <a:lumMod val="75000"/>
                    </a:schemeClr>
                  </a:solidFill>
                </a:ln>
                <a:solidFill>
                  <a:schemeClr val="accent3"/>
                </a:solidFill>
                <a:latin typeface="Cooper Black" pitchFamily="18" charset="0"/>
              </a:rPr>
              <a:t>Equi</a:t>
            </a:r>
            <a:r>
              <a:rPr lang="en-US" sz="4800" dirty="0" smtClean="0">
                <a:ln>
                  <a:solidFill>
                    <a:schemeClr val="accent2">
                      <a:lumMod val="75000"/>
                    </a:schemeClr>
                  </a:solidFill>
                </a:ln>
                <a:solidFill>
                  <a:schemeClr val="accent3"/>
                </a:solidFill>
                <a:latin typeface="Cooper Black" pitchFamily="18" charset="0"/>
              </a:rPr>
              <a:t>-LUX?</a:t>
            </a:r>
            <a:endParaRPr lang="en-US" sz="4800" dirty="0">
              <a:ln>
                <a:solidFill>
                  <a:schemeClr val="accent2">
                    <a:lumMod val="75000"/>
                  </a:schemeClr>
                </a:solidFill>
              </a:ln>
              <a:solidFill>
                <a:schemeClr val="accent3"/>
              </a:solidFill>
              <a:latin typeface="Cooper Black" pitchFamily="18" charset="0"/>
            </a:endParaRPr>
          </a:p>
        </p:txBody>
      </p:sp>
      <p:sp>
        <p:nvSpPr>
          <p:cNvPr id="3" name="Content Placeholder 2"/>
          <p:cNvSpPr>
            <a:spLocks noGrp="1"/>
          </p:cNvSpPr>
          <p:nvPr>
            <p:ph sz="half" idx="1"/>
          </p:nvPr>
        </p:nvSpPr>
        <p:spPr>
          <a:xfrm>
            <a:off x="304800" y="1295400"/>
            <a:ext cx="4038600" cy="4876800"/>
          </a:xfrm>
        </p:spPr>
        <p:txBody>
          <a:bodyPr>
            <a:normAutofit/>
          </a:bodyPr>
          <a:lstStyle/>
          <a:p>
            <a:r>
              <a:rPr lang="en-US" b="1" dirty="0" smtClean="0">
                <a:ln>
                  <a:solidFill>
                    <a:schemeClr val="tx1"/>
                  </a:solidFill>
                </a:ln>
                <a:solidFill>
                  <a:schemeClr val="accent2">
                    <a:lumMod val="50000"/>
                  </a:schemeClr>
                </a:solidFill>
              </a:rPr>
              <a:t>Many have rightly mentioned a concern about studying any counterfeit calendars.</a:t>
            </a:r>
          </a:p>
          <a:p>
            <a:r>
              <a:rPr lang="en-US" b="1" dirty="0" smtClean="0">
                <a:ln>
                  <a:solidFill>
                    <a:schemeClr val="tx1"/>
                  </a:solidFill>
                </a:ln>
                <a:solidFill>
                  <a:schemeClr val="accent6">
                    <a:lumMod val="75000"/>
                  </a:schemeClr>
                </a:solidFill>
              </a:rPr>
              <a:t>Wouldn’t it be better to just study the true Covenant Calendar?</a:t>
            </a:r>
            <a:endParaRPr lang="en-US" b="1" dirty="0" smtClean="0">
              <a:ln>
                <a:solidFill>
                  <a:schemeClr val="tx1"/>
                </a:solidFill>
              </a:ln>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3</a:t>
            </a:fld>
            <a:endParaRPr lang="en-US" dirty="0"/>
          </a:p>
        </p:txBody>
      </p:sp>
      <p:pic>
        <p:nvPicPr>
          <p:cNvPr id="8194" name="Picture 2" descr="C:\Users\Rae\Desktop\equinox tulip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0"/>
            <a:ext cx="9144000" cy="28829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Lst>
        </p:spPr>
      </p:pic>
      <p:pic>
        <p:nvPicPr>
          <p:cNvPr id="7"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8800" y="403860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4491335"/>
            <a:ext cx="151355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Yes!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15" name="Rectangle 14"/>
          <p:cNvSpPr/>
          <p:nvPr/>
        </p:nvSpPr>
        <p:spPr>
          <a:xfrm>
            <a:off x="2512081" y="4808849"/>
            <a:ext cx="177644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But…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6" name="Content Placeholder 5"/>
          <p:cNvSpPr>
            <a:spLocks noGrp="1"/>
          </p:cNvSpPr>
          <p:nvPr>
            <p:ph sz="half" idx="2"/>
          </p:nvPr>
        </p:nvSpPr>
        <p:spPr>
          <a:xfrm>
            <a:off x="4495800" y="1295400"/>
            <a:ext cx="4267200" cy="4876800"/>
          </a:xfrm>
        </p:spPr>
        <p:txBody>
          <a:bodyPr>
            <a:normAutofit/>
          </a:bodyPr>
          <a:lstStyle/>
          <a:p>
            <a:r>
              <a:rPr lang="en-US" b="1" dirty="0" smtClean="0">
                <a:ln>
                  <a:solidFill>
                    <a:schemeClr val="tx1"/>
                  </a:solidFill>
                </a:ln>
                <a:solidFill>
                  <a:schemeClr val="accent6">
                    <a:lumMod val="75000"/>
                  </a:schemeClr>
                </a:solidFill>
              </a:rPr>
              <a:t>The reason this study is being presented today is because a thorough Covenant Calendar study on the </a:t>
            </a:r>
            <a:r>
              <a:rPr lang="en-US" b="1" i="1" dirty="0" smtClean="0">
                <a:ln>
                  <a:solidFill>
                    <a:schemeClr val="tx1"/>
                  </a:solidFill>
                </a:ln>
                <a:solidFill>
                  <a:schemeClr val="accent6">
                    <a:lumMod val="75000"/>
                  </a:schemeClr>
                </a:solidFill>
              </a:rPr>
              <a:t>tequfah</a:t>
            </a:r>
            <a:r>
              <a:rPr lang="en-US" b="1" dirty="0" smtClean="0">
                <a:ln>
                  <a:solidFill>
                    <a:schemeClr val="tx1"/>
                  </a:solidFill>
                </a:ln>
                <a:solidFill>
                  <a:schemeClr val="accent6">
                    <a:lumMod val="75000"/>
                  </a:schemeClr>
                </a:solidFill>
              </a:rPr>
              <a:t> has already been done!</a:t>
            </a:r>
          </a:p>
          <a:p>
            <a:pPr marL="0" indent="0">
              <a:buNone/>
            </a:pPr>
            <a:r>
              <a:rPr lang="en-US" b="1" dirty="0" smtClean="0">
                <a:ln>
                  <a:solidFill>
                    <a:schemeClr val="tx1"/>
                  </a:solidFill>
                </a:ln>
                <a:solidFill>
                  <a:schemeClr val="accent2">
                    <a:lumMod val="50000"/>
                  </a:schemeClr>
                </a:solidFill>
              </a:rPr>
              <a:t>That means:</a:t>
            </a:r>
          </a:p>
          <a:p>
            <a:r>
              <a:rPr lang="en-US" b="1" i="1" dirty="0" smtClean="0">
                <a:ln>
                  <a:solidFill>
                    <a:schemeClr val="tx1"/>
                  </a:solidFill>
                </a:ln>
                <a:solidFill>
                  <a:schemeClr val="accent2">
                    <a:lumMod val="50000"/>
                  </a:schemeClr>
                </a:solidFill>
              </a:rPr>
              <a:t>Tequfah</a:t>
            </a:r>
            <a:r>
              <a:rPr lang="en-US" b="1" dirty="0" smtClean="0">
                <a:ln>
                  <a:solidFill>
                    <a:schemeClr val="tx1"/>
                  </a:solidFill>
                </a:ln>
                <a:solidFill>
                  <a:schemeClr val="accent2">
                    <a:lumMod val="50000"/>
                  </a:schemeClr>
                </a:solidFill>
              </a:rPr>
              <a:t> is understood to align with the equinox, not </a:t>
            </a:r>
            <a:r>
              <a:rPr lang="en-US" b="1" dirty="0" err="1" smtClean="0">
                <a:ln>
                  <a:solidFill>
                    <a:schemeClr val="tx1"/>
                  </a:solidFill>
                </a:ln>
                <a:solidFill>
                  <a:schemeClr val="accent2">
                    <a:lumMod val="50000"/>
                  </a:schemeClr>
                </a:solidFill>
              </a:rPr>
              <a:t>equi</a:t>
            </a:r>
            <a:r>
              <a:rPr lang="en-US" b="1" dirty="0" smtClean="0">
                <a:ln>
                  <a:solidFill>
                    <a:schemeClr val="tx1"/>
                  </a:solidFill>
                </a:ln>
                <a:solidFill>
                  <a:schemeClr val="accent2">
                    <a:lumMod val="50000"/>
                  </a:schemeClr>
                </a:solidFill>
              </a:rPr>
              <a:t>-</a:t>
            </a:r>
            <a:r>
              <a:rPr lang="en-US" b="1" u="sng" dirty="0" smtClean="0">
                <a:ln>
                  <a:solidFill>
                    <a:schemeClr val="tx1"/>
                  </a:solidFill>
                </a:ln>
                <a:solidFill>
                  <a:schemeClr val="accent2">
                    <a:lumMod val="50000"/>
                  </a:schemeClr>
                </a:solidFill>
              </a:rPr>
              <a:t>LUX</a:t>
            </a:r>
            <a:r>
              <a:rPr lang="en-US" b="1" dirty="0" smtClean="0">
                <a:ln>
                  <a:solidFill>
                    <a:schemeClr val="tx1"/>
                  </a:solidFill>
                </a:ln>
                <a:solidFill>
                  <a:schemeClr val="accent2">
                    <a:lumMod val="50000"/>
                  </a:schemeClr>
                </a:solidFill>
              </a:rPr>
              <a:t>.</a:t>
            </a:r>
            <a:endParaRPr lang="en-US" dirty="0"/>
          </a:p>
        </p:txBody>
      </p:sp>
      <p:pic>
        <p:nvPicPr>
          <p:cNvPr id="10" name="Picture 2" descr="C:\Users\Rae\Desktop\flowers snow pi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7968" y="5931454"/>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500" y="3706101"/>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450567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248" y="1462113"/>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6" descr="C:\Users\Rae\Desktop\flowers snow lila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7461" y="5748633"/>
            <a:ext cx="1410741" cy="1058567"/>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6" name="Picture 8" descr="C:\Users\Rae\Desktop\flowers snow wh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2957" y="2906532"/>
            <a:ext cx="1362788" cy="1599138"/>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6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80">
                                          <p:stCondLst>
                                            <p:cond delay="0"/>
                                          </p:stCondLst>
                                        </p:cTn>
                                        <p:tgtEl>
                                          <p:spTgt spid="15"/>
                                        </p:tgtEl>
                                      </p:cBhvr>
                                    </p:animEffect>
                                    <p:anim calcmode="lin" valueType="num">
                                      <p:cBhvr>
                                        <p:cTn id="2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0" dur="26">
                                          <p:stCondLst>
                                            <p:cond delay="650"/>
                                          </p:stCondLst>
                                        </p:cTn>
                                        <p:tgtEl>
                                          <p:spTgt spid="15"/>
                                        </p:tgtEl>
                                      </p:cBhvr>
                                      <p:to x="100000" y="60000"/>
                                    </p:animScale>
                                    <p:animScale>
                                      <p:cBhvr>
                                        <p:cTn id="31" dur="166" decel="50000">
                                          <p:stCondLst>
                                            <p:cond delay="676"/>
                                          </p:stCondLst>
                                        </p:cTn>
                                        <p:tgtEl>
                                          <p:spTgt spid="15"/>
                                        </p:tgtEl>
                                      </p:cBhvr>
                                      <p:to x="100000" y="100000"/>
                                    </p:animScale>
                                    <p:animScale>
                                      <p:cBhvr>
                                        <p:cTn id="32" dur="26">
                                          <p:stCondLst>
                                            <p:cond delay="1312"/>
                                          </p:stCondLst>
                                        </p:cTn>
                                        <p:tgtEl>
                                          <p:spTgt spid="15"/>
                                        </p:tgtEl>
                                      </p:cBhvr>
                                      <p:to x="100000" y="80000"/>
                                    </p:animScale>
                                    <p:animScale>
                                      <p:cBhvr>
                                        <p:cTn id="33" dur="166" decel="50000">
                                          <p:stCondLst>
                                            <p:cond delay="1338"/>
                                          </p:stCondLst>
                                        </p:cTn>
                                        <p:tgtEl>
                                          <p:spTgt spid="15"/>
                                        </p:tgtEl>
                                      </p:cBhvr>
                                      <p:to x="100000" y="100000"/>
                                    </p:animScale>
                                    <p:animScale>
                                      <p:cBhvr>
                                        <p:cTn id="34" dur="26">
                                          <p:stCondLst>
                                            <p:cond delay="1642"/>
                                          </p:stCondLst>
                                        </p:cTn>
                                        <p:tgtEl>
                                          <p:spTgt spid="15"/>
                                        </p:tgtEl>
                                      </p:cBhvr>
                                      <p:to x="100000" y="90000"/>
                                    </p:animScale>
                                    <p:animScale>
                                      <p:cBhvr>
                                        <p:cTn id="35" dur="166" decel="50000">
                                          <p:stCondLst>
                                            <p:cond delay="1668"/>
                                          </p:stCondLst>
                                        </p:cTn>
                                        <p:tgtEl>
                                          <p:spTgt spid="15"/>
                                        </p:tgtEl>
                                      </p:cBhvr>
                                      <p:to x="100000" y="100000"/>
                                    </p:animScale>
                                    <p:animScale>
                                      <p:cBhvr>
                                        <p:cTn id="36" dur="26">
                                          <p:stCondLst>
                                            <p:cond delay="1808"/>
                                          </p:stCondLst>
                                        </p:cTn>
                                        <p:tgtEl>
                                          <p:spTgt spid="15"/>
                                        </p:tgtEl>
                                      </p:cBhvr>
                                      <p:to x="100000" y="95000"/>
                                    </p:animScale>
                                    <p:animScale>
                                      <p:cBhvr>
                                        <p:cTn id="37" dur="166" decel="50000">
                                          <p:stCondLst>
                                            <p:cond delay="1834"/>
                                          </p:stCondLst>
                                        </p:cTn>
                                        <p:tgtEl>
                                          <p:spTgt spid="1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up)">
                                      <p:cBhvr>
                                        <p:cTn id="42" dur="175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wipe(up)">
                                      <p:cBhvr>
                                        <p:cTn id="47" dur="1750"/>
                                        <p:tgtEl>
                                          <p:spTgt spid="6">
                                            <p:txEl>
                                              <p:pRg st="1" end="1"/>
                                            </p:txEl>
                                          </p:spTgt>
                                        </p:tgtEl>
                                      </p:cBhvr>
                                    </p:animEffect>
                                  </p:childTnLst>
                                </p:cTn>
                              </p:par>
                            </p:childTnLst>
                          </p:cTn>
                        </p:par>
                        <p:par>
                          <p:cTn id="48" fill="hold">
                            <p:stCondLst>
                              <p:cond delay="1750"/>
                            </p:stCondLst>
                            <p:childTnLst>
                              <p:par>
                                <p:cTn id="49" presetID="22" presetClass="entr" presetSubtype="1" fill="hold" nodeType="after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wipe(up)">
                                      <p:cBhvr>
                                        <p:cTn id="51" dur="17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prst="angle"/>
            </a:sp3d>
          </a:bodyPr>
          <a:lstStyle/>
          <a:p>
            <a:r>
              <a:rPr lang="en-US" dirty="0" smtClean="0">
                <a:ln>
                  <a:solidFill>
                    <a:srgbClr val="7030A0"/>
                  </a:solidFill>
                </a:ln>
                <a:solidFill>
                  <a:schemeClr val="bg1">
                    <a:lumMod val="50000"/>
                  </a:schemeClr>
                </a:solidFill>
                <a:latin typeface="Cooper Black" pitchFamily="18" charset="0"/>
              </a:rPr>
              <a:t>Definitions of </a:t>
            </a:r>
            <a:r>
              <a:rPr lang="en-US" dirty="0" err="1" smtClean="0">
                <a:ln>
                  <a:solidFill>
                    <a:srgbClr val="7030A0"/>
                  </a:solidFill>
                </a:ln>
                <a:solidFill>
                  <a:schemeClr val="bg1">
                    <a:lumMod val="50000"/>
                  </a:schemeClr>
                </a:solidFill>
                <a:latin typeface="Cooper Black" pitchFamily="18" charset="0"/>
              </a:rPr>
              <a:t>Equi</a:t>
            </a:r>
            <a:r>
              <a:rPr lang="en-US" dirty="0" smtClean="0">
                <a:ln>
                  <a:solidFill>
                    <a:srgbClr val="7030A0"/>
                  </a:solidFill>
                </a:ln>
                <a:solidFill>
                  <a:schemeClr val="bg1">
                    <a:lumMod val="50000"/>
                  </a:schemeClr>
                </a:solidFill>
                <a:latin typeface="Cooper Black" pitchFamily="18" charset="0"/>
              </a:rPr>
              <a:t>-</a:t>
            </a:r>
            <a:r>
              <a:rPr lang="en-US" u="sng" dirty="0" smtClean="0">
                <a:ln>
                  <a:solidFill>
                    <a:srgbClr val="7030A0"/>
                  </a:solidFill>
                </a:ln>
                <a:solidFill>
                  <a:schemeClr val="bg1">
                    <a:lumMod val="50000"/>
                  </a:schemeClr>
                </a:solidFill>
                <a:latin typeface="Cooper Black" pitchFamily="18" charset="0"/>
              </a:rPr>
              <a:t>LUX</a:t>
            </a:r>
            <a:endParaRPr lang="en-US" dirty="0">
              <a:ln>
                <a:solidFill>
                  <a:srgbClr val="7030A0"/>
                </a:solidFill>
              </a:ln>
              <a:solidFill>
                <a:schemeClr val="bg1">
                  <a:lumMod val="50000"/>
                </a:schemeClr>
              </a:solidFill>
              <a:latin typeface="Cooper Black" pitchFamily="18" charset="0"/>
            </a:endParaRPr>
          </a:p>
        </p:txBody>
      </p:sp>
      <p:sp>
        <p:nvSpPr>
          <p:cNvPr id="3" name="Slide Number Placeholder 2"/>
          <p:cNvSpPr>
            <a:spLocks noGrp="1"/>
          </p:cNvSpPr>
          <p:nvPr>
            <p:ph type="sldNum" sz="quarter" idx="12"/>
          </p:nvPr>
        </p:nvSpPr>
        <p:spPr/>
        <p:txBody>
          <a:bodyPr/>
          <a:lstStyle/>
          <a:p>
            <a:fld id="{E8A709BF-5144-4E0C-93F2-78512D165852}" type="slidenum">
              <a:rPr lang="en-US" smtClean="0"/>
              <a:t>30</a:t>
            </a:fld>
            <a:endParaRPr lang="en-US"/>
          </a:p>
        </p:txBody>
      </p:sp>
      <p:sp>
        <p:nvSpPr>
          <p:cNvPr id="4" name="Content Placeholder 3"/>
          <p:cNvSpPr>
            <a:spLocks noGrp="1"/>
          </p:cNvSpPr>
          <p:nvPr>
            <p:ph sz="half" idx="2"/>
          </p:nvPr>
        </p:nvSpPr>
        <p:spPr>
          <a:xfrm>
            <a:off x="152400" y="1249362"/>
            <a:ext cx="5410200" cy="5608638"/>
          </a:xfrm>
        </p:spPr>
        <p:txBody>
          <a:bodyPr>
            <a:normAutofit/>
          </a:bodyPr>
          <a:lstStyle/>
          <a:p>
            <a:pPr lvl="0"/>
            <a:r>
              <a:rPr lang="en-US" b="1" dirty="0">
                <a:ln>
                  <a:solidFill>
                    <a:srgbClr val="7030A0"/>
                  </a:solidFill>
                </a:ln>
                <a:solidFill>
                  <a:srgbClr val="0070C0"/>
                </a:solidFill>
              </a:rPr>
              <a:t>The </a:t>
            </a:r>
            <a:r>
              <a:rPr lang="en-US" b="1" dirty="0" err="1" smtClean="0">
                <a:ln>
                  <a:solidFill>
                    <a:srgbClr val="7030A0"/>
                  </a:solidFill>
                </a:ln>
                <a:solidFill>
                  <a:srgbClr val="0070C0"/>
                </a:solidFill>
              </a:rPr>
              <a:t>equi</a:t>
            </a:r>
            <a:r>
              <a:rPr lang="en-US" b="1" dirty="0" smtClean="0">
                <a:ln>
                  <a:solidFill>
                    <a:srgbClr val="7030A0"/>
                  </a:solidFill>
                </a:ln>
                <a:solidFill>
                  <a:srgbClr val="0070C0"/>
                </a:solidFill>
              </a:rPr>
              <a:t>-LUX </a:t>
            </a:r>
            <a:r>
              <a:rPr lang="en-US" b="1" u="sng" dirty="0">
                <a:ln>
                  <a:solidFill>
                    <a:srgbClr val="7030A0"/>
                  </a:solidFill>
                </a:ln>
                <a:solidFill>
                  <a:srgbClr val="0070C0"/>
                </a:solidFill>
              </a:rPr>
              <a:t>does</a:t>
            </a:r>
            <a:r>
              <a:rPr lang="en-US" b="1" dirty="0">
                <a:ln>
                  <a:solidFill>
                    <a:srgbClr val="7030A0"/>
                  </a:solidFill>
                </a:ln>
                <a:solidFill>
                  <a:srgbClr val="0070C0"/>
                </a:solidFill>
              </a:rPr>
              <a:t> </a:t>
            </a:r>
            <a:r>
              <a:rPr lang="en-US" b="1" u="sng" dirty="0">
                <a:ln>
                  <a:solidFill>
                    <a:srgbClr val="7030A0"/>
                  </a:solidFill>
                </a:ln>
                <a:solidFill>
                  <a:srgbClr val="0070C0"/>
                </a:solidFill>
              </a:rPr>
              <a:t>not</a:t>
            </a:r>
            <a:r>
              <a:rPr lang="en-US" b="1" dirty="0">
                <a:ln>
                  <a:solidFill>
                    <a:srgbClr val="7030A0"/>
                  </a:solidFill>
                </a:ln>
                <a:solidFill>
                  <a:srgbClr val="0070C0"/>
                </a:solidFill>
              </a:rPr>
              <a:t> </a:t>
            </a:r>
            <a:r>
              <a:rPr lang="en-US" b="1" u="sng" dirty="0">
                <a:ln>
                  <a:solidFill>
                    <a:srgbClr val="7030A0"/>
                  </a:solidFill>
                </a:ln>
                <a:solidFill>
                  <a:srgbClr val="0070C0"/>
                </a:solidFill>
              </a:rPr>
              <a:t>occur</a:t>
            </a:r>
            <a:r>
              <a:rPr lang="en-US" b="1" dirty="0">
                <a:ln>
                  <a:solidFill>
                    <a:srgbClr val="7030A0"/>
                  </a:solidFill>
                </a:ln>
                <a:solidFill>
                  <a:srgbClr val="0070C0"/>
                </a:solidFill>
              </a:rPr>
              <a:t> at one single calculated moment for every place around the world at the same time.  </a:t>
            </a:r>
          </a:p>
          <a:p>
            <a:pPr lvl="0"/>
            <a:r>
              <a:rPr lang="en-US" b="1" dirty="0">
                <a:ln>
                  <a:solidFill>
                    <a:srgbClr val="7030A0"/>
                  </a:solidFill>
                </a:ln>
                <a:solidFill>
                  <a:srgbClr val="006600"/>
                </a:solidFill>
              </a:rPr>
              <a:t>According to “</a:t>
            </a:r>
            <a:r>
              <a:rPr lang="en-US" b="1" u="sng" dirty="0">
                <a:ln>
                  <a:solidFill>
                    <a:srgbClr val="7030A0"/>
                  </a:solidFill>
                </a:ln>
                <a:solidFill>
                  <a:srgbClr val="006600"/>
                </a:solidFill>
              </a:rPr>
              <a:t>man’s</a:t>
            </a:r>
            <a:r>
              <a:rPr lang="en-US" b="1" dirty="0">
                <a:ln>
                  <a:solidFill>
                    <a:srgbClr val="7030A0"/>
                  </a:solidFill>
                </a:ln>
                <a:solidFill>
                  <a:srgbClr val="006600"/>
                </a:solidFill>
              </a:rPr>
              <a:t> definition” </a:t>
            </a:r>
            <a:r>
              <a:rPr lang="en-US" b="1" dirty="0" smtClean="0">
                <a:ln>
                  <a:solidFill>
                    <a:srgbClr val="7030A0"/>
                  </a:solidFill>
                </a:ln>
                <a:solidFill>
                  <a:srgbClr val="006600"/>
                </a:solidFill>
              </a:rPr>
              <a:t/>
            </a:r>
            <a:br>
              <a:rPr lang="en-US" b="1" dirty="0" smtClean="0">
                <a:ln>
                  <a:solidFill>
                    <a:srgbClr val="7030A0"/>
                  </a:solidFill>
                </a:ln>
                <a:solidFill>
                  <a:srgbClr val="006600"/>
                </a:solidFill>
              </a:rPr>
            </a:br>
            <a:r>
              <a:rPr lang="en-US" b="1" dirty="0" err="1" smtClean="0">
                <a:ln>
                  <a:solidFill>
                    <a:srgbClr val="7030A0"/>
                  </a:solidFill>
                </a:ln>
                <a:solidFill>
                  <a:srgbClr val="006600"/>
                </a:solidFill>
              </a:rPr>
              <a:t>equi</a:t>
            </a:r>
            <a:r>
              <a:rPr lang="en-US" b="1" dirty="0" smtClean="0">
                <a:ln>
                  <a:solidFill>
                    <a:srgbClr val="7030A0"/>
                  </a:solidFill>
                </a:ln>
                <a:solidFill>
                  <a:srgbClr val="006600"/>
                </a:solidFill>
              </a:rPr>
              <a:t>-LUX </a:t>
            </a:r>
            <a:r>
              <a:rPr lang="en-US" b="1" dirty="0">
                <a:ln>
                  <a:solidFill>
                    <a:srgbClr val="7030A0"/>
                  </a:solidFill>
                </a:ln>
                <a:solidFill>
                  <a:srgbClr val="006600"/>
                </a:solidFill>
              </a:rPr>
              <a:t>is a relative mathematically calculated (mean hour analysis) identification of a day </a:t>
            </a:r>
            <a:r>
              <a:rPr lang="en-US" b="1" u="sng" dirty="0">
                <a:ln>
                  <a:solidFill>
                    <a:srgbClr val="7030A0"/>
                  </a:solidFill>
                </a:ln>
                <a:solidFill>
                  <a:srgbClr val="006600"/>
                </a:solidFill>
              </a:rPr>
              <a:t>when man </a:t>
            </a:r>
            <a:r>
              <a:rPr lang="en-US" b="1" u="sng" dirty="0" smtClean="0">
                <a:ln>
                  <a:solidFill>
                    <a:srgbClr val="7030A0"/>
                  </a:solidFill>
                </a:ln>
                <a:solidFill>
                  <a:srgbClr val="006600"/>
                </a:solidFill>
              </a:rPr>
              <a:t/>
            </a:r>
            <a:br>
              <a:rPr lang="en-US" b="1" u="sng" dirty="0" smtClean="0">
                <a:ln>
                  <a:solidFill>
                    <a:srgbClr val="7030A0"/>
                  </a:solidFill>
                </a:ln>
                <a:solidFill>
                  <a:srgbClr val="006600"/>
                </a:solidFill>
              </a:rPr>
            </a:br>
            <a:r>
              <a:rPr lang="en-US" b="1" u="sng" dirty="0" smtClean="0">
                <a:ln>
                  <a:solidFill>
                    <a:srgbClr val="7030A0"/>
                  </a:solidFill>
                </a:ln>
                <a:solidFill>
                  <a:srgbClr val="006600"/>
                </a:solidFill>
              </a:rPr>
              <a:t>says</a:t>
            </a:r>
            <a:r>
              <a:rPr lang="en-US" b="1" dirty="0" smtClean="0">
                <a:ln>
                  <a:solidFill>
                    <a:srgbClr val="7030A0"/>
                  </a:solidFill>
                </a:ln>
                <a:solidFill>
                  <a:srgbClr val="006600"/>
                </a:solidFill>
              </a:rPr>
              <a:t> </a:t>
            </a:r>
            <a:r>
              <a:rPr lang="en-US" b="1" dirty="0">
                <a:ln>
                  <a:solidFill>
                    <a:srgbClr val="7030A0"/>
                  </a:solidFill>
                </a:ln>
                <a:solidFill>
                  <a:srgbClr val="006600"/>
                </a:solidFill>
              </a:rPr>
              <a:t>the hours of the </a:t>
            </a:r>
            <a:r>
              <a:rPr lang="en-US" b="1" dirty="0" smtClean="0">
                <a:ln>
                  <a:solidFill>
                    <a:srgbClr val="7030A0"/>
                  </a:solidFill>
                </a:ln>
                <a:solidFill>
                  <a:srgbClr val="006600"/>
                </a:solidFill>
              </a:rPr>
              <a:t>light </a:t>
            </a:r>
            <a:r>
              <a:rPr lang="en-US" b="1" dirty="0">
                <a:ln>
                  <a:solidFill>
                    <a:srgbClr val="7030A0"/>
                  </a:solidFill>
                </a:ln>
                <a:solidFill>
                  <a:srgbClr val="006600"/>
                </a:solidFill>
              </a:rPr>
              <a:t>and hours of night are approximately equal.  </a:t>
            </a:r>
            <a:endParaRPr lang="en-US" b="1" dirty="0" smtClean="0">
              <a:ln>
                <a:solidFill>
                  <a:srgbClr val="7030A0"/>
                </a:solidFill>
              </a:ln>
              <a:solidFill>
                <a:srgbClr val="006600"/>
              </a:solidFill>
            </a:endParaRPr>
          </a:p>
          <a:p>
            <a:pPr lvl="0"/>
            <a:r>
              <a:rPr lang="en-US" b="1" dirty="0" smtClean="0">
                <a:ln>
                  <a:solidFill>
                    <a:srgbClr val="7030A0"/>
                  </a:solidFill>
                </a:ln>
                <a:solidFill>
                  <a:srgbClr val="0070C0"/>
                </a:solidFill>
              </a:rPr>
              <a:t>“</a:t>
            </a:r>
            <a:r>
              <a:rPr lang="en-US" b="1" dirty="0">
                <a:ln>
                  <a:solidFill>
                    <a:srgbClr val="7030A0"/>
                  </a:solidFill>
                </a:ln>
                <a:solidFill>
                  <a:srgbClr val="0070C0"/>
                </a:solidFill>
              </a:rPr>
              <a:t>Man” defines these daylight hours as only – </a:t>
            </a:r>
            <a:r>
              <a:rPr lang="en-US" b="1" u="sng" dirty="0">
                <a:ln>
                  <a:solidFill>
                    <a:srgbClr val="7030A0"/>
                  </a:solidFill>
                </a:ln>
                <a:solidFill>
                  <a:srgbClr val="0070C0"/>
                </a:solidFill>
              </a:rPr>
              <a:t>from sunrise to sunset</a:t>
            </a:r>
            <a:r>
              <a:rPr lang="en-US" b="1" dirty="0">
                <a:ln>
                  <a:solidFill>
                    <a:srgbClr val="7030A0"/>
                  </a:solidFill>
                </a:ln>
                <a:solidFill>
                  <a:srgbClr val="0070C0"/>
                </a:solidFill>
              </a:rPr>
              <a:t> – in any particular location of the world.  </a:t>
            </a:r>
          </a:p>
          <a:p>
            <a:endParaRPr lang="en-US" dirty="0">
              <a:ln>
                <a:solidFill>
                  <a:srgbClr val="7030A0"/>
                </a:solidFill>
              </a:ln>
            </a:endParaRPr>
          </a:p>
        </p:txBody>
      </p:sp>
      <p:pic>
        <p:nvPicPr>
          <p:cNvPr id="4099" name="Picture 3" descr="C:\Users\Rae\Pictures\equilux be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77880"/>
            <a:ext cx="3474315" cy="34465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515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 y="6172200"/>
            <a:ext cx="8991600" cy="472280"/>
          </a:xfrm>
        </p:spPr>
        <p:txBody>
          <a:bodyPr>
            <a:noAutofit/>
          </a:bodyPr>
          <a:lstStyle/>
          <a:p>
            <a:pPr algn="ctr"/>
            <a:r>
              <a:rPr lang="en-US" sz="2600" dirty="0" err="1" smtClean="0">
                <a:ln>
                  <a:solidFill>
                    <a:schemeClr val="tx1"/>
                  </a:solidFill>
                </a:ln>
                <a:solidFill>
                  <a:schemeClr val="tx1">
                    <a:lumMod val="50000"/>
                    <a:lumOff val="50000"/>
                  </a:schemeClr>
                </a:solidFill>
              </a:rPr>
              <a:t>Equi</a:t>
            </a:r>
            <a:r>
              <a:rPr lang="en-US" sz="2600" dirty="0" smtClean="0">
                <a:ln>
                  <a:solidFill>
                    <a:schemeClr val="tx1"/>
                  </a:solidFill>
                </a:ln>
                <a:solidFill>
                  <a:schemeClr val="tx1">
                    <a:lumMod val="50000"/>
                    <a:lumOff val="50000"/>
                  </a:schemeClr>
                </a:solidFill>
              </a:rPr>
              <a:t>-</a:t>
            </a:r>
            <a:r>
              <a:rPr lang="en-US" sz="2600" u="sng" dirty="0" smtClean="0">
                <a:ln>
                  <a:solidFill>
                    <a:schemeClr val="tx1"/>
                  </a:solidFill>
                </a:ln>
                <a:solidFill>
                  <a:schemeClr val="tx1">
                    <a:lumMod val="50000"/>
                    <a:lumOff val="50000"/>
                  </a:schemeClr>
                </a:solidFill>
              </a:rPr>
              <a:t>LUX</a:t>
            </a:r>
            <a:r>
              <a:rPr lang="en-US" sz="2600" dirty="0" smtClean="0">
                <a:ln>
                  <a:solidFill>
                    <a:schemeClr val="tx1"/>
                  </a:solidFill>
                </a:ln>
                <a:solidFill>
                  <a:schemeClr val="tx1">
                    <a:lumMod val="50000"/>
                    <a:lumOff val="50000"/>
                  </a:schemeClr>
                </a:solidFill>
              </a:rPr>
              <a:t> Calendars are man’s inventions – not Yahuah’s design.</a:t>
            </a:r>
            <a:endParaRPr lang="en-US" sz="2600" dirty="0">
              <a:ln>
                <a:solidFill>
                  <a:schemeClr val="tx1"/>
                </a:solidFill>
              </a:ln>
              <a:solidFill>
                <a:schemeClr val="tx1">
                  <a:lumMod val="50000"/>
                  <a:lumOff val="50000"/>
                </a:schemeClr>
              </a:solidFill>
            </a:endParaRPr>
          </a:p>
        </p:txBody>
      </p:sp>
      <p:sp>
        <p:nvSpPr>
          <p:cNvPr id="8" name="Content Placeholder 7"/>
          <p:cNvSpPr>
            <a:spLocks noGrp="1"/>
          </p:cNvSpPr>
          <p:nvPr>
            <p:ph sz="quarter" idx="4"/>
          </p:nvPr>
        </p:nvSpPr>
        <p:spPr>
          <a:xfrm>
            <a:off x="551725" y="1143000"/>
            <a:ext cx="4191000" cy="1981200"/>
          </a:xfrm>
        </p:spPr>
        <p:txBody>
          <a:bodyPr>
            <a:normAutofit/>
            <a:scene3d>
              <a:camera prst="orthographicFront"/>
              <a:lightRig rig="threePt" dir="t"/>
            </a:scene3d>
            <a:sp3d extrusionH="57150">
              <a:bevelT w="38100" h="38100"/>
            </a:sp3d>
          </a:bodyPr>
          <a:lstStyle/>
          <a:p>
            <a:pPr lvl="0"/>
            <a:r>
              <a:rPr lang="en-US" sz="2700" b="1" dirty="0" err="1" smtClean="0">
                <a:solidFill>
                  <a:srgbClr val="0070C0"/>
                </a:solidFill>
              </a:rPr>
              <a:t>Equi</a:t>
            </a:r>
            <a:r>
              <a:rPr lang="en-US" sz="2700" b="1" dirty="0" smtClean="0">
                <a:solidFill>
                  <a:srgbClr val="0070C0"/>
                </a:solidFill>
              </a:rPr>
              <a:t>-lux </a:t>
            </a:r>
            <a:r>
              <a:rPr lang="en-US" sz="2700" b="1" dirty="0">
                <a:solidFill>
                  <a:srgbClr val="0070C0"/>
                </a:solidFill>
              </a:rPr>
              <a:t>is highly dependent on the refraction of light on </a:t>
            </a:r>
            <a:r>
              <a:rPr lang="en-US" sz="2700" b="1" dirty="0" smtClean="0">
                <a:solidFill>
                  <a:srgbClr val="0070C0"/>
                </a:solidFill>
              </a:rPr>
              <a:t/>
            </a:r>
            <a:br>
              <a:rPr lang="en-US" sz="2700" b="1" dirty="0" smtClean="0">
                <a:solidFill>
                  <a:srgbClr val="0070C0"/>
                </a:solidFill>
              </a:rPr>
            </a:br>
            <a:r>
              <a:rPr lang="en-US" sz="2700" b="1" dirty="0" smtClean="0">
                <a:solidFill>
                  <a:srgbClr val="0070C0"/>
                </a:solidFill>
              </a:rPr>
              <a:t>the </a:t>
            </a:r>
            <a:r>
              <a:rPr lang="en-US" sz="2700" b="1" dirty="0">
                <a:solidFill>
                  <a:srgbClr val="0070C0"/>
                </a:solidFill>
              </a:rPr>
              <a:t>surface of the earth</a:t>
            </a:r>
            <a:r>
              <a:rPr lang="en-US" sz="2700" b="1" dirty="0" smtClean="0">
                <a:solidFill>
                  <a:srgbClr val="0070C0"/>
                </a:solidFill>
              </a:rPr>
              <a:t>.</a:t>
            </a:r>
            <a:endParaRPr lang="en-US" sz="2700" b="1" dirty="0">
              <a:solidFill>
                <a:srgbClr val="0070C0"/>
              </a:solidFill>
            </a:endParaRPr>
          </a:p>
        </p:txBody>
      </p:sp>
      <p:sp>
        <p:nvSpPr>
          <p:cNvPr id="3" name="Slide Number Placeholder 2"/>
          <p:cNvSpPr>
            <a:spLocks noGrp="1"/>
          </p:cNvSpPr>
          <p:nvPr>
            <p:ph type="sldNum" sz="quarter" idx="12"/>
          </p:nvPr>
        </p:nvSpPr>
        <p:spPr/>
        <p:txBody>
          <a:bodyPr/>
          <a:lstStyle/>
          <a:p>
            <a:fld id="{E8A709BF-5144-4E0C-93F2-78512D165852}" type="slidenum">
              <a:rPr lang="en-US" smtClean="0"/>
              <a:t>31</a:t>
            </a:fld>
            <a:endParaRPr lang="en-US"/>
          </a:p>
        </p:txBody>
      </p:sp>
      <p:pic>
        <p:nvPicPr>
          <p:cNvPr id="5122" name="Picture 2" descr="C:\Users\Rae\Pictures\refraction of l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8047"/>
            <a:ext cx="4114800" cy="26595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3" name="Content Placeholder 7"/>
          <p:cNvSpPr>
            <a:spLocks noGrp="1"/>
          </p:cNvSpPr>
          <p:nvPr>
            <p:ph sz="quarter" idx="4"/>
          </p:nvPr>
        </p:nvSpPr>
        <p:spPr>
          <a:xfrm>
            <a:off x="533400" y="2819400"/>
            <a:ext cx="8534400" cy="3429000"/>
          </a:xfrm>
        </p:spPr>
        <p:txBody>
          <a:bodyPr>
            <a:noAutofit/>
            <a:scene3d>
              <a:camera prst="orthographicFront"/>
              <a:lightRig rig="threePt" dir="t"/>
            </a:scene3d>
            <a:sp3d extrusionH="57150">
              <a:bevelT w="38100" h="38100"/>
            </a:sp3d>
          </a:bodyPr>
          <a:lstStyle/>
          <a:p>
            <a:pPr lvl="0"/>
            <a:r>
              <a:rPr lang="en-US" sz="2700" b="1" dirty="0" smtClean="0">
                <a:solidFill>
                  <a:srgbClr val="7030A0"/>
                </a:solidFill>
              </a:rPr>
              <a:t>The equator is the ONE </a:t>
            </a:r>
            <a:br>
              <a:rPr lang="en-US" sz="2700" b="1" dirty="0" smtClean="0">
                <a:solidFill>
                  <a:srgbClr val="7030A0"/>
                </a:solidFill>
              </a:rPr>
            </a:br>
            <a:r>
              <a:rPr lang="en-US" sz="2700" b="1" dirty="0" smtClean="0">
                <a:solidFill>
                  <a:srgbClr val="7030A0"/>
                </a:solidFill>
              </a:rPr>
              <a:t>place where “equinox” </a:t>
            </a:r>
            <a:br>
              <a:rPr lang="en-US" sz="2700" b="1" dirty="0" smtClean="0">
                <a:solidFill>
                  <a:srgbClr val="7030A0"/>
                </a:solidFill>
              </a:rPr>
            </a:br>
            <a:r>
              <a:rPr lang="en-US" sz="2700" b="1" dirty="0" smtClean="0">
                <a:solidFill>
                  <a:srgbClr val="7030A0"/>
                </a:solidFill>
              </a:rPr>
              <a:t>and “</a:t>
            </a:r>
            <a:r>
              <a:rPr lang="en-US" sz="2700" b="1" dirty="0" err="1" smtClean="0">
                <a:solidFill>
                  <a:srgbClr val="7030A0"/>
                </a:solidFill>
              </a:rPr>
              <a:t>equi</a:t>
            </a:r>
            <a:r>
              <a:rPr lang="en-US" sz="2700" b="1" dirty="0" smtClean="0">
                <a:solidFill>
                  <a:srgbClr val="7030A0"/>
                </a:solidFill>
              </a:rPr>
              <a:t>-LUX” occur at the same time.</a:t>
            </a:r>
            <a:endParaRPr lang="en-US" sz="2700" b="1" dirty="0">
              <a:solidFill>
                <a:srgbClr val="7030A0"/>
              </a:solidFill>
            </a:endParaRPr>
          </a:p>
          <a:p>
            <a:pPr lvl="0"/>
            <a:r>
              <a:rPr lang="en-US" sz="2700" b="1" dirty="0" smtClean="0">
                <a:solidFill>
                  <a:srgbClr val="0070C0"/>
                </a:solidFill>
              </a:rPr>
              <a:t>Calculation of </a:t>
            </a:r>
            <a:r>
              <a:rPr lang="en-US" sz="2700" b="1" dirty="0" err="1" smtClean="0">
                <a:solidFill>
                  <a:srgbClr val="0070C0"/>
                </a:solidFill>
              </a:rPr>
              <a:t>equi</a:t>
            </a:r>
            <a:r>
              <a:rPr lang="en-US" sz="2700" b="1" dirty="0" smtClean="0">
                <a:solidFill>
                  <a:srgbClr val="0070C0"/>
                </a:solidFill>
              </a:rPr>
              <a:t>-lux:  one must have a computer.</a:t>
            </a:r>
            <a:endParaRPr lang="en-US" sz="2700" b="1" dirty="0">
              <a:solidFill>
                <a:srgbClr val="0070C0"/>
              </a:solidFill>
            </a:endParaRPr>
          </a:p>
          <a:p>
            <a:pPr lvl="0"/>
            <a:r>
              <a:rPr lang="en-US" sz="2700" b="1" dirty="0" err="1">
                <a:solidFill>
                  <a:schemeClr val="accent2">
                    <a:lumMod val="50000"/>
                  </a:schemeClr>
                </a:solidFill>
              </a:rPr>
              <a:t>E</a:t>
            </a:r>
            <a:r>
              <a:rPr lang="en-US" sz="2700" b="1" dirty="0" err="1" smtClean="0">
                <a:solidFill>
                  <a:schemeClr val="accent2">
                    <a:lumMod val="50000"/>
                  </a:schemeClr>
                </a:solidFill>
              </a:rPr>
              <a:t>qui</a:t>
            </a:r>
            <a:r>
              <a:rPr lang="en-US" sz="2700" b="1" dirty="0" smtClean="0">
                <a:solidFill>
                  <a:schemeClr val="accent2">
                    <a:lumMod val="50000"/>
                  </a:schemeClr>
                </a:solidFill>
              </a:rPr>
              <a:t>-LUX </a:t>
            </a:r>
            <a:r>
              <a:rPr lang="en-US" sz="2700" b="1" dirty="0" err="1">
                <a:solidFill>
                  <a:schemeClr val="accent2">
                    <a:lumMod val="50000"/>
                  </a:schemeClr>
                </a:solidFill>
              </a:rPr>
              <a:t>calendation</a:t>
            </a:r>
            <a:r>
              <a:rPr lang="en-US" sz="2700" b="1" dirty="0">
                <a:solidFill>
                  <a:schemeClr val="accent2">
                    <a:lumMod val="50000"/>
                  </a:schemeClr>
                </a:solidFill>
              </a:rPr>
              <a:t> presents a calendar of confusion</a:t>
            </a:r>
            <a:r>
              <a:rPr lang="en-US" sz="2700" b="1" dirty="0" smtClean="0">
                <a:solidFill>
                  <a:schemeClr val="accent2">
                    <a:lumMod val="50000"/>
                  </a:schemeClr>
                </a:solidFill>
              </a:rPr>
              <a:t>.  </a:t>
            </a:r>
            <a:endParaRPr lang="en-US" sz="2700" b="1" dirty="0">
              <a:solidFill>
                <a:schemeClr val="accent2">
                  <a:lumMod val="50000"/>
                </a:schemeClr>
              </a:solidFill>
            </a:endParaRPr>
          </a:p>
          <a:p>
            <a:pPr lvl="0"/>
            <a:r>
              <a:rPr lang="en-US" sz="2700" b="1" dirty="0" err="1">
                <a:solidFill>
                  <a:srgbClr val="7030A0"/>
                </a:solidFill>
              </a:rPr>
              <a:t>E</a:t>
            </a:r>
            <a:r>
              <a:rPr lang="en-US" sz="2700" b="1" dirty="0" err="1" smtClean="0">
                <a:solidFill>
                  <a:srgbClr val="7030A0"/>
                </a:solidFill>
              </a:rPr>
              <a:t>qui</a:t>
            </a:r>
            <a:r>
              <a:rPr lang="en-US" sz="2700" b="1" dirty="0" smtClean="0">
                <a:solidFill>
                  <a:srgbClr val="7030A0"/>
                </a:solidFill>
              </a:rPr>
              <a:t>-LUX </a:t>
            </a:r>
            <a:r>
              <a:rPr lang="en-US" sz="2700" b="1" dirty="0" err="1" smtClean="0">
                <a:solidFill>
                  <a:srgbClr val="7030A0"/>
                </a:solidFill>
              </a:rPr>
              <a:t>calendation</a:t>
            </a:r>
            <a:r>
              <a:rPr lang="en-US" sz="2700" b="1" dirty="0" smtClean="0">
                <a:solidFill>
                  <a:srgbClr val="7030A0"/>
                </a:solidFill>
              </a:rPr>
              <a:t> has </a:t>
            </a:r>
            <a:r>
              <a:rPr lang="en-US" sz="2700" b="1" dirty="0">
                <a:solidFill>
                  <a:srgbClr val="7030A0"/>
                </a:solidFill>
              </a:rPr>
              <a:t>been subtly influenced by Rabbinic </a:t>
            </a:r>
            <a:r>
              <a:rPr lang="en-US" sz="2700" b="1" dirty="0" smtClean="0">
                <a:solidFill>
                  <a:srgbClr val="7030A0"/>
                </a:solidFill>
              </a:rPr>
              <a:t>tradition to relocate Passover much earlier.</a:t>
            </a:r>
            <a:endParaRPr lang="en-US" sz="2700" b="1" dirty="0">
              <a:solidFill>
                <a:srgbClr val="7030A0"/>
              </a:solidFill>
            </a:endParaRPr>
          </a:p>
        </p:txBody>
      </p:sp>
      <p:sp>
        <p:nvSpPr>
          <p:cNvPr id="14" name="Title 1"/>
          <p:cNvSpPr>
            <a:spLocks noGrp="1"/>
          </p:cNvSpPr>
          <p:nvPr>
            <p:ph type="title"/>
          </p:nvPr>
        </p:nvSpPr>
        <p:spPr>
          <a:xfrm>
            <a:off x="152400" y="36250"/>
            <a:ext cx="8839200" cy="1143000"/>
          </a:xfrm>
        </p:spPr>
        <p:txBody>
          <a:bodyPr>
            <a:scene3d>
              <a:camera prst="orthographicFront"/>
              <a:lightRig rig="threePt" dir="t"/>
            </a:scene3d>
            <a:sp3d extrusionH="57150">
              <a:bevelT w="38100" h="38100" prst="angle"/>
            </a:sp3d>
          </a:bodyPr>
          <a:lstStyle/>
          <a:p>
            <a:r>
              <a:rPr lang="en-US" dirty="0" smtClean="0">
                <a:ln>
                  <a:solidFill>
                    <a:srgbClr val="7030A0"/>
                  </a:solidFill>
                </a:ln>
                <a:solidFill>
                  <a:schemeClr val="bg1">
                    <a:lumMod val="50000"/>
                  </a:schemeClr>
                </a:solidFill>
                <a:latin typeface="Cooper Black" pitchFamily="18" charset="0"/>
              </a:rPr>
              <a:t>Definitions of </a:t>
            </a:r>
            <a:r>
              <a:rPr lang="en-US" dirty="0" err="1" smtClean="0">
                <a:ln>
                  <a:solidFill>
                    <a:srgbClr val="7030A0"/>
                  </a:solidFill>
                </a:ln>
                <a:solidFill>
                  <a:schemeClr val="bg1">
                    <a:lumMod val="50000"/>
                  </a:schemeClr>
                </a:solidFill>
                <a:latin typeface="Cooper Black" pitchFamily="18" charset="0"/>
              </a:rPr>
              <a:t>Equi</a:t>
            </a:r>
            <a:r>
              <a:rPr lang="en-US" dirty="0" smtClean="0">
                <a:ln>
                  <a:solidFill>
                    <a:srgbClr val="7030A0"/>
                  </a:solidFill>
                </a:ln>
                <a:solidFill>
                  <a:schemeClr val="bg1">
                    <a:lumMod val="50000"/>
                  </a:schemeClr>
                </a:solidFill>
                <a:latin typeface="Cooper Black" pitchFamily="18" charset="0"/>
              </a:rPr>
              <a:t>-</a:t>
            </a:r>
            <a:r>
              <a:rPr lang="en-US" u="sng" dirty="0" smtClean="0">
                <a:ln>
                  <a:solidFill>
                    <a:srgbClr val="7030A0"/>
                  </a:solidFill>
                </a:ln>
                <a:solidFill>
                  <a:schemeClr val="bg1">
                    <a:lumMod val="50000"/>
                  </a:schemeClr>
                </a:solidFill>
                <a:latin typeface="Cooper Black" pitchFamily="18" charset="0"/>
              </a:rPr>
              <a:t>LUX</a:t>
            </a:r>
            <a:r>
              <a:rPr lang="en-US" dirty="0" smtClean="0">
                <a:ln>
                  <a:solidFill>
                    <a:srgbClr val="7030A0"/>
                  </a:solidFill>
                </a:ln>
                <a:solidFill>
                  <a:schemeClr val="bg1">
                    <a:lumMod val="50000"/>
                  </a:schemeClr>
                </a:solidFill>
                <a:latin typeface="Cooper Black" pitchFamily="18" charset="0"/>
              </a:rPr>
              <a:t> </a:t>
            </a:r>
            <a:r>
              <a:rPr lang="en-US" sz="3200" dirty="0">
                <a:ln>
                  <a:solidFill>
                    <a:srgbClr val="7030A0"/>
                  </a:solidFill>
                </a:ln>
                <a:solidFill>
                  <a:schemeClr val="bg1">
                    <a:lumMod val="50000"/>
                  </a:schemeClr>
                </a:solidFill>
                <a:latin typeface="Cooper Black" pitchFamily="18" charset="0"/>
              </a:rPr>
              <a:t>(</a:t>
            </a:r>
            <a:r>
              <a:rPr lang="en-US" sz="3200" dirty="0" err="1" smtClean="0">
                <a:ln>
                  <a:solidFill>
                    <a:srgbClr val="7030A0"/>
                  </a:solidFill>
                </a:ln>
                <a:solidFill>
                  <a:schemeClr val="bg1">
                    <a:lumMod val="50000"/>
                  </a:schemeClr>
                </a:solidFill>
                <a:latin typeface="Cooper Black" pitchFamily="18" charset="0"/>
              </a:rPr>
              <a:t>con’t</a:t>
            </a:r>
            <a:r>
              <a:rPr lang="en-US" sz="3200" dirty="0" smtClean="0">
                <a:ln>
                  <a:solidFill>
                    <a:srgbClr val="7030A0"/>
                  </a:solidFill>
                </a:ln>
                <a:solidFill>
                  <a:schemeClr val="bg1">
                    <a:lumMod val="50000"/>
                  </a:schemeClr>
                </a:solidFill>
                <a:latin typeface="Cooper Black" pitchFamily="18" charset="0"/>
              </a:rPr>
              <a:t>)</a:t>
            </a:r>
            <a:endParaRPr lang="en-US" dirty="0">
              <a:ln>
                <a:solidFill>
                  <a:srgbClr val="7030A0"/>
                </a:solidFill>
              </a:ln>
              <a:solidFill>
                <a:schemeClr val="bg1">
                  <a:lumMod val="50000"/>
                </a:schemeClr>
              </a:solidFill>
              <a:latin typeface="Cooper Black" pitchFamily="18" charset="0"/>
            </a:endParaRPr>
          </a:p>
        </p:txBody>
      </p:sp>
    </p:spTree>
    <p:extLst>
      <p:ext uri="{BB962C8B-B14F-4D97-AF65-F5344CB8AC3E}">
        <p14:creationId xmlns:p14="http://schemas.microsoft.com/office/powerpoint/2010/main" val="3971356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10600" cy="12192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smtClean="0">
                <a:ln w="11430">
                  <a:solidFill>
                    <a:schemeClr val="accent2">
                      <a:lumMod val="20000"/>
                      <a:lumOff val="80000"/>
                    </a:schemeClr>
                  </a:solidFill>
                </a:ln>
                <a:solidFill>
                  <a:srgbClr val="7030A0"/>
                </a:solidFill>
                <a:effectLst>
                  <a:outerShdw blurRad="50800" dist="39000" dir="5460000" algn="tl">
                    <a:srgbClr val="000000">
                      <a:alpha val="38000"/>
                    </a:srgbClr>
                  </a:outerShdw>
                </a:effectLst>
                <a:latin typeface="Cooper Black" pitchFamily="18" charset="0"/>
              </a:rPr>
              <a:t>Equinox Information </a:t>
            </a:r>
            <a:br>
              <a:rPr lang="en-US" sz="4800" b="1" dirty="0" smtClean="0">
                <a:ln w="11430">
                  <a:solidFill>
                    <a:schemeClr val="accent2">
                      <a:lumMod val="20000"/>
                      <a:lumOff val="80000"/>
                    </a:schemeClr>
                  </a:solidFill>
                </a:ln>
                <a:solidFill>
                  <a:srgbClr val="7030A0"/>
                </a:solidFill>
                <a:effectLst>
                  <a:outerShdw blurRad="50800" dist="39000" dir="5460000" algn="tl">
                    <a:srgbClr val="000000">
                      <a:alpha val="38000"/>
                    </a:srgbClr>
                  </a:outerShdw>
                </a:effectLst>
                <a:latin typeface="Cooper Black" pitchFamily="18" charset="0"/>
              </a:rPr>
            </a:br>
            <a:r>
              <a:rPr lang="en-US" sz="4800" b="1" dirty="0" smtClean="0">
                <a:ln w="11430">
                  <a:solidFill>
                    <a:schemeClr val="accent2">
                      <a:lumMod val="20000"/>
                      <a:lumOff val="80000"/>
                    </a:schemeClr>
                  </a:solidFill>
                </a:ln>
                <a:solidFill>
                  <a:srgbClr val="7030A0"/>
                </a:solidFill>
                <a:effectLst>
                  <a:outerShdw blurRad="50800" dist="39000" dir="5460000" algn="tl">
                    <a:srgbClr val="000000">
                      <a:alpha val="38000"/>
                    </a:srgbClr>
                  </a:outerShdw>
                </a:effectLst>
                <a:latin typeface="Cooper Black" pitchFamily="18" charset="0"/>
              </a:rPr>
              <a:t>for 2018</a:t>
            </a:r>
            <a:endParaRPr lang="en-US" sz="4800" b="1" dirty="0">
              <a:ln w="11430">
                <a:solidFill>
                  <a:schemeClr val="accent2">
                    <a:lumMod val="20000"/>
                    <a:lumOff val="80000"/>
                  </a:schemeClr>
                </a:solidFill>
              </a:ln>
              <a:solidFill>
                <a:srgbClr val="7030A0"/>
              </a:solidFill>
              <a:effectLst>
                <a:outerShdw blurRad="50800" dist="39000" dir="5460000" algn="tl">
                  <a:srgbClr val="000000">
                    <a:alpha val="38000"/>
                  </a:srgbClr>
                </a:outerShdw>
              </a:effectLst>
              <a:latin typeface="Cooper Black" pitchFamily="18" charset="0"/>
            </a:endParaRPr>
          </a:p>
        </p:txBody>
      </p:sp>
      <p:sp>
        <p:nvSpPr>
          <p:cNvPr id="3" name="Content Placeholder 2"/>
          <p:cNvSpPr>
            <a:spLocks noGrp="1"/>
          </p:cNvSpPr>
          <p:nvPr>
            <p:ph sz="half" idx="1"/>
          </p:nvPr>
        </p:nvSpPr>
        <p:spPr>
          <a:xfrm>
            <a:off x="685800" y="1828800"/>
            <a:ext cx="4419600" cy="4495800"/>
          </a:xfrm>
          <a:solidFill>
            <a:srgbClr val="DB39E7">
              <a:alpha val="27000"/>
            </a:srgbClr>
          </a:solidFill>
          <a:scene3d>
            <a:camera prst="orthographicFront"/>
            <a:lightRig rig="threePt" dir="t"/>
          </a:scene3d>
          <a:sp3d>
            <a:bevelT w="152400" h="50800" prst="softRound"/>
          </a:sp3d>
        </p:spPr>
        <p:txBody>
          <a:bodyPr>
            <a:normAutofit lnSpcReduction="10000"/>
            <a:sp3d extrusionH="57150">
              <a:bevelT w="38100" h="38100"/>
            </a:sp3d>
          </a:bodyPr>
          <a:lstStyle/>
          <a:p>
            <a:pPr marL="0" indent="0">
              <a:buNone/>
            </a:pPr>
            <a:r>
              <a:rPr lang="en-US" sz="3600" b="1" dirty="0" smtClean="0">
                <a:ln w="1905"/>
                <a:solidFill>
                  <a:srgbClr val="7030A0"/>
                </a:solidFill>
                <a:effectLst>
                  <a:innerShdw blurRad="69850" dist="43180" dir="5400000">
                    <a:srgbClr val="000000">
                      <a:alpha val="65000"/>
                    </a:srgbClr>
                  </a:innerShdw>
                </a:effectLst>
              </a:rPr>
              <a:t>Equinox occurred on</a:t>
            </a:r>
          </a:p>
          <a:p>
            <a:r>
              <a:rPr lang="en-US" sz="3600" b="1" dirty="0" smtClean="0">
                <a:ln w="1905"/>
                <a:solidFill>
                  <a:srgbClr val="7030A0"/>
                </a:solidFill>
                <a:effectLst>
                  <a:innerShdw blurRad="69850" dist="43180" dir="5400000">
                    <a:srgbClr val="000000">
                      <a:alpha val="65000"/>
                    </a:srgbClr>
                  </a:innerShdw>
                </a:effectLst>
              </a:rPr>
              <a:t> March 20/18 at </a:t>
            </a:r>
          </a:p>
          <a:p>
            <a:r>
              <a:rPr lang="en-US" sz="3600" b="1" dirty="0" smtClean="0">
                <a:ln w="1905"/>
                <a:solidFill>
                  <a:srgbClr val="7030A0"/>
                </a:solidFill>
                <a:effectLst>
                  <a:innerShdw blurRad="69850" dist="43180" dir="5400000">
                    <a:srgbClr val="000000">
                      <a:alpha val="65000"/>
                    </a:srgbClr>
                  </a:innerShdw>
                </a:effectLst>
              </a:rPr>
              <a:t>615 PM Greenwich Mean Time (GMT).</a:t>
            </a:r>
          </a:p>
          <a:p>
            <a:pPr marL="0" indent="0">
              <a:buNone/>
            </a:pPr>
            <a:r>
              <a:rPr lang="en-US" sz="3600" b="1" dirty="0" smtClean="0">
                <a:ln w="1905"/>
                <a:solidFill>
                  <a:srgbClr val="7030A0"/>
                </a:solidFill>
                <a:effectLst>
                  <a:innerShdw blurRad="69850" dist="43180" dir="5400000">
                    <a:srgbClr val="000000">
                      <a:alpha val="65000"/>
                    </a:srgbClr>
                  </a:innerShdw>
                </a:effectLst>
              </a:rPr>
              <a:t>By Divine Design, </a:t>
            </a:r>
            <a:br>
              <a:rPr lang="en-US" sz="3600" b="1" dirty="0" smtClean="0">
                <a:ln w="1905"/>
                <a:solidFill>
                  <a:srgbClr val="7030A0"/>
                </a:solidFill>
                <a:effectLst>
                  <a:innerShdw blurRad="69850" dist="43180" dir="5400000">
                    <a:srgbClr val="000000">
                      <a:alpha val="65000"/>
                    </a:srgbClr>
                  </a:innerShdw>
                </a:effectLst>
              </a:rPr>
            </a:br>
            <a:r>
              <a:rPr lang="en-US" sz="3600" b="1" dirty="0" smtClean="0">
                <a:ln w="1905"/>
                <a:solidFill>
                  <a:srgbClr val="7030A0"/>
                </a:solidFill>
                <a:effectLst>
                  <a:innerShdw blurRad="69850" dist="43180" dir="5400000">
                    <a:srgbClr val="000000">
                      <a:alpha val="65000"/>
                    </a:srgbClr>
                  </a:innerShdw>
                </a:effectLst>
              </a:rPr>
              <a:t>this happened at the same time all over </a:t>
            </a:r>
            <a:br>
              <a:rPr lang="en-US" sz="3600" b="1" dirty="0" smtClean="0">
                <a:ln w="1905"/>
                <a:solidFill>
                  <a:srgbClr val="7030A0"/>
                </a:solidFill>
                <a:effectLst>
                  <a:innerShdw blurRad="69850" dist="43180" dir="5400000">
                    <a:srgbClr val="000000">
                      <a:alpha val="65000"/>
                    </a:srgbClr>
                  </a:innerShdw>
                </a:effectLst>
              </a:rPr>
            </a:br>
            <a:r>
              <a:rPr lang="en-US" sz="3600" b="1" dirty="0" smtClean="0">
                <a:ln w="1905"/>
                <a:solidFill>
                  <a:srgbClr val="7030A0"/>
                </a:solidFill>
                <a:effectLst>
                  <a:innerShdw blurRad="69850" dist="43180" dir="5400000">
                    <a:srgbClr val="000000">
                      <a:alpha val="65000"/>
                    </a:srgbClr>
                  </a:innerShdw>
                </a:effectLst>
              </a:rPr>
              <a:t>the world.</a:t>
            </a:r>
          </a:p>
        </p:txBody>
      </p:sp>
      <p:sp>
        <p:nvSpPr>
          <p:cNvPr id="5" name="Slide Number Placeholder 4"/>
          <p:cNvSpPr>
            <a:spLocks noGrp="1"/>
          </p:cNvSpPr>
          <p:nvPr>
            <p:ph type="sldNum" sz="quarter" idx="12"/>
          </p:nvPr>
        </p:nvSpPr>
        <p:spPr/>
        <p:txBody>
          <a:bodyPr/>
          <a:lstStyle/>
          <a:p>
            <a:fld id="{E8A709BF-5144-4E0C-93F2-78512D165852}" type="slidenum">
              <a:rPr lang="en-US" smtClean="0"/>
              <a:t>32</a:t>
            </a:fld>
            <a:endParaRPr lang="en-US"/>
          </a:p>
        </p:txBody>
      </p:sp>
    </p:spTree>
    <p:extLst>
      <p:ext uri="{BB962C8B-B14F-4D97-AF65-F5344CB8AC3E}">
        <p14:creationId xmlns:p14="http://schemas.microsoft.com/office/powerpoint/2010/main" val="3263235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33</a:t>
            </a:fld>
            <a:endParaRPr lang="en-US"/>
          </a:p>
        </p:txBody>
      </p:sp>
      <p:sp>
        <p:nvSpPr>
          <p:cNvPr id="5" name="TextBox 4"/>
          <p:cNvSpPr txBox="1"/>
          <p:nvPr/>
        </p:nvSpPr>
        <p:spPr>
          <a:xfrm>
            <a:off x="552856" y="465306"/>
            <a:ext cx="457200" cy="3693319"/>
          </a:xfrm>
          <a:prstGeom prst="rect">
            <a:avLst/>
          </a:prstGeom>
          <a:solidFill>
            <a:schemeClr val="accent2">
              <a:lumMod val="20000"/>
              <a:lumOff val="8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2"/>
                </a:solidFill>
              </a:rPr>
              <a:t>MOUN</a:t>
            </a:r>
            <a:br>
              <a:rPr lang="en-US" b="1" dirty="0" smtClean="0">
                <a:solidFill>
                  <a:schemeClr val="accent2"/>
                </a:solidFill>
              </a:rPr>
            </a:br>
            <a:r>
              <a:rPr lang="en-US" b="1" dirty="0" smtClean="0">
                <a:solidFill>
                  <a:schemeClr val="accent2"/>
                </a:solidFill>
              </a:rPr>
              <a:t>T</a:t>
            </a:r>
            <a:br>
              <a:rPr lang="en-US" b="1" dirty="0" smtClean="0">
                <a:solidFill>
                  <a:schemeClr val="accent2"/>
                </a:solidFill>
              </a:rPr>
            </a:br>
            <a:r>
              <a:rPr lang="en-US" b="1" dirty="0" smtClean="0">
                <a:solidFill>
                  <a:schemeClr val="accent2"/>
                </a:solidFill>
              </a:rPr>
              <a:t>A</a:t>
            </a:r>
            <a:br>
              <a:rPr lang="en-US" b="1" dirty="0" smtClean="0">
                <a:solidFill>
                  <a:schemeClr val="accent2"/>
                </a:solidFill>
              </a:rPr>
            </a:br>
            <a:r>
              <a:rPr lang="en-US" b="1" dirty="0" smtClean="0">
                <a:solidFill>
                  <a:schemeClr val="accent2"/>
                </a:solidFill>
              </a:rPr>
              <a:t>I</a:t>
            </a:r>
            <a:br>
              <a:rPr lang="en-US" b="1" dirty="0" smtClean="0">
                <a:solidFill>
                  <a:schemeClr val="accent2"/>
                </a:solidFill>
              </a:rPr>
            </a:br>
            <a:r>
              <a:rPr lang="en-US" b="1" dirty="0" smtClean="0">
                <a:solidFill>
                  <a:schemeClr val="accent2"/>
                </a:solidFill>
              </a:rPr>
              <a:t>N </a:t>
            </a:r>
            <a:br>
              <a:rPr lang="en-US" b="1" dirty="0" smtClean="0">
                <a:solidFill>
                  <a:schemeClr val="accent2"/>
                </a:solidFill>
              </a:rPr>
            </a:br>
            <a:endParaRPr lang="en-US" b="1" dirty="0" smtClean="0">
              <a:solidFill>
                <a:schemeClr val="accent2"/>
              </a:solidFill>
            </a:endParaRPr>
          </a:p>
          <a:p>
            <a:pPr algn="ctr"/>
            <a:r>
              <a:rPr lang="en-US" b="1" dirty="0" smtClean="0">
                <a:solidFill>
                  <a:schemeClr val="accent2"/>
                </a:solidFill>
              </a:rPr>
              <a:t>T</a:t>
            </a:r>
            <a:br>
              <a:rPr lang="en-US" b="1" dirty="0" smtClean="0">
                <a:solidFill>
                  <a:schemeClr val="accent2"/>
                </a:solidFill>
              </a:rPr>
            </a:br>
            <a:r>
              <a:rPr lang="en-US" b="1" dirty="0" smtClean="0">
                <a:solidFill>
                  <a:schemeClr val="accent2"/>
                </a:solidFill>
              </a:rPr>
              <a:t>I</a:t>
            </a:r>
            <a:br>
              <a:rPr lang="en-US" b="1" dirty="0" smtClean="0">
                <a:solidFill>
                  <a:schemeClr val="accent2"/>
                </a:solidFill>
              </a:rPr>
            </a:br>
            <a:r>
              <a:rPr lang="en-US" b="1" dirty="0" smtClean="0">
                <a:solidFill>
                  <a:schemeClr val="accent2"/>
                </a:solidFill>
              </a:rPr>
              <a:t>ME</a:t>
            </a:r>
            <a:endParaRPr lang="en-US" b="1" dirty="0">
              <a:solidFill>
                <a:schemeClr val="accent2"/>
              </a:solidFill>
            </a:endParaRPr>
          </a:p>
        </p:txBody>
      </p:sp>
      <p:sp>
        <p:nvSpPr>
          <p:cNvPr id="6" name="TextBox 5"/>
          <p:cNvSpPr txBox="1"/>
          <p:nvPr/>
        </p:nvSpPr>
        <p:spPr>
          <a:xfrm>
            <a:off x="3962400" y="420469"/>
            <a:ext cx="457200" cy="2308324"/>
          </a:xfrm>
          <a:prstGeom prst="rect">
            <a:avLst/>
          </a:prstGeom>
          <a:solidFill>
            <a:schemeClr val="bg1">
              <a:lumMod val="85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a:t>G</a:t>
            </a:r>
            <a:br>
              <a:rPr lang="en-US" b="1" dirty="0"/>
            </a:br>
            <a:r>
              <a:rPr lang="en-US" b="1" dirty="0"/>
              <a:t>M</a:t>
            </a:r>
            <a:br>
              <a:rPr lang="en-US" b="1" dirty="0"/>
            </a:br>
            <a:r>
              <a:rPr lang="en-US" b="1" dirty="0"/>
              <a:t>T</a:t>
            </a:r>
            <a:br>
              <a:rPr lang="en-US" b="1" dirty="0"/>
            </a:br>
            <a:endParaRPr lang="en-US" b="1" dirty="0"/>
          </a:p>
          <a:p>
            <a:pPr algn="ctr"/>
            <a:r>
              <a:rPr lang="en-US" b="1" dirty="0"/>
              <a:t>T</a:t>
            </a:r>
            <a:br>
              <a:rPr lang="en-US" b="1" dirty="0"/>
            </a:br>
            <a:r>
              <a:rPr lang="en-US" b="1" dirty="0"/>
              <a:t>I</a:t>
            </a:r>
            <a:br>
              <a:rPr lang="en-US" b="1" dirty="0"/>
            </a:br>
            <a:r>
              <a:rPr lang="en-US" b="1" dirty="0"/>
              <a:t>ME</a:t>
            </a:r>
          </a:p>
        </p:txBody>
      </p:sp>
      <p:sp>
        <p:nvSpPr>
          <p:cNvPr id="7" name="TextBox 6"/>
          <p:cNvSpPr txBox="1"/>
          <p:nvPr/>
        </p:nvSpPr>
        <p:spPr>
          <a:xfrm>
            <a:off x="4844374" y="2209800"/>
            <a:ext cx="457200" cy="3139321"/>
          </a:xfrm>
          <a:prstGeom prst="rect">
            <a:avLst/>
          </a:prstGeom>
          <a:solidFill>
            <a:schemeClr val="accent1">
              <a:lumMod val="40000"/>
              <a:lumOff val="6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lumMod val="50000"/>
                  </a:schemeClr>
                </a:solidFill>
              </a:rPr>
              <a:t>A</a:t>
            </a:r>
            <a:br>
              <a:rPr lang="en-US" b="1" dirty="0" smtClean="0">
                <a:solidFill>
                  <a:schemeClr val="accent1">
                    <a:lumMod val="50000"/>
                  </a:schemeClr>
                </a:solidFill>
              </a:rPr>
            </a:br>
            <a:r>
              <a:rPr lang="en-US" b="1" dirty="0" smtClean="0">
                <a:solidFill>
                  <a:schemeClr val="accent1">
                    <a:lumMod val="50000"/>
                  </a:schemeClr>
                </a:solidFill>
              </a:rPr>
              <a:t>F</a:t>
            </a:r>
            <a:br>
              <a:rPr lang="en-US" b="1" dirty="0" smtClean="0">
                <a:solidFill>
                  <a:schemeClr val="accent1">
                    <a:lumMod val="50000"/>
                  </a:schemeClr>
                </a:solidFill>
              </a:rPr>
            </a:br>
            <a:r>
              <a:rPr lang="en-US" b="1" dirty="0" smtClean="0">
                <a:solidFill>
                  <a:schemeClr val="accent1">
                    <a:lumMod val="50000"/>
                  </a:schemeClr>
                </a:solidFill>
              </a:rPr>
              <a:t>R</a:t>
            </a:r>
            <a:br>
              <a:rPr lang="en-US" b="1" dirty="0" smtClean="0">
                <a:solidFill>
                  <a:schemeClr val="accent1">
                    <a:lumMod val="50000"/>
                  </a:schemeClr>
                </a:solidFill>
              </a:rPr>
            </a:br>
            <a:r>
              <a:rPr lang="en-US" b="1" dirty="0" smtClean="0">
                <a:solidFill>
                  <a:schemeClr val="accent1">
                    <a:lumMod val="50000"/>
                  </a:schemeClr>
                </a:solidFill>
              </a:rPr>
              <a:t>I</a:t>
            </a:r>
            <a:br>
              <a:rPr lang="en-US" b="1" dirty="0" smtClean="0">
                <a:solidFill>
                  <a:schemeClr val="accent1">
                    <a:lumMod val="50000"/>
                  </a:schemeClr>
                </a:solidFill>
              </a:rPr>
            </a:br>
            <a:r>
              <a:rPr lang="en-US" b="1" dirty="0" smtClean="0">
                <a:solidFill>
                  <a:schemeClr val="accent1">
                    <a:lumMod val="50000"/>
                  </a:schemeClr>
                </a:solidFill>
              </a:rPr>
              <a:t>C</a:t>
            </a:r>
            <a:br>
              <a:rPr lang="en-US" b="1" dirty="0" smtClean="0">
                <a:solidFill>
                  <a:schemeClr val="accent1">
                    <a:lumMod val="50000"/>
                  </a:schemeClr>
                </a:solidFill>
              </a:rPr>
            </a:br>
            <a:r>
              <a:rPr lang="en-US" b="1" dirty="0" smtClean="0">
                <a:solidFill>
                  <a:schemeClr val="accent1">
                    <a:lumMod val="50000"/>
                  </a:schemeClr>
                </a:solidFill>
              </a:rPr>
              <a:t>A</a:t>
            </a:r>
            <a:br>
              <a:rPr lang="en-US" b="1" dirty="0" smtClean="0">
                <a:solidFill>
                  <a:schemeClr val="accent1">
                    <a:lumMod val="50000"/>
                  </a:schemeClr>
                </a:solidFill>
              </a:rPr>
            </a:br>
            <a:endParaRPr lang="en-US" b="1" dirty="0">
              <a:solidFill>
                <a:schemeClr val="accent1">
                  <a:lumMod val="50000"/>
                </a:schemeClr>
              </a:solidFill>
            </a:endParaRPr>
          </a:p>
          <a:p>
            <a:pPr algn="ctr"/>
            <a:r>
              <a:rPr lang="en-US" b="1" dirty="0">
                <a:solidFill>
                  <a:schemeClr val="accent1">
                    <a:lumMod val="50000"/>
                  </a:schemeClr>
                </a:solidFill>
              </a:rPr>
              <a:t>T</a:t>
            </a:r>
            <a:br>
              <a:rPr lang="en-US" b="1" dirty="0">
                <a:solidFill>
                  <a:schemeClr val="accent1">
                    <a:lumMod val="50000"/>
                  </a:schemeClr>
                </a:solidFill>
              </a:rPr>
            </a:br>
            <a:r>
              <a:rPr lang="en-US" b="1" dirty="0">
                <a:solidFill>
                  <a:schemeClr val="accent1">
                    <a:lumMod val="50000"/>
                  </a:schemeClr>
                </a:solidFill>
              </a:rPr>
              <a:t>I</a:t>
            </a:r>
            <a:br>
              <a:rPr lang="en-US" b="1" dirty="0">
                <a:solidFill>
                  <a:schemeClr val="accent1">
                    <a:lumMod val="50000"/>
                  </a:schemeClr>
                </a:solidFill>
              </a:rPr>
            </a:br>
            <a:r>
              <a:rPr lang="en-US" b="1" dirty="0">
                <a:solidFill>
                  <a:schemeClr val="accent1">
                    <a:lumMod val="50000"/>
                  </a:schemeClr>
                </a:solidFill>
              </a:rPr>
              <a:t>ME</a:t>
            </a:r>
          </a:p>
        </p:txBody>
      </p:sp>
      <p:sp>
        <p:nvSpPr>
          <p:cNvPr id="8" name="TextBox 7"/>
          <p:cNvSpPr txBox="1"/>
          <p:nvPr/>
        </p:nvSpPr>
        <p:spPr>
          <a:xfrm>
            <a:off x="3850531" y="2706469"/>
            <a:ext cx="692285" cy="646331"/>
          </a:xfrm>
          <a:prstGeom prst="rect">
            <a:avLst/>
          </a:prstGeom>
          <a:solidFill>
            <a:schemeClr val="bg1">
              <a:lumMod val="85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t>6:15 PM</a:t>
            </a:r>
            <a:endParaRPr lang="en-US" b="1" dirty="0"/>
          </a:p>
        </p:txBody>
      </p:sp>
      <p:sp>
        <p:nvSpPr>
          <p:cNvPr id="9" name="TextBox 8"/>
          <p:cNvSpPr txBox="1"/>
          <p:nvPr/>
        </p:nvSpPr>
        <p:spPr>
          <a:xfrm>
            <a:off x="4724400" y="5353426"/>
            <a:ext cx="692285" cy="646331"/>
          </a:xfrm>
          <a:prstGeom prst="rect">
            <a:avLst/>
          </a:prstGeom>
          <a:solidFill>
            <a:schemeClr val="accent1">
              <a:lumMod val="40000"/>
              <a:lumOff val="6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lumMod val="50000"/>
                  </a:schemeClr>
                </a:solidFill>
              </a:rPr>
              <a:t>8:15PM</a:t>
            </a:r>
            <a:endParaRPr lang="en-US" b="1" dirty="0">
              <a:solidFill>
                <a:schemeClr val="accent1">
                  <a:lumMod val="50000"/>
                </a:schemeClr>
              </a:solidFill>
            </a:endParaRPr>
          </a:p>
        </p:txBody>
      </p:sp>
      <p:sp>
        <p:nvSpPr>
          <p:cNvPr id="10" name="TextBox 9"/>
          <p:cNvSpPr txBox="1"/>
          <p:nvPr/>
        </p:nvSpPr>
        <p:spPr>
          <a:xfrm>
            <a:off x="381000" y="4158625"/>
            <a:ext cx="781456" cy="646331"/>
          </a:xfrm>
          <a:prstGeom prst="rect">
            <a:avLst/>
          </a:prstGeom>
          <a:solidFill>
            <a:schemeClr val="accent2">
              <a:lumMod val="20000"/>
              <a:lumOff val="8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2"/>
                </a:solidFill>
              </a:rPr>
              <a:t>10:15 AM</a:t>
            </a:r>
            <a:endParaRPr lang="en-US" b="1" dirty="0">
              <a:solidFill>
                <a:schemeClr val="accent2"/>
              </a:solidFill>
            </a:endParaRPr>
          </a:p>
        </p:txBody>
      </p:sp>
      <p:sp>
        <p:nvSpPr>
          <p:cNvPr id="11" name="TextBox 10"/>
          <p:cNvSpPr txBox="1"/>
          <p:nvPr/>
        </p:nvSpPr>
        <p:spPr>
          <a:xfrm>
            <a:off x="1905000" y="4291596"/>
            <a:ext cx="2057400" cy="1384995"/>
          </a:xfrm>
          <a:prstGeom prst="rect">
            <a:avLst/>
          </a:prstGeom>
          <a:solidFill>
            <a:schemeClr val="accent3">
              <a:lumMod val="20000"/>
              <a:lumOff val="8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sz="2800" b="1" dirty="0" smtClean="0">
                <a:solidFill>
                  <a:schemeClr val="accent6">
                    <a:lumMod val="75000"/>
                  </a:schemeClr>
                </a:solidFill>
              </a:rPr>
              <a:t>The equinox moment is </a:t>
            </a:r>
            <a:br>
              <a:rPr lang="en-US" sz="2800" b="1" dirty="0" smtClean="0">
                <a:solidFill>
                  <a:schemeClr val="accent6">
                    <a:lumMod val="75000"/>
                  </a:schemeClr>
                </a:solidFill>
              </a:rPr>
            </a:br>
            <a:r>
              <a:rPr lang="en-US" sz="2800" b="1" dirty="0" smtClean="0">
                <a:solidFill>
                  <a:schemeClr val="accent6">
                    <a:lumMod val="75000"/>
                  </a:schemeClr>
                </a:solidFill>
              </a:rPr>
              <a:t>very precise. </a:t>
            </a:r>
          </a:p>
        </p:txBody>
      </p:sp>
      <p:sp>
        <p:nvSpPr>
          <p:cNvPr id="12" name="Title 1"/>
          <p:cNvSpPr>
            <a:spLocks noGrp="1"/>
          </p:cNvSpPr>
          <p:nvPr>
            <p:ph type="title"/>
          </p:nvPr>
        </p:nvSpPr>
        <p:spPr>
          <a:xfrm>
            <a:off x="-152400" y="5937202"/>
            <a:ext cx="5551025" cy="768398"/>
          </a:xfrm>
        </p:spPr>
        <p:txBody>
          <a:bodyPr>
            <a:no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r>
              <a:rPr lang="en-US" sz="4800" b="1" dirty="0" smtClean="0">
                <a:ln w="11430">
                  <a:solidFill>
                    <a:schemeClr val="accent2">
                      <a:lumMod val="20000"/>
                      <a:lumOff val="80000"/>
                    </a:schemeClr>
                  </a:solidFill>
                </a:ln>
                <a:solidFill>
                  <a:srgbClr val="7030A0"/>
                </a:solidFill>
                <a:effectLst>
                  <a:outerShdw blurRad="50800" dist="39000" dir="5460000" algn="tl">
                    <a:srgbClr val="000000">
                      <a:alpha val="38000"/>
                    </a:srgbClr>
                  </a:outerShdw>
                </a:effectLst>
                <a:latin typeface="Cooper Black" pitchFamily="18" charset="0"/>
              </a:rPr>
              <a:t>Mar 20/18 GMT</a:t>
            </a:r>
            <a:endParaRPr lang="en-US" sz="4800" b="1" dirty="0">
              <a:ln w="11430">
                <a:solidFill>
                  <a:schemeClr val="accent2">
                    <a:lumMod val="20000"/>
                    <a:lumOff val="80000"/>
                  </a:schemeClr>
                </a:solidFill>
              </a:ln>
              <a:solidFill>
                <a:srgbClr val="7030A0"/>
              </a:solidFill>
              <a:effectLst>
                <a:outerShdw blurRad="50800" dist="39000" dir="5460000" algn="tl">
                  <a:srgbClr val="000000">
                    <a:alpha val="38000"/>
                  </a:srgbClr>
                </a:outerShdw>
              </a:effectLst>
              <a:latin typeface="Cooper Black" pitchFamily="18" charset="0"/>
            </a:endParaRPr>
          </a:p>
        </p:txBody>
      </p:sp>
      <p:sp>
        <p:nvSpPr>
          <p:cNvPr id="13" name="TextBox 12"/>
          <p:cNvSpPr txBox="1"/>
          <p:nvPr/>
        </p:nvSpPr>
        <p:spPr>
          <a:xfrm>
            <a:off x="6096000" y="465305"/>
            <a:ext cx="457200" cy="2862322"/>
          </a:xfrm>
          <a:prstGeom prst="rect">
            <a:avLst/>
          </a:prstGeom>
          <a:solidFill>
            <a:schemeClr val="accent3">
              <a:lumMod val="60000"/>
              <a:lumOff val="4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rgbClr val="7030A0"/>
                </a:solidFill>
              </a:rPr>
              <a:t>I</a:t>
            </a:r>
            <a:br>
              <a:rPr lang="en-US" b="1" dirty="0" smtClean="0">
                <a:solidFill>
                  <a:srgbClr val="7030A0"/>
                </a:solidFill>
              </a:rPr>
            </a:br>
            <a:r>
              <a:rPr lang="en-US" b="1" dirty="0" smtClean="0">
                <a:solidFill>
                  <a:srgbClr val="7030A0"/>
                </a:solidFill>
              </a:rPr>
              <a:t>N</a:t>
            </a:r>
            <a:br>
              <a:rPr lang="en-US" b="1" dirty="0" smtClean="0">
                <a:solidFill>
                  <a:srgbClr val="7030A0"/>
                </a:solidFill>
              </a:rPr>
            </a:br>
            <a:r>
              <a:rPr lang="en-US" b="1" dirty="0" smtClean="0">
                <a:solidFill>
                  <a:srgbClr val="7030A0"/>
                </a:solidFill>
              </a:rPr>
              <a:t>D</a:t>
            </a:r>
            <a:br>
              <a:rPr lang="en-US" b="1" dirty="0" smtClean="0">
                <a:solidFill>
                  <a:srgbClr val="7030A0"/>
                </a:solidFill>
              </a:rPr>
            </a:br>
            <a:r>
              <a:rPr lang="en-US" b="1" dirty="0" smtClean="0">
                <a:solidFill>
                  <a:srgbClr val="7030A0"/>
                </a:solidFill>
              </a:rPr>
              <a:t>I</a:t>
            </a:r>
            <a:br>
              <a:rPr lang="en-US" b="1" dirty="0" smtClean="0">
                <a:solidFill>
                  <a:srgbClr val="7030A0"/>
                </a:solidFill>
              </a:rPr>
            </a:br>
            <a:r>
              <a:rPr lang="en-US" b="1" dirty="0" smtClean="0">
                <a:solidFill>
                  <a:srgbClr val="7030A0"/>
                </a:solidFill>
              </a:rPr>
              <a:t>A</a:t>
            </a:r>
            <a:br>
              <a:rPr lang="en-US" b="1" dirty="0" smtClean="0">
                <a:solidFill>
                  <a:srgbClr val="7030A0"/>
                </a:solidFill>
              </a:rPr>
            </a:br>
            <a:endParaRPr lang="en-US" b="1" dirty="0" smtClean="0">
              <a:solidFill>
                <a:srgbClr val="7030A0"/>
              </a:solidFill>
            </a:endParaRPr>
          </a:p>
          <a:p>
            <a:pPr algn="ctr"/>
            <a:r>
              <a:rPr lang="en-US" b="1" dirty="0" smtClean="0">
                <a:solidFill>
                  <a:srgbClr val="7030A0"/>
                </a:solidFill>
              </a:rPr>
              <a:t>T</a:t>
            </a:r>
            <a:br>
              <a:rPr lang="en-US" b="1" dirty="0" smtClean="0">
                <a:solidFill>
                  <a:srgbClr val="7030A0"/>
                </a:solidFill>
              </a:rPr>
            </a:br>
            <a:r>
              <a:rPr lang="en-US" b="1" dirty="0" smtClean="0">
                <a:solidFill>
                  <a:srgbClr val="7030A0"/>
                </a:solidFill>
              </a:rPr>
              <a:t>I</a:t>
            </a:r>
            <a:br>
              <a:rPr lang="en-US" b="1" dirty="0" smtClean="0">
                <a:solidFill>
                  <a:srgbClr val="7030A0"/>
                </a:solidFill>
              </a:rPr>
            </a:br>
            <a:r>
              <a:rPr lang="en-US" b="1" dirty="0" smtClean="0">
                <a:solidFill>
                  <a:srgbClr val="7030A0"/>
                </a:solidFill>
              </a:rPr>
              <a:t>ME</a:t>
            </a:r>
            <a:endParaRPr lang="en-US" b="1" dirty="0">
              <a:solidFill>
                <a:srgbClr val="7030A0"/>
              </a:solidFill>
            </a:endParaRPr>
          </a:p>
        </p:txBody>
      </p:sp>
      <p:sp>
        <p:nvSpPr>
          <p:cNvPr id="14" name="TextBox 13"/>
          <p:cNvSpPr txBox="1"/>
          <p:nvPr/>
        </p:nvSpPr>
        <p:spPr>
          <a:xfrm>
            <a:off x="5974080" y="3941415"/>
            <a:ext cx="781456" cy="646331"/>
          </a:xfrm>
          <a:prstGeom prst="rect">
            <a:avLst/>
          </a:prstGeom>
          <a:solidFill>
            <a:schemeClr val="accent3">
              <a:lumMod val="60000"/>
              <a:lumOff val="40000"/>
              <a:alpha val="70000"/>
            </a:schemeClr>
          </a:solidFill>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rgbClr val="7030A0"/>
                </a:solidFill>
              </a:rPr>
              <a:t>11:15 </a:t>
            </a:r>
            <a:r>
              <a:rPr lang="en-US" b="1" dirty="0">
                <a:solidFill>
                  <a:srgbClr val="7030A0"/>
                </a:solidFill>
              </a:rPr>
              <a:t>P</a:t>
            </a:r>
            <a:r>
              <a:rPr lang="en-US" b="1" dirty="0" smtClean="0">
                <a:solidFill>
                  <a:srgbClr val="7030A0"/>
                </a:solidFill>
              </a:rPr>
              <a:t>M</a:t>
            </a:r>
            <a:endParaRPr lang="en-US" b="1" dirty="0">
              <a:solidFill>
                <a:srgbClr val="7030A0"/>
              </a:solidFill>
            </a:endParaRPr>
          </a:p>
        </p:txBody>
      </p:sp>
      <p:sp>
        <p:nvSpPr>
          <p:cNvPr id="15" name="TextBox 14"/>
          <p:cNvSpPr txBox="1"/>
          <p:nvPr/>
        </p:nvSpPr>
        <p:spPr>
          <a:xfrm>
            <a:off x="6858000" y="502542"/>
            <a:ext cx="304800" cy="4801314"/>
          </a:xfrm>
          <a:prstGeom prst="rect">
            <a:avLst/>
          </a:prstGeom>
          <a:solidFill>
            <a:schemeClr val="tx1">
              <a:alpha val="70000"/>
            </a:schemeClr>
          </a:solidFill>
          <a:ln w="57150">
            <a:solidFill>
              <a:srgbClr val="C00000"/>
            </a:solidFill>
          </a:ln>
          <a:scene3d>
            <a:camera prst="orthographicFront"/>
            <a:lightRig rig="threePt" dir="t"/>
          </a:scene3d>
          <a:sp3d>
            <a:bevelT/>
          </a:sp3d>
        </p:spPr>
        <p:txBody>
          <a:bodyPr wrap="square" rtlCol="0">
            <a:spAutoFit/>
            <a:sp3d extrusionH="57150">
              <a:bevelT w="38100" h="38100"/>
            </a:sp3d>
          </a:bodyPr>
          <a:lstStyle/>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smtClean="0">
              <a:solidFill>
                <a:schemeClr val="accent2"/>
              </a:solidFill>
            </a:endParaRPr>
          </a:p>
          <a:p>
            <a:pPr algn="ctr"/>
            <a:endParaRPr lang="en-US" b="1" dirty="0">
              <a:solidFill>
                <a:schemeClr val="accent2"/>
              </a:solidFill>
            </a:endParaRPr>
          </a:p>
          <a:p>
            <a:pPr algn="ctr"/>
            <a:endParaRPr lang="en-US" b="1" dirty="0">
              <a:solidFill>
                <a:schemeClr val="accent2"/>
              </a:solidFill>
            </a:endParaRPr>
          </a:p>
        </p:txBody>
      </p:sp>
      <p:sp>
        <p:nvSpPr>
          <p:cNvPr id="16" name="Title 1"/>
          <p:cNvSpPr txBox="1">
            <a:spLocks/>
          </p:cNvSpPr>
          <p:nvPr/>
        </p:nvSpPr>
        <p:spPr>
          <a:xfrm>
            <a:off x="7239000" y="2788482"/>
            <a:ext cx="1905000" cy="12192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ln w="12700">
                  <a:solidFill>
                    <a:schemeClr val="bg1"/>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t>Mar 21</a:t>
            </a:r>
            <a:r>
              <a:rPr lang="en-US" sz="4800" b="1" baseline="30000" dirty="0" smtClean="0">
                <a:ln w="12700">
                  <a:solidFill>
                    <a:schemeClr val="bg1"/>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t>st</a:t>
            </a:r>
            <a:r>
              <a:rPr lang="en-US" sz="4800" b="1" dirty="0" smtClean="0">
                <a:ln w="12700">
                  <a:solidFill>
                    <a:schemeClr val="bg1"/>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t> </a:t>
            </a:r>
            <a:endParaRPr lang="en-US" sz="4800" b="1" dirty="0">
              <a:ln w="12700">
                <a:solidFill>
                  <a:schemeClr val="bg1"/>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endParaRPr>
          </a:p>
        </p:txBody>
      </p:sp>
      <p:pic>
        <p:nvPicPr>
          <p:cNvPr id="17" name="Picture 8" descr="C:\Users\Rae\Desktop\flowers snow wh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258862"/>
            <a:ext cx="1362788" cy="1599138"/>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6056" y="0"/>
            <a:ext cx="9067800" cy="420469"/>
          </a:xfrm>
          <a:prstGeom prst="roundRect">
            <a:avLst/>
          </a:prstGeom>
          <a:noFill/>
          <a:ln w="7620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12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1)">
                                      <p:cBhvr>
                                        <p:cTn id="25" dur="3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750"/>
                                        <p:tgtEl>
                                          <p:spTgt spid="6"/>
                                        </p:tgtEl>
                                      </p:cBhvr>
                                    </p:animEffect>
                                  </p:childTnLst>
                                </p:cTn>
                              </p:par>
                            </p:childTnLst>
                          </p:cTn>
                        </p:par>
                        <p:par>
                          <p:cTn id="31" fill="hold">
                            <p:stCondLst>
                              <p:cond delay="1750"/>
                            </p:stCondLst>
                            <p:childTnLst>
                              <p:par>
                                <p:cTn id="32" presetID="22"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7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175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75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175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75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1750"/>
                                        <p:tgtEl>
                                          <p:spTgt spid="15"/>
                                        </p:tgtEl>
                                      </p:cBhvr>
                                    </p:animEffect>
                                  </p:childTnLst>
                                </p:cTn>
                              </p:par>
                            </p:childTnLst>
                          </p:cTn>
                        </p:par>
                        <p:par>
                          <p:cTn id="60" fill="hold">
                            <p:stCondLst>
                              <p:cond delay="1750"/>
                            </p:stCondLst>
                            <p:childTnLst>
                              <p:par>
                                <p:cTn id="61" presetID="26"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80">
                                          <p:stCondLst>
                                            <p:cond delay="0"/>
                                          </p:stCondLst>
                                        </p:cTn>
                                        <p:tgtEl>
                                          <p:spTgt spid="16"/>
                                        </p:tgtEl>
                                      </p:cBhvr>
                                    </p:animEffect>
                                    <p:anim calcmode="lin" valueType="num">
                                      <p:cBhvr>
                                        <p:cTn id="6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9" dur="26">
                                          <p:stCondLst>
                                            <p:cond delay="650"/>
                                          </p:stCondLst>
                                        </p:cTn>
                                        <p:tgtEl>
                                          <p:spTgt spid="16"/>
                                        </p:tgtEl>
                                      </p:cBhvr>
                                      <p:to x="100000" y="60000"/>
                                    </p:animScale>
                                    <p:animScale>
                                      <p:cBhvr>
                                        <p:cTn id="70" dur="166" decel="50000">
                                          <p:stCondLst>
                                            <p:cond delay="676"/>
                                          </p:stCondLst>
                                        </p:cTn>
                                        <p:tgtEl>
                                          <p:spTgt spid="16"/>
                                        </p:tgtEl>
                                      </p:cBhvr>
                                      <p:to x="100000" y="100000"/>
                                    </p:animScale>
                                    <p:animScale>
                                      <p:cBhvr>
                                        <p:cTn id="71" dur="26">
                                          <p:stCondLst>
                                            <p:cond delay="1312"/>
                                          </p:stCondLst>
                                        </p:cTn>
                                        <p:tgtEl>
                                          <p:spTgt spid="16"/>
                                        </p:tgtEl>
                                      </p:cBhvr>
                                      <p:to x="100000" y="80000"/>
                                    </p:animScale>
                                    <p:animScale>
                                      <p:cBhvr>
                                        <p:cTn id="72" dur="166" decel="50000">
                                          <p:stCondLst>
                                            <p:cond delay="1338"/>
                                          </p:stCondLst>
                                        </p:cTn>
                                        <p:tgtEl>
                                          <p:spTgt spid="16"/>
                                        </p:tgtEl>
                                      </p:cBhvr>
                                      <p:to x="100000" y="100000"/>
                                    </p:animScale>
                                    <p:animScale>
                                      <p:cBhvr>
                                        <p:cTn id="73" dur="26">
                                          <p:stCondLst>
                                            <p:cond delay="1642"/>
                                          </p:stCondLst>
                                        </p:cTn>
                                        <p:tgtEl>
                                          <p:spTgt spid="16"/>
                                        </p:tgtEl>
                                      </p:cBhvr>
                                      <p:to x="100000" y="90000"/>
                                    </p:animScale>
                                    <p:animScale>
                                      <p:cBhvr>
                                        <p:cTn id="74" dur="166" decel="50000">
                                          <p:stCondLst>
                                            <p:cond delay="1668"/>
                                          </p:stCondLst>
                                        </p:cTn>
                                        <p:tgtEl>
                                          <p:spTgt spid="16"/>
                                        </p:tgtEl>
                                      </p:cBhvr>
                                      <p:to x="100000" y="100000"/>
                                    </p:animScale>
                                    <p:animScale>
                                      <p:cBhvr>
                                        <p:cTn id="75" dur="26">
                                          <p:stCondLst>
                                            <p:cond delay="1808"/>
                                          </p:stCondLst>
                                        </p:cTn>
                                        <p:tgtEl>
                                          <p:spTgt spid="16"/>
                                        </p:tgtEl>
                                      </p:cBhvr>
                                      <p:to x="100000" y="95000"/>
                                    </p:animScale>
                                    <p:animScale>
                                      <p:cBhvr>
                                        <p:cTn id="76" dur="166" decel="50000">
                                          <p:stCondLst>
                                            <p:cond delay="1834"/>
                                          </p:stCondLst>
                                        </p:cTn>
                                        <p:tgtEl>
                                          <p:spTgt spid="16"/>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up)">
                                      <p:cBhvr>
                                        <p:cTn id="81" dur="175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up)">
                                      <p:cBhvr>
                                        <p:cTn id="86" dur="75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up)">
                                      <p:cBhvr>
                                        <p:cTn id="91"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animBg="1"/>
      <p:bldP spid="14" grpId="0" animBg="1"/>
      <p:bldP spid="15" grpId="0" animBg="1"/>
      <p:bldP spid="16"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81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1663700"/>
            <a:ext cx="3581400" cy="5118100"/>
          </a:xfrm>
        </p:spPr>
        <p:txBody>
          <a:bodyPr>
            <a:noAutofit/>
          </a:bodyPr>
          <a:lstStyle/>
          <a:p>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There has always been many counterfeit feast calendars. </a:t>
            </a:r>
          </a:p>
          <a:p>
            <a:endParaRPr lang="en-US" sz="2400" dirty="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endParaRPr>
          </a:p>
          <a:p>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In recent years this problem has escalated </a:t>
            </a:r>
            <a:b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an incredible amount. </a:t>
            </a:r>
          </a:p>
          <a:p>
            <a:endParaRPr lang="en-US" sz="2400" dirty="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endParaRPr>
          </a:p>
          <a:p>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Now, many are changing </a:t>
            </a:r>
            <a:b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their calendars that </a:t>
            </a:r>
            <a:b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were based on “equinox” – over to “</a:t>
            </a:r>
            <a:r>
              <a:rPr lang="en-US" sz="2400" dirty="0" err="1"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equi</a:t>
            </a:r>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a:t>
            </a:r>
            <a:r>
              <a:rPr lang="en-US" sz="2400" u="sng"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LUX</a:t>
            </a:r>
            <a:r>
              <a:rPr lang="en-US" sz="2400" dirty="0" smtClean="0">
                <a:ln w="18415" cmpd="sng">
                  <a:solidFill>
                    <a:srgbClr val="FFFFFF"/>
                  </a:solidFill>
                  <a:prstDash val="solid"/>
                </a:ln>
                <a:solidFill>
                  <a:schemeClr val="accent3">
                    <a:lumMod val="20000"/>
                    <a:lumOff val="80000"/>
                  </a:schemeClr>
                </a:solidFill>
                <a:effectLst>
                  <a:outerShdw blurRad="63500" dir="3600000" algn="tl" rotWithShape="0">
                    <a:srgbClr val="000000">
                      <a:alpha val="70000"/>
                    </a:srgbClr>
                  </a:outerShdw>
                </a:effectLst>
              </a:rPr>
              <a:t>” timing. </a:t>
            </a:r>
          </a:p>
        </p:txBody>
      </p:sp>
      <p:sp>
        <p:nvSpPr>
          <p:cNvPr id="5" name="Slide Number Placeholder 4"/>
          <p:cNvSpPr>
            <a:spLocks noGrp="1"/>
          </p:cNvSpPr>
          <p:nvPr>
            <p:ph type="sldNum" sz="quarter" idx="12"/>
          </p:nvPr>
        </p:nvSpPr>
        <p:spPr/>
        <p:txBody>
          <a:bodyPr/>
          <a:lstStyle/>
          <a:p>
            <a:fld id="{E8A709BF-5144-4E0C-93F2-78512D165852}" type="slidenum">
              <a:rPr lang="en-US" smtClean="0">
                <a:solidFill>
                  <a:schemeClr val="accent3">
                    <a:lumMod val="20000"/>
                    <a:lumOff val="80000"/>
                  </a:schemeClr>
                </a:solidFill>
              </a:rPr>
              <a:t>34</a:t>
            </a:fld>
            <a:endParaRPr lang="en-US" dirty="0">
              <a:solidFill>
                <a:schemeClr val="accent3">
                  <a:lumMod val="20000"/>
                  <a:lumOff val="80000"/>
                </a:schemeClr>
              </a:solidFill>
            </a:endParaRPr>
          </a:p>
        </p:txBody>
      </p:sp>
      <p:pic>
        <p:nvPicPr>
          <p:cNvPr id="8" name="Picture 3" descr="C:\Users\Rae\Desktop\calendar edit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186" y="-76200"/>
            <a:ext cx="3534613" cy="3581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3314" name="Picture 2" descr="C:\Users\Rae\Pictures\confused - little gi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3884568" cy="32115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4014140" y="6019800"/>
            <a:ext cx="4647259"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chemeClr val="accent6"/>
                </a:solidFill>
                <a:effectLst>
                  <a:outerShdw blurRad="50800" dist="39000" dir="5460000" algn="tl">
                    <a:srgbClr val="000000">
                      <a:alpha val="38000"/>
                    </a:srgbClr>
                  </a:outerShdw>
                </a:effectLst>
                <a:latin typeface="Kristen ITC" pitchFamily="66" charset="0"/>
              </a:rPr>
              <a:t>What is going on?</a:t>
            </a:r>
            <a:endParaRPr lang="en-US" sz="4000" b="1" cap="none" spc="0" dirty="0">
              <a:ln w="11430"/>
              <a:solidFill>
                <a:schemeClr val="accent6"/>
              </a:solidFill>
              <a:effectLst>
                <a:outerShdw blurRad="50800" dist="39000" dir="5460000" algn="tl">
                  <a:srgbClr val="000000">
                    <a:alpha val="38000"/>
                  </a:srgbClr>
                </a:outerShdw>
              </a:effectLst>
              <a:latin typeface="Kristen ITC" pitchFamily="66" charset="0"/>
            </a:endParaRPr>
          </a:p>
        </p:txBody>
      </p:sp>
      <p:sp>
        <p:nvSpPr>
          <p:cNvPr id="9" name="Rectangle 8"/>
          <p:cNvSpPr/>
          <p:nvPr/>
        </p:nvSpPr>
        <p:spPr>
          <a:xfrm>
            <a:off x="228600" y="152400"/>
            <a:ext cx="5295084" cy="147732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5400" b="1" dirty="0" smtClean="0">
                <a:ln w="11430"/>
                <a:solidFill>
                  <a:schemeClr val="accent2">
                    <a:lumMod val="40000"/>
                    <a:lumOff val="60000"/>
                  </a:schemeClr>
                </a:solidFill>
                <a:effectLst>
                  <a:outerShdw blurRad="50800" dist="39000" dir="5460000" algn="tl">
                    <a:srgbClr val="000000">
                      <a:alpha val="38000"/>
                    </a:srgbClr>
                  </a:outerShdw>
                </a:effectLst>
                <a:latin typeface="Kristen ITC" pitchFamily="66" charset="0"/>
              </a:rPr>
              <a:t>Problem #2 </a:t>
            </a:r>
            <a:r>
              <a:rPr lang="en-US" sz="3600" b="1" dirty="0" smtClean="0">
                <a:ln w="11430"/>
                <a:solidFill>
                  <a:schemeClr val="accent2">
                    <a:lumMod val="40000"/>
                    <a:lumOff val="60000"/>
                  </a:schemeClr>
                </a:solidFill>
                <a:effectLst>
                  <a:outerShdw blurRad="50800" dist="39000" dir="5460000" algn="tl">
                    <a:srgbClr val="000000">
                      <a:alpha val="38000"/>
                    </a:srgbClr>
                  </a:outerShdw>
                </a:effectLst>
                <a:latin typeface="Kristen ITC" pitchFamily="66" charset="0"/>
              </a:rPr>
              <a:t/>
            </a:r>
            <a:br>
              <a:rPr lang="en-US" sz="3600" b="1" dirty="0" smtClean="0">
                <a:ln w="11430"/>
                <a:solidFill>
                  <a:schemeClr val="accent2">
                    <a:lumMod val="40000"/>
                    <a:lumOff val="60000"/>
                  </a:schemeClr>
                </a:solidFill>
                <a:effectLst>
                  <a:outerShdw blurRad="50800" dist="39000" dir="5460000" algn="tl">
                    <a:srgbClr val="000000">
                      <a:alpha val="38000"/>
                    </a:srgbClr>
                  </a:outerShdw>
                </a:effectLst>
                <a:latin typeface="Kristen ITC" pitchFamily="66" charset="0"/>
              </a:rPr>
            </a:br>
            <a:r>
              <a:rPr lang="en-US" sz="3600" b="1" dirty="0" smtClean="0">
                <a:ln w="11430"/>
                <a:solidFill>
                  <a:schemeClr val="accent2">
                    <a:lumMod val="40000"/>
                    <a:lumOff val="60000"/>
                  </a:schemeClr>
                </a:solidFill>
                <a:effectLst>
                  <a:outerShdw blurRad="50800" dist="39000" dir="5460000" algn="tl">
                    <a:srgbClr val="000000">
                      <a:alpha val="38000"/>
                    </a:srgbClr>
                  </a:outerShdw>
                </a:effectLst>
                <a:latin typeface="Kristen ITC" pitchFamily="66" charset="0"/>
              </a:rPr>
              <a:t>Confusing Calendars!</a:t>
            </a:r>
            <a:endParaRPr lang="en-US" sz="3600" b="1" cap="none" spc="0" dirty="0">
              <a:ln w="11430"/>
              <a:solidFill>
                <a:schemeClr val="accent2">
                  <a:lumMod val="40000"/>
                  <a:lumOff val="60000"/>
                </a:schemeClr>
              </a:solidFill>
              <a:effectLst>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2709618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00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1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6200000" scaled="0"/>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35</a:t>
            </a:fld>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831" y="228600"/>
            <a:ext cx="8071858" cy="6257296"/>
          </a:xfrm>
          <a:prstGeom prst="rect">
            <a:avLst/>
          </a:prstGeom>
          <a:solidFill>
            <a:srgbClr val="FFFFFF">
              <a:shade val="85000"/>
            </a:srgbClr>
          </a:solidFill>
          <a:ln w="762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softRound"/>
            <a:contourClr>
              <a:srgbClr val="C0C0C0"/>
            </a:contourClr>
          </a:sp3d>
          <a:extLst/>
        </p:spPr>
      </p:pic>
      <p:sp>
        <p:nvSpPr>
          <p:cNvPr id="7" name="Rectangle 6"/>
          <p:cNvSpPr/>
          <p:nvPr/>
        </p:nvSpPr>
        <p:spPr>
          <a:xfrm>
            <a:off x="3505200" y="152400"/>
            <a:ext cx="4925387" cy="92333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Roman Calendar</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2" name="Rounded Rectangle 11"/>
          <p:cNvSpPr/>
          <p:nvPr/>
        </p:nvSpPr>
        <p:spPr>
          <a:xfrm>
            <a:off x="7391401" y="3357248"/>
            <a:ext cx="1160695" cy="935352"/>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89052" y="5562600"/>
            <a:ext cx="1148126" cy="92329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00400" y="4215830"/>
            <a:ext cx="5306582" cy="92333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Easter Calculation</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0" name="Rectangle 9"/>
          <p:cNvSpPr/>
          <p:nvPr/>
        </p:nvSpPr>
        <p:spPr>
          <a:xfrm>
            <a:off x="2895600" y="2971800"/>
            <a:ext cx="106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38600" y="2667000"/>
            <a:ext cx="990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81100" y="2971800"/>
            <a:ext cx="4953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91401" y="1752600"/>
            <a:ext cx="1143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85440" y="2367280"/>
            <a:ext cx="1143000" cy="1010920"/>
          </a:xfrm>
          <a:prstGeom prst="roundRect">
            <a:avLst/>
          </a:prstGeom>
          <a:noFill/>
          <a:ln w="76200">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267200" y="1953161"/>
            <a:ext cx="3733800" cy="1323439"/>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r>
              <a:rPr lang="en-US" sz="2000" b="1" dirty="0" smtClean="0">
                <a:solidFill>
                  <a:srgbClr val="C00000"/>
                </a:solidFill>
              </a:rPr>
              <a:t>Easter Calculation: </a:t>
            </a:r>
          </a:p>
          <a:p>
            <a:pPr marL="342900" indent="-342900">
              <a:buAutoNum type="arabicPeriod"/>
            </a:pPr>
            <a:r>
              <a:rPr lang="en-US" sz="2000" b="1" dirty="0" smtClean="0">
                <a:solidFill>
                  <a:srgbClr val="006600"/>
                </a:solidFill>
              </a:rPr>
              <a:t>Determine Mar 20/21 Equinox</a:t>
            </a:r>
          </a:p>
          <a:p>
            <a:pPr marL="342900" indent="-342900">
              <a:buAutoNum type="arabicPeriod"/>
            </a:pPr>
            <a:r>
              <a:rPr lang="en-US" sz="2000" b="1" dirty="0" smtClean="0">
                <a:solidFill>
                  <a:srgbClr val="0070C0"/>
                </a:solidFill>
              </a:rPr>
              <a:t>Find next Full Moon</a:t>
            </a:r>
          </a:p>
          <a:p>
            <a:pPr marL="342900" indent="-342900">
              <a:buAutoNum type="arabicPeriod"/>
            </a:pPr>
            <a:r>
              <a:rPr lang="en-US" sz="2000" b="1" dirty="0" smtClean="0">
                <a:solidFill>
                  <a:srgbClr val="C00000"/>
                </a:solidFill>
              </a:rPr>
              <a:t>Next Sunday is Easter</a:t>
            </a:r>
            <a:endParaRPr lang="en-US" sz="2000" b="1" dirty="0">
              <a:solidFill>
                <a:srgbClr val="C00000"/>
              </a:solidFill>
            </a:endParaRPr>
          </a:p>
        </p:txBody>
      </p:sp>
    </p:spTree>
    <p:extLst>
      <p:ext uri="{BB962C8B-B14F-4D97-AF65-F5344CB8AC3E}">
        <p14:creationId xmlns:p14="http://schemas.microsoft.com/office/powerpoint/2010/main" val="2755776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1"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6200000" scaled="0"/>
          <a:tileRect/>
        </a:gradFill>
        <a:effectLst/>
      </p:bgPr>
    </p:bg>
    <p:spTree>
      <p:nvGrpSpPr>
        <p:cNvPr id="1" name=""/>
        <p:cNvGrpSpPr/>
        <p:nvPr/>
      </p:nvGrpSpPr>
      <p:grpSpPr>
        <a:xfrm>
          <a:off x="0" y="0"/>
          <a:ext cx="0" cy="0"/>
          <a:chOff x="0" y="0"/>
          <a:chExt cx="0" cy="0"/>
        </a:xfrm>
      </p:grpSpPr>
      <p:grpSp>
        <p:nvGrpSpPr>
          <p:cNvPr id="3" name="Group 2"/>
          <p:cNvGrpSpPr/>
          <p:nvPr/>
        </p:nvGrpSpPr>
        <p:grpSpPr>
          <a:xfrm>
            <a:off x="520831" y="228600"/>
            <a:ext cx="8071858" cy="6257296"/>
            <a:chOff x="520831" y="228600"/>
            <a:chExt cx="8071858" cy="6257296"/>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831" y="228600"/>
              <a:ext cx="8071858" cy="6257296"/>
            </a:xfrm>
            <a:prstGeom prst="rect">
              <a:avLst/>
            </a:prstGeom>
            <a:solidFill>
              <a:srgbClr val="FFFFFF">
                <a:shade val="85000"/>
              </a:srgbClr>
            </a:solidFill>
            <a:ln w="762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softRound"/>
              <a:contourClr>
                <a:srgbClr val="C0C0C0"/>
              </a:contourClr>
            </a:sp3d>
            <a:extLst/>
          </p:spPr>
        </p:pic>
        <p:sp>
          <p:nvSpPr>
            <p:cNvPr id="2" name="Rectangle 1"/>
            <p:cNvSpPr/>
            <p:nvPr/>
          </p:nvSpPr>
          <p:spPr>
            <a:xfrm>
              <a:off x="7467600" y="1747317"/>
              <a:ext cx="962987" cy="28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E8A709BF-5144-4E0C-93F2-78512D165852}" type="slidenum">
              <a:rPr lang="en-US" smtClean="0"/>
              <a:t>36</a:t>
            </a:fld>
            <a:endParaRPr lang="en-US"/>
          </a:p>
        </p:txBody>
      </p:sp>
      <p:sp>
        <p:nvSpPr>
          <p:cNvPr id="7" name="Rectangle 6"/>
          <p:cNvSpPr/>
          <p:nvPr/>
        </p:nvSpPr>
        <p:spPr>
          <a:xfrm>
            <a:off x="3505200" y="152400"/>
            <a:ext cx="4925387" cy="92333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Roman Calendar</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2" name="Rounded Rectangle 11"/>
          <p:cNvSpPr/>
          <p:nvPr/>
        </p:nvSpPr>
        <p:spPr>
          <a:xfrm>
            <a:off x="609600" y="2362824"/>
            <a:ext cx="1160695" cy="1010920"/>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99872" y="3373744"/>
            <a:ext cx="1148126" cy="923296"/>
          </a:xfrm>
          <a:prstGeom prst="roundRect">
            <a:avLst/>
          </a:prstGeom>
          <a:noFill/>
          <a:ln w="762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86582" y="4357085"/>
            <a:ext cx="4450257" cy="1077218"/>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3200" b="1" dirty="0" smtClean="0">
                <a:ln w="10541" cmpd="sng">
                  <a:solidFill>
                    <a:srgbClr val="7D7D7D">
                      <a:tint val="100000"/>
                      <a:shade val="100000"/>
                      <a:satMod val="110000"/>
                    </a:srgbClr>
                  </a:solidFill>
                  <a:prstDash val="solid"/>
                </a:ln>
                <a:solidFill>
                  <a:srgbClr val="9F89B5"/>
                </a:solidFill>
                <a:latin typeface="Ravie" pitchFamily="82" charset="0"/>
              </a:rPr>
              <a:t>Lunar Sabbath </a:t>
            </a:r>
            <a:br>
              <a:rPr lang="en-US" sz="3200" b="1" dirty="0" smtClean="0">
                <a:ln w="10541" cmpd="sng">
                  <a:solidFill>
                    <a:srgbClr val="7D7D7D">
                      <a:tint val="100000"/>
                      <a:shade val="100000"/>
                      <a:satMod val="110000"/>
                    </a:srgbClr>
                  </a:solidFill>
                  <a:prstDash val="solid"/>
                </a:ln>
                <a:solidFill>
                  <a:srgbClr val="9F89B5"/>
                </a:solidFill>
                <a:latin typeface="Ravie" pitchFamily="82" charset="0"/>
              </a:rPr>
            </a:br>
            <a:r>
              <a:rPr lang="en-US" sz="3200" b="1" dirty="0" smtClean="0">
                <a:ln w="10541" cmpd="sng">
                  <a:solidFill>
                    <a:srgbClr val="7D7D7D">
                      <a:tint val="100000"/>
                      <a:shade val="100000"/>
                      <a:satMod val="110000"/>
                    </a:srgbClr>
                  </a:solidFill>
                  <a:prstDash val="solid"/>
                </a:ln>
                <a:solidFill>
                  <a:srgbClr val="9F89B5"/>
                </a:solidFill>
                <a:latin typeface="Ravie" pitchFamily="82" charset="0"/>
              </a:rPr>
              <a:t>Calendar</a:t>
            </a:r>
            <a:endParaRPr lang="en-US" sz="3200" b="1" cap="none" spc="0" dirty="0">
              <a:ln w="10541" cmpd="sng">
                <a:solidFill>
                  <a:srgbClr val="7D7D7D">
                    <a:tint val="100000"/>
                    <a:shade val="100000"/>
                    <a:satMod val="110000"/>
                  </a:srgbClr>
                </a:solidFill>
                <a:prstDash val="solid"/>
              </a:ln>
              <a:solidFill>
                <a:srgbClr val="9F89B5"/>
              </a:solidFill>
              <a:effectLst/>
              <a:latin typeface="Ravie" pitchFamily="82" charset="0"/>
            </a:endParaRPr>
          </a:p>
        </p:txBody>
      </p:sp>
      <p:sp>
        <p:nvSpPr>
          <p:cNvPr id="15" name="Rectangle 14"/>
          <p:cNvSpPr/>
          <p:nvPr/>
        </p:nvSpPr>
        <p:spPr>
          <a:xfrm>
            <a:off x="2933700" y="2678642"/>
            <a:ext cx="9525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1460" y="2667000"/>
            <a:ext cx="9525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0" y="907702"/>
            <a:ext cx="952500" cy="23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02426" y="1437095"/>
            <a:ext cx="4998720" cy="1908215"/>
          </a:xfrm>
          <a:prstGeom prst="rect">
            <a:avLst/>
          </a:prstGeom>
          <a:solidFill>
            <a:schemeClr val="accent3">
              <a:lumMod val="40000"/>
              <a:lumOff val="60000"/>
            </a:schemeClr>
          </a:solidFill>
          <a:scene3d>
            <a:camera prst="orthographicFront"/>
            <a:lightRig rig="threePt" dir="t"/>
          </a:scene3d>
          <a:sp3d>
            <a:bevelT/>
          </a:sp3d>
        </p:spPr>
        <p:txBody>
          <a:bodyPr wrap="square" rtlCol="0">
            <a:spAutoFit/>
            <a:sp3d extrusionH="57150">
              <a:bevelT w="38100" h="38100"/>
            </a:sp3d>
          </a:bodyPr>
          <a:lstStyle/>
          <a:p>
            <a:r>
              <a:rPr lang="en-US" b="1" dirty="0" smtClean="0">
                <a:solidFill>
                  <a:srgbClr val="002060"/>
                </a:solidFill>
              </a:rPr>
              <a:t>This calendar calculates the feasts and the weekly Sabbath according to the moon – all moon phases are used depending on the interpretation.</a:t>
            </a:r>
          </a:p>
          <a:p>
            <a:pPr marL="342900" indent="-342900">
              <a:buAutoNum type="arabicPeriod"/>
            </a:pPr>
            <a:r>
              <a:rPr lang="en-US" sz="1600" b="1" dirty="0" smtClean="0">
                <a:solidFill>
                  <a:srgbClr val="C00000"/>
                </a:solidFill>
              </a:rPr>
              <a:t>Determine the moon phase desired</a:t>
            </a:r>
          </a:p>
          <a:p>
            <a:pPr marL="342900" indent="-342900">
              <a:buAutoNum type="arabicPeriod"/>
            </a:pPr>
            <a:r>
              <a:rPr lang="en-US" sz="1600" b="1" dirty="0" smtClean="0">
                <a:solidFill>
                  <a:srgbClr val="006600"/>
                </a:solidFill>
              </a:rPr>
              <a:t>That “cycle of the week” marks the monthly Sabbath</a:t>
            </a:r>
          </a:p>
          <a:p>
            <a:pPr marL="342900" indent="-342900">
              <a:buAutoNum type="arabicPeriod"/>
            </a:pPr>
            <a:r>
              <a:rPr lang="en-US" sz="1600" b="1" dirty="0" smtClean="0">
                <a:solidFill>
                  <a:srgbClr val="71578B"/>
                </a:solidFill>
              </a:rPr>
              <a:t>Weekly Sabbaths follow this pattern until the next sighting of the new moon phase.</a:t>
            </a:r>
            <a:endParaRPr lang="en-US" sz="1600" b="1" dirty="0">
              <a:solidFill>
                <a:srgbClr val="71578B"/>
              </a:solidFill>
            </a:endParaRPr>
          </a:p>
        </p:txBody>
      </p:sp>
      <p:sp>
        <p:nvSpPr>
          <p:cNvPr id="20" name="Rounded Rectangle 19"/>
          <p:cNvSpPr/>
          <p:nvPr/>
        </p:nvSpPr>
        <p:spPr>
          <a:xfrm>
            <a:off x="581628" y="5555787"/>
            <a:ext cx="1148126" cy="923296"/>
          </a:xfrm>
          <a:prstGeom prst="roundRect">
            <a:avLst/>
          </a:prstGeom>
          <a:noFill/>
          <a:ln w="76200">
            <a:solidFill>
              <a:srgbClr val="71578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43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2000"/>
                                        <p:tgtEl>
                                          <p:spTgt spid="17"/>
                                        </p:tgtEl>
                                      </p:cBhvr>
                                    </p:animEffect>
                                  </p:childTnLst>
                                </p:cTn>
                              </p:par>
                              <p:par>
                                <p:cTn id="13" presetID="22" presetClass="entr" presetSubtype="1"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up)">
                                      <p:cBhvr>
                                        <p:cTn id="15" dur="125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left)">
                                      <p:cBhvr>
                                        <p:cTn id="20" dur="1750"/>
                                        <p:tgtEl>
                                          <p:spTgt spid="17">
                                            <p:txEl>
                                              <p:pRg st="1" end="1"/>
                                            </p:txEl>
                                          </p:spTgt>
                                        </p:tgtEl>
                                      </p:cBhvr>
                                    </p:animEffect>
                                  </p:childTnLst>
                                </p:cTn>
                              </p:par>
                            </p:childTnLst>
                          </p:cTn>
                        </p:par>
                        <p:par>
                          <p:cTn id="21" fill="hold">
                            <p:stCondLst>
                              <p:cond delay="1750"/>
                            </p:stCondLst>
                            <p:childTnLst>
                              <p:par>
                                <p:cTn id="22" presetID="21"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wipe(left)">
                                      <p:cBhvr>
                                        <p:cTn id="29" dur="1750"/>
                                        <p:tgtEl>
                                          <p:spTgt spid="17">
                                            <p:txEl>
                                              <p:pRg st="2" end="2"/>
                                            </p:txEl>
                                          </p:spTgt>
                                        </p:tgtEl>
                                      </p:cBhvr>
                                    </p:animEffect>
                                  </p:childTnLst>
                                </p:cTn>
                              </p:par>
                            </p:childTnLst>
                          </p:cTn>
                        </p:par>
                        <p:par>
                          <p:cTn id="30" fill="hold">
                            <p:stCondLst>
                              <p:cond delay="1750"/>
                            </p:stCondLst>
                            <p:childTnLst>
                              <p:par>
                                <p:cTn id="31" presetID="21"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3" end="3"/>
                                            </p:txEl>
                                          </p:spTgt>
                                        </p:tgtEl>
                                        <p:attrNameLst>
                                          <p:attrName>style.visibility</p:attrName>
                                        </p:attrNameLst>
                                      </p:cBhvr>
                                      <p:to>
                                        <p:strVal val="visible"/>
                                      </p:to>
                                    </p:set>
                                    <p:animEffect transition="in" filter="wipe(left)">
                                      <p:cBhvr>
                                        <p:cTn id="38" dur="1750"/>
                                        <p:tgtEl>
                                          <p:spTgt spid="17">
                                            <p:txEl>
                                              <p:pRg st="3" end="3"/>
                                            </p:txEl>
                                          </p:spTgt>
                                        </p:tgtEl>
                                      </p:cBhvr>
                                    </p:animEffect>
                                  </p:childTnLst>
                                </p:cTn>
                              </p:par>
                            </p:childTnLst>
                          </p:cTn>
                        </p:par>
                        <p:par>
                          <p:cTn id="39" fill="hold">
                            <p:stCondLst>
                              <p:cond delay="1750"/>
                            </p:stCondLst>
                            <p:childTnLst>
                              <p:par>
                                <p:cTn id="40" presetID="21" presetClass="entr" presetSubtype="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6200000" scaled="0"/>
          <a:tileRect/>
        </a:gradFill>
        <a:effectLst/>
      </p:bgPr>
    </p:bg>
    <p:spTree>
      <p:nvGrpSpPr>
        <p:cNvPr id="1" name=""/>
        <p:cNvGrpSpPr/>
        <p:nvPr/>
      </p:nvGrpSpPr>
      <p:grpSpPr>
        <a:xfrm>
          <a:off x="0" y="0"/>
          <a:ext cx="0" cy="0"/>
          <a:chOff x="0" y="0"/>
          <a:chExt cx="0" cy="0"/>
        </a:xfrm>
      </p:grpSpPr>
      <p:grpSp>
        <p:nvGrpSpPr>
          <p:cNvPr id="3" name="Group 2"/>
          <p:cNvGrpSpPr/>
          <p:nvPr/>
        </p:nvGrpSpPr>
        <p:grpSpPr>
          <a:xfrm>
            <a:off x="520831" y="228600"/>
            <a:ext cx="8071858" cy="6257296"/>
            <a:chOff x="520831" y="228600"/>
            <a:chExt cx="8071858" cy="6257296"/>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831" y="228600"/>
              <a:ext cx="8071858" cy="6257296"/>
            </a:xfrm>
            <a:prstGeom prst="rect">
              <a:avLst/>
            </a:prstGeom>
            <a:solidFill>
              <a:srgbClr val="FFFFFF">
                <a:shade val="85000"/>
              </a:srgbClr>
            </a:solidFill>
            <a:ln w="762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softRound"/>
              <a:contourClr>
                <a:srgbClr val="C0C0C0"/>
              </a:contourClr>
            </a:sp3d>
            <a:extLst/>
          </p:spPr>
        </p:pic>
        <p:sp>
          <p:nvSpPr>
            <p:cNvPr id="16" name="Rectangle 15"/>
            <p:cNvSpPr/>
            <p:nvPr/>
          </p:nvSpPr>
          <p:spPr>
            <a:xfrm>
              <a:off x="1181100" y="2971800"/>
              <a:ext cx="4953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91401" y="1752600"/>
              <a:ext cx="1143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388729" y="3657183"/>
              <a:ext cx="1143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294120" y="3946743"/>
              <a:ext cx="64008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6270" y="6105486"/>
              <a:ext cx="4953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90700" y="6126480"/>
              <a:ext cx="7239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E8A709BF-5144-4E0C-93F2-78512D165852}" type="slidenum">
              <a:rPr lang="en-US" smtClean="0"/>
              <a:t>37</a:t>
            </a:fld>
            <a:endParaRPr lang="en-US"/>
          </a:p>
        </p:txBody>
      </p:sp>
      <p:sp>
        <p:nvSpPr>
          <p:cNvPr id="7" name="Rectangle 6"/>
          <p:cNvSpPr/>
          <p:nvPr/>
        </p:nvSpPr>
        <p:spPr>
          <a:xfrm>
            <a:off x="3505200" y="152400"/>
            <a:ext cx="4925387" cy="92333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Roman Calendar</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3" name="Rounded Rectangle 12"/>
          <p:cNvSpPr/>
          <p:nvPr/>
        </p:nvSpPr>
        <p:spPr>
          <a:xfrm>
            <a:off x="2869926" y="5562600"/>
            <a:ext cx="1148126" cy="84768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845907" y="2419564"/>
            <a:ext cx="1172145" cy="937684"/>
          </a:xfrm>
          <a:prstGeom prst="roundRect">
            <a:avLst/>
          </a:prstGeom>
          <a:noFill/>
          <a:ln w="76200">
            <a:solidFill>
              <a:schemeClr val="accent4">
                <a:lumMod val="60000"/>
                <a:lumOff val="40000"/>
              </a:schemeClr>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5600" y="4274403"/>
            <a:ext cx="5588709" cy="830997"/>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4800" b="1" dirty="0" smtClean="0">
                <a:ln w="10541" cmpd="sng">
                  <a:solidFill>
                    <a:srgbClr val="7D7D7D">
                      <a:tint val="100000"/>
                      <a:shade val="100000"/>
                      <a:satMod val="110000"/>
                    </a:srgbClr>
                  </a:solidFill>
                  <a:prstDash val="solid"/>
                </a:ln>
                <a:solidFill>
                  <a:srgbClr val="00B0F0"/>
                </a:solidFill>
              </a:rPr>
              <a:t>Covenant</a:t>
            </a:r>
            <a:r>
              <a:rPr lang="en-US" sz="4800" b="1" cap="none" spc="0" dirty="0" smtClean="0">
                <a:ln w="10541" cmpd="sng">
                  <a:solidFill>
                    <a:srgbClr val="7D7D7D">
                      <a:tint val="100000"/>
                      <a:shade val="100000"/>
                      <a:satMod val="110000"/>
                    </a:srgbClr>
                  </a:solidFill>
                  <a:prstDash val="solid"/>
                </a:ln>
                <a:solidFill>
                  <a:srgbClr val="00B0F0"/>
                </a:solidFill>
                <a:effectLst/>
              </a:rPr>
              <a:t> Calculation</a:t>
            </a:r>
            <a:endParaRPr lang="en-US" sz="4800" b="1" cap="none" spc="0" dirty="0">
              <a:ln w="10541" cmpd="sng">
                <a:solidFill>
                  <a:srgbClr val="7D7D7D">
                    <a:tint val="100000"/>
                    <a:shade val="100000"/>
                    <a:satMod val="110000"/>
                  </a:srgbClr>
                </a:solidFill>
                <a:prstDash val="solid"/>
              </a:ln>
              <a:solidFill>
                <a:srgbClr val="00B0F0"/>
              </a:solidFill>
              <a:effectLst/>
            </a:endParaRPr>
          </a:p>
        </p:txBody>
      </p:sp>
      <p:sp>
        <p:nvSpPr>
          <p:cNvPr id="15" name="TextBox 14"/>
          <p:cNvSpPr txBox="1"/>
          <p:nvPr/>
        </p:nvSpPr>
        <p:spPr>
          <a:xfrm>
            <a:off x="5105401" y="1184731"/>
            <a:ext cx="3428999" cy="1200329"/>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r>
              <a:rPr lang="en-US" b="1" dirty="0" smtClean="0">
                <a:solidFill>
                  <a:schemeClr val="accent2">
                    <a:lumMod val="75000"/>
                  </a:schemeClr>
                </a:solidFill>
              </a:rPr>
              <a:t>Covenant Calendar Calculation: </a:t>
            </a:r>
          </a:p>
          <a:p>
            <a:pPr marL="342900" indent="-342900">
              <a:buAutoNum type="arabicPeriod"/>
            </a:pPr>
            <a:r>
              <a:rPr lang="en-US" b="1" dirty="0" smtClean="0">
                <a:solidFill>
                  <a:srgbClr val="00B0F0"/>
                </a:solidFill>
              </a:rPr>
              <a:t>Determine Mar 20 Equinox</a:t>
            </a:r>
          </a:p>
          <a:p>
            <a:pPr marL="342900" indent="-342900">
              <a:buAutoNum type="arabicPeriod"/>
            </a:pPr>
            <a:r>
              <a:rPr lang="en-US" b="1" dirty="0" smtClean="0">
                <a:solidFill>
                  <a:srgbClr val="0070C0"/>
                </a:solidFill>
              </a:rPr>
              <a:t>Mar 21 is 1</a:t>
            </a:r>
            <a:r>
              <a:rPr lang="en-US" b="1" baseline="30000" dirty="0" smtClean="0">
                <a:solidFill>
                  <a:srgbClr val="0070C0"/>
                </a:solidFill>
              </a:rPr>
              <a:t>st</a:t>
            </a:r>
            <a:r>
              <a:rPr lang="en-US" b="1" dirty="0" smtClean="0">
                <a:solidFill>
                  <a:srgbClr val="0070C0"/>
                </a:solidFill>
              </a:rPr>
              <a:t> day of the Yr.</a:t>
            </a:r>
          </a:p>
          <a:p>
            <a:pPr marL="342900" indent="-342900">
              <a:buAutoNum type="arabicPeriod"/>
            </a:pPr>
            <a:r>
              <a:rPr lang="en-US" b="1" dirty="0" smtClean="0">
                <a:solidFill>
                  <a:srgbClr val="C00000"/>
                </a:solidFill>
              </a:rPr>
              <a:t>Count 14 days to Passover</a:t>
            </a:r>
            <a:endParaRPr lang="en-US" b="1" dirty="0">
              <a:solidFill>
                <a:srgbClr val="C00000"/>
              </a:solidFill>
            </a:endParaRPr>
          </a:p>
        </p:txBody>
      </p:sp>
      <p:sp>
        <p:nvSpPr>
          <p:cNvPr id="12" name="Rounded Rectangle 11"/>
          <p:cNvSpPr/>
          <p:nvPr/>
        </p:nvSpPr>
        <p:spPr>
          <a:xfrm>
            <a:off x="4025769" y="2419563"/>
            <a:ext cx="1079632" cy="937685"/>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92786" y="5867400"/>
            <a:ext cx="1092474" cy="353943"/>
          </a:xfrm>
          <a:prstGeom prst="rect">
            <a:avLst/>
          </a:prstGeom>
          <a:noFill/>
        </p:spPr>
        <p:txBody>
          <a:bodyPr wrap="square" rtlCol="0">
            <a:spAutoFit/>
          </a:bodyPr>
          <a:lstStyle/>
          <a:p>
            <a:pPr algn="ctr"/>
            <a:r>
              <a:rPr lang="en-US" sz="1700" dirty="0" smtClean="0">
                <a:latin typeface="Comic Sans MS" pitchFamily="66" charset="0"/>
              </a:rPr>
              <a:t>Passover</a:t>
            </a:r>
            <a:endParaRPr lang="en-US" sz="1700" dirty="0">
              <a:latin typeface="Comic Sans MS" pitchFamily="66" charset="0"/>
            </a:endParaRPr>
          </a:p>
        </p:txBody>
      </p:sp>
    </p:spTree>
    <p:extLst>
      <p:ext uri="{BB962C8B-B14F-4D97-AF65-F5344CB8AC3E}">
        <p14:creationId xmlns:p14="http://schemas.microsoft.com/office/powerpoint/2010/main" val="4247195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6200000" scaled="0"/>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38</a:t>
            </a:fld>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831" y="228600"/>
            <a:ext cx="8071858" cy="6257296"/>
          </a:xfrm>
          <a:prstGeom prst="rect">
            <a:avLst/>
          </a:prstGeom>
          <a:solidFill>
            <a:srgbClr val="FFFFFF">
              <a:shade val="85000"/>
            </a:srgbClr>
          </a:solidFill>
          <a:ln w="762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softRound"/>
            <a:contourClr>
              <a:srgbClr val="C0C0C0"/>
            </a:contourClr>
          </a:sp3d>
          <a:extLst/>
        </p:spPr>
      </p:pic>
      <p:sp>
        <p:nvSpPr>
          <p:cNvPr id="7" name="Rectangle 6"/>
          <p:cNvSpPr/>
          <p:nvPr/>
        </p:nvSpPr>
        <p:spPr>
          <a:xfrm>
            <a:off x="3505200" y="152400"/>
            <a:ext cx="4925387" cy="92333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Roman Calendar</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1" name="Rounded Rectangle 10"/>
          <p:cNvSpPr/>
          <p:nvPr/>
        </p:nvSpPr>
        <p:spPr>
          <a:xfrm>
            <a:off x="7315201" y="1427480"/>
            <a:ext cx="1219200" cy="1010920"/>
          </a:xfrm>
          <a:prstGeom prst="roundRect">
            <a:avLst/>
          </a:prstGeom>
          <a:noFill/>
          <a:ln w="76200">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09600" y="2362824"/>
            <a:ext cx="1160695" cy="101092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370095" y="3373744"/>
            <a:ext cx="1148126" cy="92329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84691" y="4413647"/>
            <a:ext cx="5910592" cy="58477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3200" b="1" dirty="0" err="1">
                <a:ln w="10541" cmpd="sng">
                  <a:solidFill>
                    <a:srgbClr val="7D7D7D">
                      <a:tint val="100000"/>
                      <a:shade val="100000"/>
                      <a:satMod val="110000"/>
                    </a:srgbClr>
                  </a:solidFill>
                  <a:prstDash val="solid"/>
                </a:ln>
                <a:solidFill>
                  <a:srgbClr val="C00000"/>
                </a:solidFill>
                <a:latin typeface="Ravie" pitchFamily="82" charset="0"/>
              </a:rPr>
              <a:t>E</a:t>
            </a:r>
            <a:r>
              <a:rPr lang="en-US" sz="3200" b="1" dirty="0" err="1" smtClean="0">
                <a:ln w="10541" cmpd="sng">
                  <a:solidFill>
                    <a:srgbClr val="7D7D7D">
                      <a:tint val="100000"/>
                      <a:shade val="100000"/>
                      <a:satMod val="110000"/>
                    </a:srgbClr>
                  </a:solidFill>
                  <a:prstDash val="solid"/>
                </a:ln>
                <a:solidFill>
                  <a:srgbClr val="C00000"/>
                </a:solidFill>
                <a:latin typeface="Ravie" pitchFamily="82" charset="0"/>
              </a:rPr>
              <a:t>qui</a:t>
            </a:r>
            <a:r>
              <a:rPr lang="en-US" sz="3200" b="1" dirty="0" smtClean="0">
                <a:ln w="10541" cmpd="sng">
                  <a:solidFill>
                    <a:srgbClr val="7D7D7D">
                      <a:tint val="100000"/>
                      <a:shade val="100000"/>
                      <a:satMod val="110000"/>
                    </a:srgbClr>
                  </a:solidFill>
                  <a:prstDash val="solid"/>
                </a:ln>
                <a:solidFill>
                  <a:srgbClr val="C00000"/>
                </a:solidFill>
                <a:latin typeface="Ravie" pitchFamily="82" charset="0"/>
              </a:rPr>
              <a:t>-LUX</a:t>
            </a:r>
            <a:r>
              <a:rPr lang="en-US" sz="3200" b="1" cap="none" spc="0" dirty="0" smtClean="0">
                <a:ln w="10541" cmpd="sng">
                  <a:solidFill>
                    <a:srgbClr val="7D7D7D">
                      <a:tint val="100000"/>
                      <a:shade val="100000"/>
                      <a:satMod val="110000"/>
                    </a:srgbClr>
                  </a:solidFill>
                  <a:prstDash val="solid"/>
                </a:ln>
                <a:solidFill>
                  <a:srgbClr val="C00000"/>
                </a:solidFill>
                <a:effectLst/>
                <a:latin typeface="Ravie" pitchFamily="82" charset="0"/>
              </a:rPr>
              <a:t> Calculation</a:t>
            </a:r>
            <a:endParaRPr lang="en-US" sz="3200" b="1" cap="none" spc="0" dirty="0">
              <a:ln w="10541" cmpd="sng">
                <a:solidFill>
                  <a:srgbClr val="7D7D7D">
                    <a:tint val="100000"/>
                    <a:shade val="100000"/>
                    <a:satMod val="110000"/>
                  </a:srgbClr>
                </a:solidFill>
                <a:prstDash val="solid"/>
              </a:ln>
              <a:solidFill>
                <a:srgbClr val="C00000"/>
              </a:solidFill>
              <a:effectLst/>
              <a:latin typeface="Ravie" pitchFamily="82" charset="0"/>
            </a:endParaRPr>
          </a:p>
        </p:txBody>
      </p:sp>
      <p:sp>
        <p:nvSpPr>
          <p:cNvPr id="15" name="Rectangle 14"/>
          <p:cNvSpPr/>
          <p:nvPr/>
        </p:nvSpPr>
        <p:spPr>
          <a:xfrm>
            <a:off x="2933700" y="2678642"/>
            <a:ext cx="9525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1460" y="2667000"/>
            <a:ext cx="9525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67000" y="907702"/>
            <a:ext cx="952500" cy="23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21280" y="1007685"/>
            <a:ext cx="3810000" cy="1384995"/>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r>
              <a:rPr lang="en-US" sz="2000" b="1" dirty="0" smtClean="0">
                <a:solidFill>
                  <a:srgbClr val="C00000"/>
                </a:solidFill>
              </a:rPr>
              <a:t>Counterfeit Passover Calculation: </a:t>
            </a:r>
          </a:p>
          <a:p>
            <a:pPr marL="342900" indent="-342900">
              <a:buAutoNum type="arabicPeriod"/>
            </a:pPr>
            <a:r>
              <a:rPr lang="en-US" sz="1600" b="1" dirty="0" smtClean="0">
                <a:solidFill>
                  <a:srgbClr val="006600"/>
                </a:solidFill>
              </a:rPr>
              <a:t>Determine </a:t>
            </a:r>
            <a:r>
              <a:rPr lang="en-US" sz="1600" b="1" dirty="0" err="1" smtClean="0">
                <a:solidFill>
                  <a:srgbClr val="006600"/>
                </a:solidFill>
              </a:rPr>
              <a:t>Equi</a:t>
            </a:r>
            <a:r>
              <a:rPr lang="en-US" sz="1600" b="1" dirty="0" smtClean="0">
                <a:solidFill>
                  <a:srgbClr val="006600"/>
                </a:solidFill>
              </a:rPr>
              <a:t>-LUX for local area</a:t>
            </a:r>
          </a:p>
          <a:p>
            <a:pPr marL="342900" indent="-342900">
              <a:buAutoNum type="arabicPeriod"/>
            </a:pPr>
            <a:r>
              <a:rPr lang="en-US" sz="1600" b="1" dirty="0" smtClean="0">
                <a:solidFill>
                  <a:srgbClr val="0070C0"/>
                </a:solidFill>
              </a:rPr>
              <a:t>Find next Crescent Moon</a:t>
            </a:r>
          </a:p>
          <a:p>
            <a:pPr marL="342900" indent="-342900">
              <a:buAutoNum type="arabicPeriod"/>
            </a:pPr>
            <a:r>
              <a:rPr lang="en-US" sz="1600" b="1" dirty="0" smtClean="0">
                <a:solidFill>
                  <a:srgbClr val="C00000"/>
                </a:solidFill>
              </a:rPr>
              <a:t>Count 14 days to Full Moon</a:t>
            </a:r>
          </a:p>
          <a:p>
            <a:pPr marL="342900" indent="-342900">
              <a:buAutoNum type="arabicPeriod"/>
            </a:pPr>
            <a:r>
              <a:rPr lang="en-US" sz="1600" b="1" dirty="0" smtClean="0">
                <a:solidFill>
                  <a:srgbClr val="C00000"/>
                </a:solidFill>
              </a:rPr>
              <a:t>Passover begins at sunset</a:t>
            </a:r>
            <a:endParaRPr lang="en-US" sz="1600" b="1" dirty="0">
              <a:solidFill>
                <a:srgbClr val="C00000"/>
              </a:solidFill>
            </a:endParaRPr>
          </a:p>
        </p:txBody>
      </p:sp>
      <p:sp>
        <p:nvSpPr>
          <p:cNvPr id="20" name="Rounded Rectangle 19"/>
          <p:cNvSpPr/>
          <p:nvPr/>
        </p:nvSpPr>
        <p:spPr>
          <a:xfrm>
            <a:off x="581628" y="5555787"/>
            <a:ext cx="1148126" cy="92329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421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250"/>
                                        <p:tgtEl>
                                          <p:spTgt spid="13"/>
                                        </p:tgtEl>
                                      </p:cBhvr>
                                    </p:animEffect>
                                  </p:childTnLst>
                                </p:cTn>
                              </p:par>
                            </p:childTnLst>
                          </p:cTn>
                        </p:par>
                        <p:par>
                          <p:cTn id="28" fill="hold">
                            <p:stCondLst>
                              <p:cond delay="2250"/>
                            </p:stCondLst>
                            <p:childTnLst>
                              <p:par>
                                <p:cTn id="29" presetID="26"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80">
                                          <p:stCondLst>
                                            <p:cond delay="0"/>
                                          </p:stCondLst>
                                        </p:cTn>
                                        <p:tgtEl>
                                          <p:spTgt spid="20"/>
                                        </p:tgtEl>
                                      </p:cBhvr>
                                    </p:animEffect>
                                    <p:anim calcmode="lin" valueType="num">
                                      <p:cBhvr>
                                        <p:cTn id="3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7" dur="26">
                                          <p:stCondLst>
                                            <p:cond delay="650"/>
                                          </p:stCondLst>
                                        </p:cTn>
                                        <p:tgtEl>
                                          <p:spTgt spid="20"/>
                                        </p:tgtEl>
                                      </p:cBhvr>
                                      <p:to x="100000" y="60000"/>
                                    </p:animScale>
                                    <p:animScale>
                                      <p:cBhvr>
                                        <p:cTn id="38" dur="166" decel="50000">
                                          <p:stCondLst>
                                            <p:cond delay="676"/>
                                          </p:stCondLst>
                                        </p:cTn>
                                        <p:tgtEl>
                                          <p:spTgt spid="20"/>
                                        </p:tgtEl>
                                      </p:cBhvr>
                                      <p:to x="100000" y="100000"/>
                                    </p:animScale>
                                    <p:animScale>
                                      <p:cBhvr>
                                        <p:cTn id="39" dur="26">
                                          <p:stCondLst>
                                            <p:cond delay="1312"/>
                                          </p:stCondLst>
                                        </p:cTn>
                                        <p:tgtEl>
                                          <p:spTgt spid="20"/>
                                        </p:tgtEl>
                                      </p:cBhvr>
                                      <p:to x="100000" y="80000"/>
                                    </p:animScale>
                                    <p:animScale>
                                      <p:cBhvr>
                                        <p:cTn id="40" dur="166" decel="50000">
                                          <p:stCondLst>
                                            <p:cond delay="1338"/>
                                          </p:stCondLst>
                                        </p:cTn>
                                        <p:tgtEl>
                                          <p:spTgt spid="20"/>
                                        </p:tgtEl>
                                      </p:cBhvr>
                                      <p:to x="100000" y="100000"/>
                                    </p:animScale>
                                    <p:animScale>
                                      <p:cBhvr>
                                        <p:cTn id="41" dur="26">
                                          <p:stCondLst>
                                            <p:cond delay="1642"/>
                                          </p:stCondLst>
                                        </p:cTn>
                                        <p:tgtEl>
                                          <p:spTgt spid="20"/>
                                        </p:tgtEl>
                                      </p:cBhvr>
                                      <p:to x="100000" y="90000"/>
                                    </p:animScale>
                                    <p:animScale>
                                      <p:cBhvr>
                                        <p:cTn id="42" dur="166" decel="50000">
                                          <p:stCondLst>
                                            <p:cond delay="1668"/>
                                          </p:stCondLst>
                                        </p:cTn>
                                        <p:tgtEl>
                                          <p:spTgt spid="20"/>
                                        </p:tgtEl>
                                      </p:cBhvr>
                                      <p:to x="100000" y="100000"/>
                                    </p:animScale>
                                    <p:animScale>
                                      <p:cBhvr>
                                        <p:cTn id="43" dur="26">
                                          <p:stCondLst>
                                            <p:cond delay="1808"/>
                                          </p:stCondLst>
                                        </p:cTn>
                                        <p:tgtEl>
                                          <p:spTgt spid="20"/>
                                        </p:tgtEl>
                                      </p:cBhvr>
                                      <p:to x="100000" y="95000"/>
                                    </p:animScale>
                                    <p:animScale>
                                      <p:cBhvr>
                                        <p:cTn id="4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r="-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57150">
              <a:bevelT w="38100" h="38100"/>
            </a:sp3d>
          </a:bodyPr>
          <a:lstStyle/>
          <a:p>
            <a:r>
              <a:rPr lang="en-US" sz="4800" dirty="0" smtClean="0">
                <a:ln>
                  <a:solidFill>
                    <a:schemeClr val="accent2">
                      <a:lumMod val="75000"/>
                    </a:schemeClr>
                  </a:solidFill>
                </a:ln>
                <a:solidFill>
                  <a:schemeClr val="accent3"/>
                </a:solidFill>
                <a:latin typeface="Cooper Black" pitchFamily="18" charset="0"/>
              </a:rPr>
              <a:t>The Calendar Challenge</a:t>
            </a:r>
            <a:endParaRPr lang="en-US" sz="4800" dirty="0">
              <a:ln>
                <a:solidFill>
                  <a:schemeClr val="accent2">
                    <a:lumMod val="75000"/>
                  </a:schemeClr>
                </a:solidFill>
              </a:ln>
              <a:solidFill>
                <a:schemeClr val="accent3"/>
              </a:solidFill>
              <a:latin typeface="Cooper Black" pitchFamily="18" charset="0"/>
            </a:endParaRPr>
          </a:p>
        </p:txBody>
      </p:sp>
      <p:pic>
        <p:nvPicPr>
          <p:cNvPr id="5" name="Picture 3" descr="C:\Users\Rae\Desktop\calendar edit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65906"/>
            <a:ext cx="2590800" cy="262509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194" name="Picture 2" descr="C:\Users\Rae\Desktop\equinox tuli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0"/>
            <a:ext cx="9144000" cy="28829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8A709BF-5144-4E0C-93F2-78512D165852}" type="slidenum">
              <a:rPr lang="en-US" smtClean="0"/>
              <a:t>39</a:t>
            </a:fld>
            <a:endParaRPr lang="en-US" dirty="0"/>
          </a:p>
        </p:txBody>
      </p:sp>
      <p:sp>
        <p:nvSpPr>
          <p:cNvPr id="3" name="Content Placeholder 2"/>
          <p:cNvSpPr>
            <a:spLocks noGrp="1"/>
          </p:cNvSpPr>
          <p:nvPr>
            <p:ph idx="1"/>
          </p:nvPr>
        </p:nvSpPr>
        <p:spPr>
          <a:xfrm>
            <a:off x="304800" y="1066800"/>
            <a:ext cx="8610600" cy="4830763"/>
          </a:xfrm>
        </p:spPr>
        <p:txBody>
          <a:bodyPr>
            <a:normAutofit fontScale="92500"/>
          </a:bodyPr>
          <a:lstStyle/>
          <a:p>
            <a:pPr marL="0" indent="0">
              <a:buNone/>
            </a:pPr>
            <a:r>
              <a:rPr lang="en-US" b="1" dirty="0" smtClean="0">
                <a:ln>
                  <a:solidFill>
                    <a:schemeClr val="tx1"/>
                  </a:solidFill>
                </a:ln>
                <a:solidFill>
                  <a:schemeClr val="accent2">
                    <a:lumMod val="50000"/>
                  </a:schemeClr>
                </a:solidFill>
              </a:rPr>
              <a:t>Next we are going to examine several different </a:t>
            </a:r>
            <a:br>
              <a:rPr lang="en-US" b="1" dirty="0" smtClean="0">
                <a:ln>
                  <a:solidFill>
                    <a:schemeClr val="tx1"/>
                  </a:solidFill>
                </a:ln>
                <a:solidFill>
                  <a:schemeClr val="accent2">
                    <a:lumMod val="50000"/>
                  </a:schemeClr>
                </a:solidFill>
              </a:rPr>
            </a:br>
            <a:r>
              <a:rPr lang="en-US" b="1" dirty="0" smtClean="0">
                <a:ln>
                  <a:solidFill>
                    <a:schemeClr val="tx1"/>
                  </a:solidFill>
                </a:ln>
                <a:solidFill>
                  <a:schemeClr val="accent2">
                    <a:lumMod val="50000"/>
                  </a:schemeClr>
                </a:solidFill>
              </a:rPr>
              <a:t>feast calendars searching for unity.</a:t>
            </a:r>
          </a:p>
          <a:p>
            <a:pPr marL="514350" indent="-514350">
              <a:buFont typeface="+mj-lt"/>
              <a:buAutoNum type="arabicPeriod"/>
            </a:pPr>
            <a:r>
              <a:rPr lang="en-US" b="1" dirty="0" smtClean="0">
                <a:ln>
                  <a:solidFill>
                    <a:schemeClr val="tx1"/>
                  </a:solidFill>
                </a:ln>
                <a:solidFill>
                  <a:schemeClr val="accent6">
                    <a:lumMod val="75000"/>
                  </a:schemeClr>
                </a:solidFill>
                <a:latin typeface="Comic Sans MS" pitchFamily="66" charset="0"/>
              </a:rPr>
              <a:t>Yahweh’s Assembly in </a:t>
            </a:r>
            <a:r>
              <a:rPr lang="en-US" b="1" dirty="0" err="1" smtClean="0">
                <a:ln>
                  <a:solidFill>
                    <a:schemeClr val="tx1"/>
                  </a:solidFill>
                </a:ln>
                <a:solidFill>
                  <a:schemeClr val="accent6">
                    <a:lumMod val="75000"/>
                  </a:schemeClr>
                </a:solidFill>
                <a:latin typeface="Comic Sans MS" pitchFamily="66" charset="0"/>
              </a:rPr>
              <a:t>Yahshua</a:t>
            </a:r>
            <a:r>
              <a:rPr lang="en-US" b="1" dirty="0" smtClean="0">
                <a:ln>
                  <a:solidFill>
                    <a:schemeClr val="tx1"/>
                  </a:solidFill>
                </a:ln>
                <a:solidFill>
                  <a:schemeClr val="accent6">
                    <a:lumMod val="75000"/>
                  </a:schemeClr>
                </a:solidFill>
                <a:latin typeface="Comic Sans MS" pitchFamily="66" charset="0"/>
              </a:rPr>
              <a:t> </a:t>
            </a:r>
            <a:br>
              <a:rPr lang="en-US" b="1" dirty="0" smtClean="0">
                <a:ln>
                  <a:solidFill>
                    <a:schemeClr val="tx1"/>
                  </a:solidFill>
                </a:ln>
                <a:solidFill>
                  <a:schemeClr val="accent6">
                    <a:lumMod val="75000"/>
                  </a:schemeClr>
                </a:solidFill>
                <a:latin typeface="Comic Sans MS" pitchFamily="66" charset="0"/>
              </a:rPr>
            </a:br>
            <a:r>
              <a:rPr lang="en-US" b="1" dirty="0" smtClean="0">
                <a:ln>
                  <a:solidFill>
                    <a:schemeClr val="tx1"/>
                  </a:solidFill>
                </a:ln>
                <a:solidFill>
                  <a:schemeClr val="accent6">
                    <a:lumMod val="75000"/>
                  </a:schemeClr>
                </a:solidFill>
                <a:latin typeface="Comic Sans MS" pitchFamily="66" charset="0"/>
              </a:rPr>
              <a:t>(2018 &amp; 2013) (Kingdom City, MO)</a:t>
            </a:r>
          </a:p>
          <a:p>
            <a:pPr marL="514350" indent="-514350">
              <a:buFont typeface="+mj-lt"/>
              <a:buAutoNum type="arabicPeriod"/>
            </a:pPr>
            <a:r>
              <a:rPr lang="en-US" b="1" dirty="0" smtClean="0">
                <a:ln>
                  <a:solidFill>
                    <a:schemeClr val="tx1"/>
                  </a:solidFill>
                </a:ln>
                <a:solidFill>
                  <a:srgbClr val="7030A0"/>
                </a:solidFill>
              </a:rPr>
              <a:t>Yahweh’s Restoration Calendar 2018 </a:t>
            </a:r>
            <a:br>
              <a:rPr lang="en-US" b="1" dirty="0" smtClean="0">
                <a:ln>
                  <a:solidFill>
                    <a:schemeClr val="tx1"/>
                  </a:solidFill>
                </a:ln>
                <a:solidFill>
                  <a:srgbClr val="7030A0"/>
                </a:solidFill>
              </a:rPr>
            </a:br>
            <a:r>
              <a:rPr lang="en-US" b="1" dirty="0" smtClean="0">
                <a:ln>
                  <a:solidFill>
                    <a:schemeClr val="tx1"/>
                  </a:solidFill>
                </a:ln>
                <a:solidFill>
                  <a:srgbClr val="7030A0"/>
                </a:solidFill>
              </a:rPr>
              <a:t>(Holts Summit, MO)  </a:t>
            </a:r>
          </a:p>
          <a:p>
            <a:pPr marL="514350" indent="-514350">
              <a:buFont typeface="+mj-lt"/>
              <a:buAutoNum type="arabicPeriod"/>
            </a:pPr>
            <a:r>
              <a:rPr lang="en-US" b="1" dirty="0" smtClean="0">
                <a:ln>
                  <a:solidFill>
                    <a:schemeClr val="tx1"/>
                  </a:solidFill>
                </a:ln>
                <a:solidFill>
                  <a:srgbClr val="0070C0"/>
                </a:solidFill>
              </a:rPr>
              <a:t>Lighted Way Ministries 2018 (Roseburg, Oregon) </a:t>
            </a:r>
          </a:p>
          <a:p>
            <a:pPr marL="514350" indent="-514350">
              <a:buFont typeface="+mj-lt"/>
              <a:buAutoNum type="arabicPeriod"/>
            </a:pPr>
            <a:r>
              <a:rPr lang="en-US" b="1" dirty="0" smtClean="0">
                <a:ln>
                  <a:solidFill>
                    <a:schemeClr val="tx1"/>
                  </a:solidFill>
                </a:ln>
                <a:solidFill>
                  <a:schemeClr val="tx2"/>
                </a:solidFill>
              </a:rPr>
              <a:t>Bible Explorations Calendar 2018 </a:t>
            </a:r>
            <a:br>
              <a:rPr lang="en-US" b="1" dirty="0" smtClean="0">
                <a:ln>
                  <a:solidFill>
                    <a:schemeClr val="tx1"/>
                  </a:solidFill>
                </a:ln>
                <a:solidFill>
                  <a:schemeClr val="tx2"/>
                </a:solidFill>
              </a:rPr>
            </a:br>
            <a:r>
              <a:rPr lang="en-US" b="1" dirty="0" smtClean="0">
                <a:ln>
                  <a:solidFill>
                    <a:schemeClr val="tx1"/>
                  </a:solidFill>
                </a:ln>
                <a:solidFill>
                  <a:schemeClr val="tx2"/>
                </a:solidFill>
              </a:rPr>
              <a:t>(Terra Bella, California)  </a:t>
            </a:r>
            <a:endParaRPr lang="en-US" b="1" dirty="0">
              <a:ln>
                <a:solidFill>
                  <a:schemeClr val="tx1"/>
                </a:solidFill>
              </a:ln>
              <a:solidFill>
                <a:schemeClr val="tx2"/>
              </a:solidFill>
            </a:endParaRPr>
          </a:p>
        </p:txBody>
      </p:sp>
      <p:pic>
        <p:nvPicPr>
          <p:cNvPr id="7" name="Picture 5"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800" y="434340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7033383" y="4837093"/>
            <a:ext cx="2186817" cy="954107"/>
          </a:xfrm>
          <a:prstGeom prst="rect">
            <a:avLst/>
          </a:prstGeom>
          <a:noFill/>
        </p:spPr>
        <p:txBody>
          <a:bodyPr wrap="none" lIns="91440" tIns="45720" rIns="91440" bIns="45720">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Will there </a:t>
            </a:r>
            <a:b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be unity?</a:t>
            </a:r>
            <a:endParaRPr lang="en-US"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spTree>
    <p:extLst>
      <p:ext uri="{BB962C8B-B14F-4D97-AF65-F5344CB8AC3E}">
        <p14:creationId xmlns:p14="http://schemas.microsoft.com/office/powerpoint/2010/main" val="43116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48000">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702" y="36250"/>
            <a:ext cx="9463404" cy="1143000"/>
          </a:xfrm>
        </p:spPr>
        <p:txBody>
          <a:bodyPr>
            <a:noAutofit/>
            <a:scene3d>
              <a:camera prst="orthographicFront"/>
              <a:lightRig rig="threePt" dir="t"/>
            </a:scene3d>
            <a:sp3d extrusionH="57150">
              <a:bevelT w="38100" h="38100"/>
            </a:sp3d>
          </a:bodyPr>
          <a:lstStyle/>
          <a:p>
            <a:r>
              <a:rPr lang="en-US" sz="4000" dirty="0" smtClean="0">
                <a:solidFill>
                  <a:srgbClr val="71578B"/>
                </a:solidFill>
                <a:latin typeface="Cooper Black" pitchFamily="18" charset="0"/>
              </a:rPr>
              <a:t>One True Calendar ~ </a:t>
            </a:r>
            <a:br>
              <a:rPr lang="en-US" sz="4000" dirty="0" smtClean="0">
                <a:solidFill>
                  <a:srgbClr val="71578B"/>
                </a:solidFill>
                <a:latin typeface="Cooper Black" pitchFamily="18" charset="0"/>
              </a:rPr>
            </a:br>
            <a:r>
              <a:rPr lang="en-US" sz="4000" dirty="0" smtClean="0">
                <a:solidFill>
                  <a:srgbClr val="C00000"/>
                </a:solidFill>
                <a:latin typeface="Cooper Black" pitchFamily="18" charset="0"/>
              </a:rPr>
              <a:t>Many Counterfeits</a:t>
            </a:r>
            <a:endParaRPr lang="en-US" sz="4000" dirty="0">
              <a:solidFill>
                <a:srgbClr val="C00000"/>
              </a:solidFill>
              <a:latin typeface="Cooper Black" pitchFamily="18" charset="0"/>
            </a:endParaRPr>
          </a:p>
        </p:txBody>
      </p:sp>
      <p:sp>
        <p:nvSpPr>
          <p:cNvPr id="3" name="Content Placeholder 2"/>
          <p:cNvSpPr>
            <a:spLocks noGrp="1"/>
          </p:cNvSpPr>
          <p:nvPr>
            <p:ph sz="half" idx="1"/>
          </p:nvPr>
        </p:nvSpPr>
        <p:spPr>
          <a:xfrm>
            <a:off x="228600" y="1244600"/>
            <a:ext cx="4038600" cy="4876800"/>
          </a:xfrm>
        </p:spPr>
        <p:txBody>
          <a:bodyPr>
            <a:noAutofit/>
          </a:bodyPr>
          <a:lstStyle/>
          <a:p>
            <a:r>
              <a:rPr lang="en-US" sz="2300" b="1" dirty="0" smtClean="0">
                <a:ln>
                  <a:solidFill>
                    <a:schemeClr val="tx1">
                      <a:lumMod val="75000"/>
                      <a:lumOff val="25000"/>
                    </a:schemeClr>
                  </a:solidFill>
                </a:ln>
                <a:solidFill>
                  <a:srgbClr val="7030A0"/>
                </a:solidFill>
              </a:rPr>
              <a:t>There is ever only just one truth for anything in the Scriptures including one True Covenant Calendar.</a:t>
            </a:r>
          </a:p>
          <a:p>
            <a:r>
              <a:rPr lang="en-US" sz="2300" b="1" dirty="0" smtClean="0">
                <a:ln>
                  <a:solidFill>
                    <a:schemeClr val="tx1"/>
                  </a:solidFill>
                </a:ln>
                <a:solidFill>
                  <a:srgbClr val="FFC000"/>
                </a:solidFill>
              </a:rPr>
              <a:t>However, there are many counterfeit calendars that must be proven false by a comparison to the only </a:t>
            </a:r>
            <a:br>
              <a:rPr lang="en-US" sz="2300" b="1" dirty="0" smtClean="0">
                <a:ln>
                  <a:solidFill>
                    <a:schemeClr val="tx1"/>
                  </a:solidFill>
                </a:ln>
                <a:solidFill>
                  <a:srgbClr val="FFC000"/>
                </a:solidFill>
              </a:rPr>
            </a:br>
            <a:r>
              <a:rPr lang="en-US" sz="2300" b="1" dirty="0" smtClean="0">
                <a:ln>
                  <a:solidFill>
                    <a:schemeClr val="tx1"/>
                  </a:solidFill>
                </a:ln>
                <a:solidFill>
                  <a:srgbClr val="FFC000"/>
                </a:solidFill>
              </a:rPr>
              <a:t>true calendar.</a:t>
            </a:r>
          </a:p>
          <a:p>
            <a:r>
              <a:rPr lang="en-US" sz="2300" b="1" dirty="0" smtClean="0">
                <a:ln>
                  <a:solidFill>
                    <a:schemeClr val="tx1"/>
                  </a:solidFill>
                </a:ln>
                <a:solidFill>
                  <a:schemeClr val="bg2">
                    <a:lumMod val="50000"/>
                  </a:schemeClr>
                </a:solidFill>
              </a:rPr>
              <a:t>This study is meant to give you some tools so you don’t have to find them yourself – over years of study.</a:t>
            </a:r>
            <a:endParaRPr lang="en-US" sz="2300" b="1" dirty="0">
              <a:ln>
                <a:solidFill>
                  <a:schemeClr val="tx1"/>
                </a:solidFill>
              </a:ln>
              <a:solidFill>
                <a:schemeClr val="bg2">
                  <a:lumMod val="50000"/>
                </a:schemeClr>
              </a:solidFill>
            </a:endParaRPr>
          </a:p>
        </p:txBody>
      </p:sp>
      <p:sp>
        <p:nvSpPr>
          <p:cNvPr id="4" name="Content Placeholder 3"/>
          <p:cNvSpPr>
            <a:spLocks noGrp="1"/>
          </p:cNvSpPr>
          <p:nvPr>
            <p:ph sz="half" idx="2"/>
          </p:nvPr>
        </p:nvSpPr>
        <p:spPr>
          <a:xfrm>
            <a:off x="4495799" y="1244600"/>
            <a:ext cx="4276277" cy="4876800"/>
          </a:xfrm>
        </p:spPr>
        <p:txBody>
          <a:bodyPr>
            <a:noAutofit/>
          </a:bodyPr>
          <a:lstStyle/>
          <a:p>
            <a:pPr marL="0" indent="0">
              <a:spcBef>
                <a:spcPts val="0"/>
              </a:spcBef>
              <a:buNone/>
            </a:pPr>
            <a:r>
              <a:rPr lang="en-US" sz="2300" b="1" dirty="0" smtClean="0">
                <a:ln>
                  <a:solidFill>
                    <a:schemeClr val="tx1">
                      <a:lumMod val="65000"/>
                      <a:lumOff val="35000"/>
                    </a:schemeClr>
                  </a:solidFill>
                </a:ln>
                <a:solidFill>
                  <a:schemeClr val="accent5">
                    <a:lumMod val="75000"/>
                  </a:schemeClr>
                </a:solidFill>
              </a:rPr>
              <a:t>Over the years, Covenant Calendar has been challenged by many different counterfeit calendars including: </a:t>
            </a:r>
          </a:p>
          <a:p>
            <a:pPr marL="514350" indent="-514350">
              <a:spcBef>
                <a:spcPts val="0"/>
              </a:spcBef>
              <a:buFont typeface="+mj-lt"/>
              <a:buAutoNum type="arabicPeriod"/>
            </a:pPr>
            <a:r>
              <a:rPr lang="en-US" sz="2300" b="1" dirty="0" smtClean="0">
                <a:ln>
                  <a:solidFill>
                    <a:schemeClr val="tx1">
                      <a:lumMod val="65000"/>
                      <a:lumOff val="35000"/>
                    </a:schemeClr>
                  </a:solidFill>
                </a:ln>
                <a:solidFill>
                  <a:srgbClr val="C00000"/>
                </a:solidFill>
              </a:rPr>
              <a:t>Lunar Calendars</a:t>
            </a:r>
          </a:p>
          <a:p>
            <a:pPr marL="514350" indent="-514350">
              <a:spcBef>
                <a:spcPts val="0"/>
              </a:spcBef>
              <a:buFont typeface="+mj-lt"/>
              <a:buAutoNum type="arabicPeriod"/>
            </a:pPr>
            <a:r>
              <a:rPr lang="en-US" sz="2300" b="1" dirty="0" smtClean="0">
                <a:ln>
                  <a:solidFill>
                    <a:schemeClr val="tx1">
                      <a:lumMod val="65000"/>
                      <a:lumOff val="35000"/>
                    </a:schemeClr>
                  </a:solidFill>
                </a:ln>
                <a:solidFill>
                  <a:srgbClr val="C00000"/>
                </a:solidFill>
              </a:rPr>
              <a:t>Solar Calendars</a:t>
            </a:r>
          </a:p>
          <a:p>
            <a:pPr marL="514350" indent="-514350">
              <a:spcBef>
                <a:spcPts val="0"/>
              </a:spcBef>
              <a:buFont typeface="+mj-lt"/>
              <a:buAutoNum type="arabicPeriod"/>
            </a:pPr>
            <a:r>
              <a:rPr lang="en-US" sz="2300" b="1" dirty="0" err="1" smtClean="0">
                <a:ln>
                  <a:solidFill>
                    <a:schemeClr val="tx1">
                      <a:lumMod val="65000"/>
                      <a:lumOff val="35000"/>
                    </a:schemeClr>
                  </a:solidFill>
                </a:ln>
                <a:solidFill>
                  <a:srgbClr val="C00000"/>
                </a:solidFill>
              </a:rPr>
              <a:t>Luni</a:t>
            </a:r>
            <a:r>
              <a:rPr lang="en-US" sz="2300" b="1" dirty="0" smtClean="0">
                <a:ln>
                  <a:solidFill>
                    <a:schemeClr val="tx1">
                      <a:lumMod val="65000"/>
                      <a:lumOff val="35000"/>
                    </a:schemeClr>
                  </a:solidFill>
                </a:ln>
                <a:solidFill>
                  <a:srgbClr val="C00000"/>
                </a:solidFill>
              </a:rPr>
              <a:t>-Solar Calendars</a:t>
            </a:r>
          </a:p>
          <a:p>
            <a:pPr marL="514350" indent="-514350">
              <a:spcBef>
                <a:spcPts val="0"/>
              </a:spcBef>
              <a:buFont typeface="+mj-lt"/>
              <a:buAutoNum type="arabicPeriod"/>
            </a:pPr>
            <a:r>
              <a:rPr lang="en-US" sz="2300" b="1" dirty="0" smtClean="0">
                <a:ln>
                  <a:solidFill>
                    <a:schemeClr val="tx1">
                      <a:lumMod val="65000"/>
                      <a:lumOff val="35000"/>
                    </a:schemeClr>
                  </a:solidFill>
                </a:ln>
                <a:solidFill>
                  <a:srgbClr val="C00000"/>
                </a:solidFill>
              </a:rPr>
              <a:t>Lunar Sabbath Calendars</a:t>
            </a:r>
          </a:p>
          <a:p>
            <a:pPr marL="514350" indent="-514350">
              <a:spcBef>
                <a:spcPts val="0"/>
              </a:spcBef>
              <a:buFont typeface="+mj-lt"/>
              <a:buAutoNum type="arabicPeriod"/>
            </a:pPr>
            <a:r>
              <a:rPr lang="en-US" sz="2300" b="1" dirty="0" smtClean="0">
                <a:ln>
                  <a:solidFill>
                    <a:schemeClr val="tx1">
                      <a:lumMod val="65000"/>
                      <a:lumOff val="35000"/>
                    </a:schemeClr>
                  </a:solidFill>
                </a:ln>
                <a:solidFill>
                  <a:srgbClr val="C00000"/>
                </a:solidFill>
              </a:rPr>
              <a:t>Barley Calendars </a:t>
            </a:r>
          </a:p>
          <a:p>
            <a:pPr marL="514350" indent="-514350">
              <a:spcBef>
                <a:spcPts val="0"/>
              </a:spcBef>
              <a:buFont typeface="+mj-lt"/>
              <a:buAutoNum type="arabicPeriod"/>
            </a:pPr>
            <a:r>
              <a:rPr lang="en-US" sz="2300" b="1" dirty="0" smtClean="0">
                <a:ln>
                  <a:solidFill>
                    <a:schemeClr val="tx1">
                      <a:lumMod val="65000"/>
                      <a:lumOff val="35000"/>
                    </a:schemeClr>
                  </a:solidFill>
                </a:ln>
                <a:solidFill>
                  <a:srgbClr val="C00000"/>
                </a:solidFill>
              </a:rPr>
              <a:t>Enoch/</a:t>
            </a:r>
            <a:r>
              <a:rPr lang="en-US" sz="2300" b="1" dirty="0" err="1" smtClean="0">
                <a:ln>
                  <a:solidFill>
                    <a:schemeClr val="tx1">
                      <a:lumMod val="65000"/>
                      <a:lumOff val="35000"/>
                    </a:schemeClr>
                  </a:solidFill>
                </a:ln>
                <a:solidFill>
                  <a:srgbClr val="C00000"/>
                </a:solidFill>
              </a:rPr>
              <a:t>Zadok</a:t>
            </a:r>
            <a:r>
              <a:rPr lang="en-US" sz="2300" b="1" dirty="0" smtClean="0">
                <a:ln>
                  <a:solidFill>
                    <a:schemeClr val="tx1">
                      <a:lumMod val="65000"/>
                      <a:lumOff val="35000"/>
                    </a:schemeClr>
                  </a:solidFill>
                </a:ln>
                <a:solidFill>
                  <a:srgbClr val="C00000"/>
                </a:solidFill>
              </a:rPr>
              <a:t> Calendars, etc.</a:t>
            </a:r>
          </a:p>
          <a:p>
            <a:pPr marL="0" indent="0">
              <a:spcBef>
                <a:spcPts val="0"/>
              </a:spcBef>
              <a:buNone/>
            </a:pPr>
            <a:r>
              <a:rPr lang="en-US" sz="2300" b="1" dirty="0" smtClean="0">
                <a:ln>
                  <a:solidFill>
                    <a:schemeClr val="tx1">
                      <a:lumMod val="65000"/>
                      <a:lumOff val="35000"/>
                    </a:schemeClr>
                  </a:solidFill>
                </a:ln>
                <a:solidFill>
                  <a:schemeClr val="accent5">
                    <a:lumMod val="75000"/>
                  </a:schemeClr>
                </a:solidFill>
              </a:rPr>
              <a:t>It used to be they basically all used the equinox as their </a:t>
            </a:r>
            <a:r>
              <a:rPr lang="en-US" sz="2300" b="1" i="1" dirty="0" smtClean="0">
                <a:ln>
                  <a:solidFill>
                    <a:schemeClr val="tx1">
                      <a:lumMod val="65000"/>
                      <a:lumOff val="35000"/>
                    </a:schemeClr>
                  </a:solidFill>
                </a:ln>
                <a:solidFill>
                  <a:schemeClr val="accent5">
                    <a:lumMod val="75000"/>
                  </a:schemeClr>
                </a:solidFill>
              </a:rPr>
              <a:t>tequfah.</a:t>
            </a:r>
            <a:r>
              <a:rPr lang="en-US" sz="2300" b="1" dirty="0" smtClean="0">
                <a:ln>
                  <a:solidFill>
                    <a:schemeClr val="tx1">
                      <a:lumMod val="65000"/>
                      <a:lumOff val="35000"/>
                    </a:schemeClr>
                  </a:solidFill>
                </a:ln>
                <a:solidFill>
                  <a:schemeClr val="accent5">
                    <a:lumMod val="75000"/>
                  </a:schemeClr>
                </a:solidFill>
              </a:rPr>
              <a:t>  </a:t>
            </a:r>
            <a:r>
              <a:rPr lang="en-US" sz="2300" b="1" dirty="0" smtClean="0">
                <a:ln>
                  <a:solidFill>
                    <a:schemeClr val="tx1">
                      <a:lumMod val="65000"/>
                      <a:lumOff val="35000"/>
                    </a:schemeClr>
                  </a:solidFill>
                </a:ln>
                <a:solidFill>
                  <a:srgbClr val="C00000"/>
                </a:solidFill>
              </a:rPr>
              <a:t>Not any more!  </a:t>
            </a:r>
            <a:endParaRPr lang="en-US" sz="2300" b="1" dirty="0">
              <a:ln>
                <a:solidFill>
                  <a:schemeClr val="tx1">
                    <a:lumMod val="65000"/>
                    <a:lumOff val="35000"/>
                  </a:schemeClr>
                </a:solidFill>
              </a:ln>
              <a:solidFill>
                <a:srgbClr val="C00000"/>
              </a:solidFill>
            </a:endParaRPr>
          </a:p>
        </p:txBody>
      </p:sp>
      <p:sp>
        <p:nvSpPr>
          <p:cNvPr id="5" name="Slide Number Placeholder 4"/>
          <p:cNvSpPr>
            <a:spLocks noGrp="1"/>
          </p:cNvSpPr>
          <p:nvPr>
            <p:ph type="sldNum" sz="quarter" idx="12"/>
          </p:nvPr>
        </p:nvSpPr>
        <p:spPr/>
        <p:txBody>
          <a:bodyPr/>
          <a:lstStyle/>
          <a:p>
            <a:fld id="{E8A709BF-5144-4E0C-93F2-78512D165852}" type="slidenum">
              <a:rPr lang="en-US" smtClean="0"/>
              <a:t>4</a:t>
            </a:fld>
            <a:endParaRPr lang="en-US"/>
          </a:p>
        </p:txBody>
      </p:sp>
      <p:sp>
        <p:nvSpPr>
          <p:cNvPr id="6" name="Rectangle 5"/>
          <p:cNvSpPr/>
          <p:nvPr/>
        </p:nvSpPr>
        <p:spPr>
          <a:xfrm>
            <a:off x="5867400" y="5962699"/>
            <a:ext cx="2218877" cy="646331"/>
          </a:xfrm>
          <a:prstGeom prst="rect">
            <a:avLst/>
          </a:prstGeom>
        </p:spPr>
        <p:txBody>
          <a:bodyPr wrap="none">
            <a:spAutoFit/>
            <a:scene3d>
              <a:camera prst="orthographicFront"/>
              <a:lightRig rig="threePt" dir="t"/>
            </a:scene3d>
            <a:sp3d extrusionH="57150">
              <a:bevelT w="38100" h="38100"/>
            </a:sp3d>
          </a:bodyPr>
          <a:lstStyle/>
          <a:p>
            <a:pPr algn="ctr"/>
            <a:r>
              <a:rPr lang="en-US" sz="3600" b="1" dirty="0" smtClean="0">
                <a:ln w="11430"/>
                <a:solidFill>
                  <a:srgbClr val="C00000"/>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rPr>
              <a:t>Why not?</a:t>
            </a:r>
            <a:endParaRPr lang="en-US" sz="3600" b="1" dirty="0">
              <a:ln w="11430"/>
              <a:solidFill>
                <a:srgbClr val="C00000"/>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endParaRPr>
          </a:p>
        </p:txBody>
      </p:sp>
      <p:pic>
        <p:nvPicPr>
          <p:cNvPr id="10" name="Picture 5" descr="C:\Users\Rae\Desktop\tools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774690"/>
            <a:ext cx="1981200" cy="102235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893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80">
                                          <p:stCondLst>
                                            <p:cond delay="0"/>
                                          </p:stCondLst>
                                        </p:cTn>
                                        <p:tgtEl>
                                          <p:spTgt spid="6"/>
                                        </p:tgtEl>
                                      </p:cBhvr>
                                    </p:animEffect>
                                    <p:anim calcmode="lin" valueType="num">
                                      <p:cBhvr>
                                        <p:cTn id="5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gtEl>
                                      </p:cBhvr>
                                      <p:to x="100000" y="60000"/>
                                    </p:animScale>
                                    <p:animScale>
                                      <p:cBhvr>
                                        <p:cTn id="56" dur="166" decel="50000">
                                          <p:stCondLst>
                                            <p:cond delay="676"/>
                                          </p:stCondLst>
                                        </p:cTn>
                                        <p:tgtEl>
                                          <p:spTgt spid="6"/>
                                        </p:tgtEl>
                                      </p:cBhvr>
                                      <p:to x="100000" y="100000"/>
                                    </p:animScale>
                                    <p:animScale>
                                      <p:cBhvr>
                                        <p:cTn id="57" dur="26">
                                          <p:stCondLst>
                                            <p:cond delay="1312"/>
                                          </p:stCondLst>
                                        </p:cTn>
                                        <p:tgtEl>
                                          <p:spTgt spid="6"/>
                                        </p:tgtEl>
                                      </p:cBhvr>
                                      <p:to x="100000" y="80000"/>
                                    </p:animScale>
                                    <p:animScale>
                                      <p:cBhvr>
                                        <p:cTn id="58" dur="166" decel="50000">
                                          <p:stCondLst>
                                            <p:cond delay="1338"/>
                                          </p:stCondLst>
                                        </p:cTn>
                                        <p:tgtEl>
                                          <p:spTgt spid="6"/>
                                        </p:tgtEl>
                                      </p:cBhvr>
                                      <p:to x="100000" y="100000"/>
                                    </p:animScale>
                                    <p:animScale>
                                      <p:cBhvr>
                                        <p:cTn id="59" dur="26">
                                          <p:stCondLst>
                                            <p:cond delay="1642"/>
                                          </p:stCondLst>
                                        </p:cTn>
                                        <p:tgtEl>
                                          <p:spTgt spid="6"/>
                                        </p:tgtEl>
                                      </p:cBhvr>
                                      <p:to x="100000" y="90000"/>
                                    </p:animScale>
                                    <p:animScale>
                                      <p:cBhvr>
                                        <p:cTn id="60" dur="166" decel="50000">
                                          <p:stCondLst>
                                            <p:cond delay="1668"/>
                                          </p:stCondLst>
                                        </p:cTn>
                                        <p:tgtEl>
                                          <p:spTgt spid="6"/>
                                        </p:tgtEl>
                                      </p:cBhvr>
                                      <p:to x="100000" y="100000"/>
                                    </p:animScale>
                                    <p:animScale>
                                      <p:cBhvr>
                                        <p:cTn id="61" dur="26">
                                          <p:stCondLst>
                                            <p:cond delay="1808"/>
                                          </p:stCondLst>
                                        </p:cTn>
                                        <p:tgtEl>
                                          <p:spTgt spid="6"/>
                                        </p:tgtEl>
                                      </p:cBhvr>
                                      <p:to x="100000" y="95000"/>
                                    </p:animScale>
                                    <p:animScale>
                                      <p:cBhvr>
                                        <p:cTn id="6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cxnSp>
        <p:nvCxnSpPr>
          <p:cNvPr id="9" name="Straight Arrow Connector 8"/>
          <p:cNvCxnSpPr/>
          <p:nvPr/>
        </p:nvCxnSpPr>
        <p:spPr>
          <a:xfrm flipV="1">
            <a:off x="1066801" y="1944059"/>
            <a:ext cx="4800599" cy="494341"/>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E8A709BF-5144-4E0C-93F2-78512D165852}" type="slidenum">
              <a:rPr lang="en-US" smtClean="0"/>
              <a:t>40</a:t>
            </a:fld>
            <a:endParaRPr lang="en-US"/>
          </a:p>
        </p:txBody>
      </p:sp>
      <p:sp>
        <p:nvSpPr>
          <p:cNvPr id="3" name="Rounded Rectangle 2"/>
          <p:cNvSpPr/>
          <p:nvPr/>
        </p:nvSpPr>
        <p:spPr>
          <a:xfrm>
            <a:off x="7376160" y="1653541"/>
            <a:ext cx="410036" cy="290518"/>
          </a:xfrm>
          <a:prstGeom prst="roundRect">
            <a:avLst/>
          </a:prstGeom>
          <a:noFill/>
          <a:ln w="76200">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52401" y="2369055"/>
            <a:ext cx="914400" cy="394227"/>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001000" y="1676400"/>
            <a:ext cx="990600" cy="42863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05201" y="228599"/>
            <a:ext cx="1066800" cy="685801"/>
          </a:xfrm>
          <a:prstGeom prst="roundRect">
            <a:avLst/>
          </a:prstGeom>
          <a:noFill/>
          <a:ln w="76200">
            <a:solidFill>
              <a:schemeClr val="accent4">
                <a:lumMod val="60000"/>
                <a:lumOff val="40000"/>
              </a:schemeClr>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81294" y="3612055"/>
            <a:ext cx="6736080" cy="1384995"/>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000" b="1" dirty="0" smtClean="0">
                <a:solidFill>
                  <a:srgbClr val="0070C0"/>
                </a:solidFill>
              </a:rPr>
              <a:t>Yahweh’s Assembly in </a:t>
            </a:r>
            <a:r>
              <a:rPr lang="en-US" sz="2000" b="1" dirty="0" err="1" smtClean="0">
                <a:solidFill>
                  <a:srgbClr val="0070C0"/>
                </a:solidFill>
              </a:rPr>
              <a:t>Yahshua</a:t>
            </a:r>
            <a:r>
              <a:rPr lang="en-US" sz="2000" b="1" dirty="0" smtClean="0">
                <a:solidFill>
                  <a:srgbClr val="0070C0"/>
                </a:solidFill>
              </a:rPr>
              <a:t> </a:t>
            </a:r>
            <a:r>
              <a:rPr lang="en-US" sz="1600" b="1" dirty="0" smtClean="0">
                <a:solidFill>
                  <a:srgbClr val="0070C0"/>
                </a:solidFill>
              </a:rPr>
              <a:t>(Missouri) </a:t>
            </a:r>
            <a:r>
              <a:rPr lang="en-US" sz="2000" b="1" dirty="0" smtClean="0">
                <a:solidFill>
                  <a:srgbClr val="0070C0"/>
                </a:solidFill>
              </a:rPr>
              <a:t>– Calendar for 2018: </a:t>
            </a:r>
          </a:p>
          <a:p>
            <a:pPr marL="342900" indent="-342900">
              <a:buAutoNum type="arabicPeriod"/>
            </a:pPr>
            <a:r>
              <a:rPr lang="en-US" sz="1600" b="1" dirty="0" smtClean="0">
                <a:solidFill>
                  <a:srgbClr val="006600"/>
                </a:solidFill>
              </a:rPr>
              <a:t>There is nothing on this calendar to tell you they use </a:t>
            </a:r>
            <a:r>
              <a:rPr lang="en-US" sz="1600" b="1" dirty="0" err="1" smtClean="0">
                <a:solidFill>
                  <a:srgbClr val="006600"/>
                </a:solidFill>
              </a:rPr>
              <a:t>equi</a:t>
            </a:r>
            <a:r>
              <a:rPr lang="en-US" sz="1600" b="1" dirty="0" smtClean="0">
                <a:solidFill>
                  <a:srgbClr val="006600"/>
                </a:solidFill>
              </a:rPr>
              <a:t>-lux – Mar 17.</a:t>
            </a:r>
          </a:p>
          <a:p>
            <a:pPr marL="342900" indent="-342900">
              <a:buAutoNum type="arabicPeriod"/>
            </a:pPr>
            <a:r>
              <a:rPr lang="en-US" sz="1600" b="1" dirty="0" smtClean="0">
                <a:solidFill>
                  <a:srgbClr val="0070C0"/>
                </a:solidFill>
              </a:rPr>
              <a:t>The next crescent moon is Mar 18</a:t>
            </a:r>
            <a:r>
              <a:rPr lang="en-US" sz="1600" b="1" baseline="30000" dirty="0" smtClean="0">
                <a:solidFill>
                  <a:srgbClr val="0070C0"/>
                </a:solidFill>
              </a:rPr>
              <a:t>th</a:t>
            </a:r>
            <a:r>
              <a:rPr lang="en-US" sz="1600" b="1" dirty="0" smtClean="0">
                <a:solidFill>
                  <a:srgbClr val="0070C0"/>
                </a:solidFill>
              </a:rPr>
              <a:t>.  </a:t>
            </a:r>
          </a:p>
          <a:p>
            <a:pPr marL="342900" indent="-342900">
              <a:buAutoNum type="arabicPeriod"/>
            </a:pPr>
            <a:r>
              <a:rPr lang="en-US" sz="1600" b="1" dirty="0" smtClean="0">
                <a:solidFill>
                  <a:srgbClr val="C00000"/>
                </a:solidFill>
              </a:rPr>
              <a:t>Then they count 14 days from the </a:t>
            </a:r>
            <a:r>
              <a:rPr lang="en-US" sz="1600" b="1" u="sng" dirty="0" smtClean="0">
                <a:solidFill>
                  <a:srgbClr val="C00000"/>
                </a:solidFill>
              </a:rPr>
              <a:t>winter</a:t>
            </a:r>
            <a:r>
              <a:rPr lang="en-US" sz="1600" b="1" dirty="0" smtClean="0">
                <a:solidFill>
                  <a:srgbClr val="C00000"/>
                </a:solidFill>
              </a:rPr>
              <a:t> sliver moon to the full </a:t>
            </a:r>
            <a:r>
              <a:rPr lang="en-US" sz="1600" b="1" dirty="0">
                <a:solidFill>
                  <a:srgbClr val="C00000"/>
                </a:solidFill>
              </a:rPr>
              <a:t>m</a:t>
            </a:r>
            <a:r>
              <a:rPr lang="en-US" sz="1600" b="1" dirty="0" smtClean="0">
                <a:solidFill>
                  <a:srgbClr val="C00000"/>
                </a:solidFill>
              </a:rPr>
              <a:t>oon.</a:t>
            </a:r>
          </a:p>
          <a:p>
            <a:pPr marL="342900" indent="-342900">
              <a:buAutoNum type="arabicPeriod"/>
            </a:pPr>
            <a:r>
              <a:rPr lang="en-US" sz="1600" b="1" dirty="0" smtClean="0">
                <a:solidFill>
                  <a:srgbClr val="C00000"/>
                </a:solidFill>
              </a:rPr>
              <a:t>Passover begins at sunset on Mar 31</a:t>
            </a:r>
            <a:r>
              <a:rPr lang="en-US" sz="1600" b="1" baseline="30000" dirty="0" smtClean="0">
                <a:solidFill>
                  <a:srgbClr val="C00000"/>
                </a:solidFill>
              </a:rPr>
              <a:t>st</a:t>
            </a:r>
            <a:r>
              <a:rPr lang="en-US" sz="1600" b="1" dirty="0" smtClean="0">
                <a:solidFill>
                  <a:srgbClr val="C00000"/>
                </a:solidFill>
              </a:rPr>
              <a:t>. </a:t>
            </a:r>
          </a:p>
        </p:txBody>
      </p:sp>
    </p:spTree>
    <p:extLst>
      <p:ext uri="{BB962C8B-B14F-4D97-AF65-F5344CB8AC3E}">
        <p14:creationId xmlns:p14="http://schemas.microsoft.com/office/powerpoint/2010/main" val="567035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2000"/>
                                        <p:tgtEl>
                                          <p:spTgt spid="8">
                                            <p:txEl>
                                              <p:pRg st="1" end="1"/>
                                            </p:txEl>
                                          </p:spTgt>
                                        </p:tgtEl>
                                      </p:cBhvr>
                                    </p:animEffect>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animEffect transition="in" filter="wipe(left)">
                                      <p:cBhvr>
                                        <p:cTn id="51" dur="2000"/>
                                        <p:tgtEl>
                                          <p:spTgt spid="8">
                                            <p:txEl>
                                              <p:pRg st="2" end="2"/>
                                            </p:txEl>
                                          </p:spTgt>
                                        </p:tgtEl>
                                      </p:cBhvr>
                                    </p:animEffect>
                                  </p:childTnLst>
                                </p:cTn>
                              </p:par>
                            </p:childTnLst>
                          </p:cTn>
                        </p:par>
                        <p:par>
                          <p:cTn id="52" fill="hold">
                            <p:stCondLst>
                              <p:cond delay="2000"/>
                            </p:stCondLst>
                            <p:childTnLst>
                              <p:par>
                                <p:cTn id="53" presetID="26"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childTnLst>
                          </p:cTn>
                        </p:par>
                        <p:par>
                          <p:cTn id="69" fill="hold">
                            <p:stCondLst>
                              <p:cond delay="4000"/>
                            </p:stCondLst>
                            <p:childTnLst>
                              <p:par>
                                <p:cTn id="70" presetID="22" presetClass="entr" presetSubtype="8"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2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8">
                                            <p:txEl>
                                              <p:pRg st="3" end="3"/>
                                            </p:txEl>
                                          </p:spTgt>
                                        </p:tgtEl>
                                        <p:attrNameLst>
                                          <p:attrName>style.visibility</p:attrName>
                                        </p:attrNameLst>
                                      </p:cBhvr>
                                      <p:to>
                                        <p:strVal val="visible"/>
                                      </p:to>
                                    </p:set>
                                    <p:animEffect transition="in" filter="wipe(left)">
                                      <p:cBhvr>
                                        <p:cTn id="77" dur="2000"/>
                                        <p:tgtEl>
                                          <p:spTgt spid="8">
                                            <p:txEl>
                                              <p:pRg st="3" end="3"/>
                                            </p:txEl>
                                          </p:spTgt>
                                        </p:tgtEl>
                                      </p:cBhvr>
                                    </p:animEffect>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8">
                                            <p:txEl>
                                              <p:pRg st="4" end="4"/>
                                            </p:txEl>
                                          </p:spTgt>
                                        </p:tgtEl>
                                        <p:attrNameLst>
                                          <p:attrName>style.visibility</p:attrName>
                                        </p:attrNameLst>
                                      </p:cBhvr>
                                      <p:to>
                                        <p:strVal val="visible"/>
                                      </p:to>
                                    </p:set>
                                    <p:animEffect transition="in" filter="wipe(left)">
                                      <p:cBhvr>
                                        <p:cTn id="81" dur="2000"/>
                                        <p:tgtEl>
                                          <p:spTgt spid="8">
                                            <p:txEl>
                                              <p:pRg st="4" end="4"/>
                                            </p:txEl>
                                          </p:spTgt>
                                        </p:tgtEl>
                                      </p:cBhvr>
                                    </p:animEffect>
                                  </p:childTnLst>
                                </p:cTn>
                              </p:par>
                            </p:childTnLst>
                          </p:cTn>
                        </p:par>
                        <p:par>
                          <p:cTn id="82" fill="hold">
                            <p:stCondLst>
                              <p:cond delay="4000"/>
                            </p:stCondLst>
                            <p:childTnLst>
                              <p:par>
                                <p:cTn id="83" presetID="21" presetClass="entr" presetSubtype="1"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heel(1)">
                                      <p:cBhvr>
                                        <p:cTn id="85"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41</a:t>
            </a:fld>
            <a:endParaRPr lang="en-US"/>
          </a:p>
        </p:txBody>
      </p:sp>
      <p:pic>
        <p:nvPicPr>
          <p:cNvPr id="6" name="Picture 8" descr="C:\Users\Rae\Pictures\2018 yaia bl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 y="2458720"/>
            <a:ext cx="9067800" cy="4343400"/>
          </a:xfrm>
          <a:prstGeom prst="round2DiagRect">
            <a:avLst>
              <a:gd name="adj1" fmla="val 16667"/>
              <a:gd name="adj2" fmla="val 0"/>
            </a:avLst>
          </a:prstGeom>
          <a:ln w="88900" cap="sq">
            <a:solidFill>
              <a:schemeClr val="accent3"/>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Oval 4"/>
          <p:cNvSpPr/>
          <p:nvPr/>
        </p:nvSpPr>
        <p:spPr>
          <a:xfrm>
            <a:off x="8077200" y="3601720"/>
            <a:ext cx="381000" cy="381000"/>
          </a:xfrm>
          <a:prstGeom prst="ellipse">
            <a:avLst/>
          </a:prstGeom>
          <a:noFill/>
          <a:ln w="7620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06160" y="3810000"/>
            <a:ext cx="381000" cy="381000"/>
          </a:xfrm>
          <a:prstGeom prst="ellipse">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9760" y="5095240"/>
            <a:ext cx="381000" cy="381000"/>
          </a:xfrm>
          <a:prstGeom prst="ellipse">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86180" y="1082457"/>
            <a:ext cx="6736080" cy="1631216"/>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000" b="1" dirty="0" smtClean="0">
                <a:solidFill>
                  <a:srgbClr val="0070C0"/>
                </a:solidFill>
              </a:rPr>
              <a:t>Yahweh’s Assembly in </a:t>
            </a:r>
            <a:r>
              <a:rPr lang="en-US" sz="2000" b="1" dirty="0" err="1" smtClean="0">
                <a:solidFill>
                  <a:srgbClr val="0070C0"/>
                </a:solidFill>
              </a:rPr>
              <a:t>Yahshua</a:t>
            </a:r>
            <a:r>
              <a:rPr lang="en-US" sz="2000" b="1" dirty="0" smtClean="0">
                <a:solidFill>
                  <a:srgbClr val="0070C0"/>
                </a:solidFill>
              </a:rPr>
              <a:t> – Calendar for 2018: </a:t>
            </a:r>
          </a:p>
          <a:p>
            <a:pPr marL="342900" indent="-342900">
              <a:buAutoNum type="arabicPeriod"/>
            </a:pPr>
            <a:r>
              <a:rPr lang="en-US" sz="1600" b="1" dirty="0" smtClean="0">
                <a:solidFill>
                  <a:srgbClr val="006600"/>
                </a:solidFill>
              </a:rPr>
              <a:t>This calendar substitutes the Mar 17</a:t>
            </a:r>
            <a:r>
              <a:rPr lang="en-US" sz="1600" b="1" baseline="30000" dirty="0" smtClean="0">
                <a:solidFill>
                  <a:srgbClr val="006600"/>
                </a:solidFill>
              </a:rPr>
              <a:t>th</a:t>
            </a:r>
            <a:r>
              <a:rPr lang="en-US" sz="1600" b="1" dirty="0" smtClean="0">
                <a:solidFill>
                  <a:srgbClr val="006600"/>
                </a:solidFill>
              </a:rPr>
              <a:t> </a:t>
            </a:r>
            <a:r>
              <a:rPr lang="en-US" sz="1600" b="1" dirty="0" err="1" smtClean="0">
                <a:solidFill>
                  <a:srgbClr val="006600"/>
                </a:solidFill>
              </a:rPr>
              <a:t>equi</a:t>
            </a:r>
            <a:r>
              <a:rPr lang="en-US" sz="1600" b="1" dirty="0" smtClean="0">
                <a:solidFill>
                  <a:srgbClr val="006600"/>
                </a:solidFill>
              </a:rPr>
              <a:t>-lux as the </a:t>
            </a:r>
            <a:r>
              <a:rPr lang="en-US" sz="1600" b="1" i="1" dirty="0" smtClean="0">
                <a:solidFill>
                  <a:srgbClr val="006600"/>
                </a:solidFill>
              </a:rPr>
              <a:t>tequfah</a:t>
            </a:r>
            <a:r>
              <a:rPr lang="en-US" sz="1600" b="1" dirty="0" smtClean="0">
                <a:solidFill>
                  <a:srgbClr val="006600"/>
                </a:solidFill>
              </a:rPr>
              <a:t> alternative.  </a:t>
            </a:r>
            <a:br>
              <a:rPr lang="en-US" sz="1600" b="1" dirty="0" smtClean="0">
                <a:solidFill>
                  <a:srgbClr val="006600"/>
                </a:solidFill>
              </a:rPr>
            </a:br>
            <a:r>
              <a:rPr lang="en-US" sz="1600" b="1" dirty="0" smtClean="0">
                <a:solidFill>
                  <a:srgbClr val="006600"/>
                </a:solidFill>
              </a:rPr>
              <a:t>(There’s no mention of this anywhere in the calendar information.) </a:t>
            </a:r>
          </a:p>
          <a:p>
            <a:pPr marL="342900" indent="-342900">
              <a:buAutoNum type="arabicPeriod"/>
            </a:pPr>
            <a:r>
              <a:rPr lang="en-US" sz="1600" b="1" dirty="0" smtClean="0">
                <a:solidFill>
                  <a:srgbClr val="0070C0"/>
                </a:solidFill>
              </a:rPr>
              <a:t>The next crescent moon is Mar 18</a:t>
            </a:r>
            <a:r>
              <a:rPr lang="en-US" sz="1600" b="1" baseline="30000" dirty="0" smtClean="0">
                <a:solidFill>
                  <a:srgbClr val="0070C0"/>
                </a:solidFill>
              </a:rPr>
              <a:t>th</a:t>
            </a:r>
            <a:r>
              <a:rPr lang="en-US" sz="1600" b="1" dirty="0" smtClean="0">
                <a:solidFill>
                  <a:srgbClr val="0070C0"/>
                </a:solidFill>
              </a:rPr>
              <a:t>. </a:t>
            </a:r>
          </a:p>
          <a:p>
            <a:pPr marL="342900" indent="-342900">
              <a:buAutoNum type="arabicPeriod"/>
            </a:pPr>
            <a:r>
              <a:rPr lang="en-US" sz="1600" b="1" dirty="0" smtClean="0">
                <a:solidFill>
                  <a:srgbClr val="C00000"/>
                </a:solidFill>
              </a:rPr>
              <a:t>Then they count 14 days from the </a:t>
            </a:r>
            <a:r>
              <a:rPr lang="en-US" sz="1600" b="1" u="sng" dirty="0" smtClean="0">
                <a:solidFill>
                  <a:srgbClr val="C00000"/>
                </a:solidFill>
              </a:rPr>
              <a:t>winter</a:t>
            </a:r>
            <a:r>
              <a:rPr lang="en-US" sz="1600" b="1" dirty="0" smtClean="0">
                <a:solidFill>
                  <a:srgbClr val="C00000"/>
                </a:solidFill>
              </a:rPr>
              <a:t> sliver moon to the Full Moon.</a:t>
            </a:r>
          </a:p>
          <a:p>
            <a:pPr marL="342900" indent="-342900">
              <a:buAutoNum type="arabicPeriod"/>
            </a:pPr>
            <a:r>
              <a:rPr lang="en-US" sz="1600" b="1" dirty="0" smtClean="0">
                <a:solidFill>
                  <a:srgbClr val="C00000"/>
                </a:solidFill>
              </a:rPr>
              <a:t>Passover DAY is on Apr 1</a:t>
            </a:r>
            <a:r>
              <a:rPr lang="en-US" sz="1600" b="1" baseline="30000" dirty="0" smtClean="0">
                <a:solidFill>
                  <a:srgbClr val="C00000"/>
                </a:solidFill>
              </a:rPr>
              <a:t>st</a:t>
            </a:r>
            <a:r>
              <a:rPr lang="en-US" sz="1600" b="1" dirty="0">
                <a:solidFill>
                  <a:srgbClr val="C00000"/>
                </a:solidFill>
              </a:rPr>
              <a:t> </a:t>
            </a:r>
            <a:r>
              <a:rPr lang="en-US" sz="1600" b="1" u="sng" dirty="0" smtClean="0">
                <a:solidFill>
                  <a:srgbClr val="C00000"/>
                </a:solidFill>
              </a:rPr>
              <a:t>together</a:t>
            </a:r>
            <a:r>
              <a:rPr lang="en-US" sz="1600" b="1" dirty="0" smtClean="0">
                <a:solidFill>
                  <a:srgbClr val="C00000"/>
                </a:solidFill>
              </a:rPr>
              <a:t> with Easter. </a:t>
            </a:r>
          </a:p>
        </p:txBody>
      </p:sp>
      <p:sp>
        <p:nvSpPr>
          <p:cNvPr id="10" name="Rounded Rectangle 9"/>
          <p:cNvSpPr/>
          <p:nvPr/>
        </p:nvSpPr>
        <p:spPr>
          <a:xfrm>
            <a:off x="3505201" y="228599"/>
            <a:ext cx="1066800" cy="685801"/>
          </a:xfrm>
          <a:prstGeom prst="roundRect">
            <a:avLst/>
          </a:prstGeom>
          <a:noFill/>
          <a:ln w="76200">
            <a:solidFill>
              <a:schemeClr val="accent4">
                <a:lumMod val="60000"/>
                <a:lumOff val="40000"/>
              </a:schemeClr>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74520" y="4754940"/>
            <a:ext cx="6736080" cy="1569660"/>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42900" indent="-342900">
              <a:buFont typeface="+mj-lt"/>
              <a:buAutoNum type="arabicPeriod" startAt="5"/>
            </a:pPr>
            <a:r>
              <a:rPr lang="en-US" sz="1600" b="1" dirty="0" smtClean="0">
                <a:solidFill>
                  <a:srgbClr val="C00000"/>
                </a:solidFill>
              </a:rPr>
              <a:t>This calculation is chosen so Passover is not celebrated at the end of Apr.</a:t>
            </a:r>
          </a:p>
          <a:p>
            <a:pPr marL="342900" indent="-342900">
              <a:buFont typeface="+mj-lt"/>
              <a:buAutoNum type="arabicPeriod" startAt="5"/>
            </a:pPr>
            <a:r>
              <a:rPr lang="en-US" sz="1600" b="1" dirty="0" smtClean="0">
                <a:solidFill>
                  <a:srgbClr val="C00000"/>
                </a:solidFill>
              </a:rPr>
              <a:t>The excuse of many </a:t>
            </a:r>
            <a:r>
              <a:rPr lang="en-US" sz="1600" b="1" dirty="0" err="1" smtClean="0">
                <a:solidFill>
                  <a:srgbClr val="C00000"/>
                </a:solidFill>
              </a:rPr>
              <a:t>equi</a:t>
            </a:r>
            <a:r>
              <a:rPr lang="en-US" sz="1600" b="1" dirty="0" smtClean="0">
                <a:solidFill>
                  <a:srgbClr val="C00000"/>
                </a:solidFill>
              </a:rPr>
              <a:t>-lux based calendars is:  to celebrate Passover at a more reasonable time of the year, as they feel end of Apr or early May is way too late.  </a:t>
            </a:r>
          </a:p>
          <a:p>
            <a:r>
              <a:rPr lang="en-US" sz="1600" b="1" dirty="0" smtClean="0">
                <a:solidFill>
                  <a:srgbClr val="0070C0"/>
                </a:solidFill>
              </a:rPr>
              <a:t>Note:  It certainly is way too late to celebrate Passover, </a:t>
            </a:r>
            <a:r>
              <a:rPr lang="en-US" sz="1600" b="1" u="sng" dirty="0" smtClean="0">
                <a:solidFill>
                  <a:srgbClr val="0070C0"/>
                </a:solidFill>
              </a:rPr>
              <a:t>but</a:t>
            </a:r>
            <a:r>
              <a:rPr lang="en-US" sz="1600" b="1" dirty="0" smtClean="0">
                <a:solidFill>
                  <a:srgbClr val="0070C0"/>
                </a:solidFill>
              </a:rPr>
              <a:t> is this the Scriptural method to correct the problem? </a:t>
            </a:r>
            <a:endParaRPr lang="en-US" sz="1600" b="1" dirty="0">
              <a:solidFill>
                <a:srgbClr val="0070C0"/>
              </a:solidFill>
            </a:endParaRPr>
          </a:p>
        </p:txBody>
      </p:sp>
    </p:spTree>
    <p:extLst>
      <p:ext uri="{BB962C8B-B14F-4D97-AF65-F5344CB8AC3E}">
        <p14:creationId xmlns:p14="http://schemas.microsoft.com/office/powerpoint/2010/main" val="4226103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250"/>
                                        <p:tgtEl>
                                          <p:spTgt spid="7"/>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175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1750"/>
                                        <p:tgtEl>
                                          <p:spTgt spid="7">
                                            <p:txEl>
                                              <p:pRg st="1" end="1"/>
                                            </p:txEl>
                                          </p:spTgt>
                                        </p:tgtEl>
                                      </p:cBhvr>
                                    </p:animEffect>
                                  </p:childTnLst>
                                </p:cTn>
                              </p:par>
                            </p:childTnLst>
                          </p:cTn>
                        </p:par>
                        <p:par>
                          <p:cTn id="22" fill="hold">
                            <p:stCondLst>
                              <p:cond delay="1750"/>
                            </p:stCondLst>
                            <p:childTnLst>
                              <p:par>
                                <p:cTn id="23" presetID="26"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wipe(left)">
                                      <p:cBhvr>
                                        <p:cTn id="43" dur="1750"/>
                                        <p:tgtEl>
                                          <p:spTgt spid="7">
                                            <p:txEl>
                                              <p:pRg st="2" end="2"/>
                                            </p:txEl>
                                          </p:spTgt>
                                        </p:tgtEl>
                                      </p:cBhvr>
                                    </p:animEffect>
                                  </p:childTnLst>
                                </p:cTn>
                              </p:par>
                            </p:childTnLst>
                          </p:cTn>
                        </p:par>
                        <p:par>
                          <p:cTn id="44" fill="hold">
                            <p:stCondLst>
                              <p:cond delay="1750"/>
                            </p:stCondLst>
                            <p:childTnLst>
                              <p:par>
                                <p:cTn id="45" presetID="26"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80">
                                          <p:stCondLst>
                                            <p:cond delay="0"/>
                                          </p:stCondLst>
                                        </p:cTn>
                                        <p:tgtEl>
                                          <p:spTgt spid="8"/>
                                        </p:tgtEl>
                                      </p:cBhvr>
                                    </p:animEffect>
                                    <p:anim calcmode="lin" valueType="num">
                                      <p:cBhvr>
                                        <p:cTn id="4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3" dur="26">
                                          <p:stCondLst>
                                            <p:cond delay="650"/>
                                          </p:stCondLst>
                                        </p:cTn>
                                        <p:tgtEl>
                                          <p:spTgt spid="8"/>
                                        </p:tgtEl>
                                      </p:cBhvr>
                                      <p:to x="100000" y="60000"/>
                                    </p:animScale>
                                    <p:animScale>
                                      <p:cBhvr>
                                        <p:cTn id="54" dur="166" decel="50000">
                                          <p:stCondLst>
                                            <p:cond delay="676"/>
                                          </p:stCondLst>
                                        </p:cTn>
                                        <p:tgtEl>
                                          <p:spTgt spid="8"/>
                                        </p:tgtEl>
                                      </p:cBhvr>
                                      <p:to x="100000" y="100000"/>
                                    </p:animScale>
                                    <p:animScale>
                                      <p:cBhvr>
                                        <p:cTn id="55" dur="26">
                                          <p:stCondLst>
                                            <p:cond delay="1312"/>
                                          </p:stCondLst>
                                        </p:cTn>
                                        <p:tgtEl>
                                          <p:spTgt spid="8"/>
                                        </p:tgtEl>
                                      </p:cBhvr>
                                      <p:to x="100000" y="80000"/>
                                    </p:animScale>
                                    <p:animScale>
                                      <p:cBhvr>
                                        <p:cTn id="56" dur="166" decel="50000">
                                          <p:stCondLst>
                                            <p:cond delay="1338"/>
                                          </p:stCondLst>
                                        </p:cTn>
                                        <p:tgtEl>
                                          <p:spTgt spid="8"/>
                                        </p:tgtEl>
                                      </p:cBhvr>
                                      <p:to x="100000" y="100000"/>
                                    </p:animScale>
                                    <p:animScale>
                                      <p:cBhvr>
                                        <p:cTn id="57" dur="26">
                                          <p:stCondLst>
                                            <p:cond delay="1642"/>
                                          </p:stCondLst>
                                        </p:cTn>
                                        <p:tgtEl>
                                          <p:spTgt spid="8"/>
                                        </p:tgtEl>
                                      </p:cBhvr>
                                      <p:to x="100000" y="90000"/>
                                    </p:animScale>
                                    <p:animScale>
                                      <p:cBhvr>
                                        <p:cTn id="58" dur="166" decel="50000">
                                          <p:stCondLst>
                                            <p:cond delay="1668"/>
                                          </p:stCondLst>
                                        </p:cTn>
                                        <p:tgtEl>
                                          <p:spTgt spid="8"/>
                                        </p:tgtEl>
                                      </p:cBhvr>
                                      <p:to x="100000" y="100000"/>
                                    </p:animScale>
                                    <p:animScale>
                                      <p:cBhvr>
                                        <p:cTn id="59" dur="26">
                                          <p:stCondLst>
                                            <p:cond delay="1808"/>
                                          </p:stCondLst>
                                        </p:cTn>
                                        <p:tgtEl>
                                          <p:spTgt spid="8"/>
                                        </p:tgtEl>
                                      </p:cBhvr>
                                      <p:to x="100000" y="95000"/>
                                    </p:animScale>
                                    <p:animScale>
                                      <p:cBhvr>
                                        <p:cTn id="60" dur="166" decel="50000">
                                          <p:stCondLst>
                                            <p:cond delay="1834"/>
                                          </p:stCondLst>
                                        </p:cTn>
                                        <p:tgtEl>
                                          <p:spTgt spid="8"/>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xEl>
                                              <p:pRg st="3" end="3"/>
                                            </p:txEl>
                                          </p:spTgt>
                                        </p:tgtEl>
                                        <p:attrNameLst>
                                          <p:attrName>style.visibility</p:attrName>
                                        </p:attrNameLst>
                                      </p:cBhvr>
                                      <p:to>
                                        <p:strVal val="visible"/>
                                      </p:to>
                                    </p:set>
                                    <p:animEffect transition="in" filter="wipe(left)">
                                      <p:cBhvr>
                                        <p:cTn id="65" dur="1750"/>
                                        <p:tgtEl>
                                          <p:spTgt spid="7">
                                            <p:txEl>
                                              <p:pRg st="3" end="3"/>
                                            </p:txEl>
                                          </p:spTgt>
                                        </p:tgtEl>
                                      </p:cBhvr>
                                    </p:animEffect>
                                  </p:childTnLst>
                                </p:cTn>
                              </p:par>
                            </p:childTnLst>
                          </p:cTn>
                        </p:par>
                        <p:par>
                          <p:cTn id="66" fill="hold">
                            <p:stCondLst>
                              <p:cond delay="1750"/>
                            </p:stCondLst>
                            <p:childTnLst>
                              <p:par>
                                <p:cTn id="67" presetID="22" presetClass="entr" presetSubtype="8" fill="hold" nodeType="afterEffect">
                                  <p:stCondLst>
                                    <p:cond delay="0"/>
                                  </p:stCondLst>
                                  <p:childTnLst>
                                    <p:set>
                                      <p:cBhvr>
                                        <p:cTn id="68" dur="1" fill="hold">
                                          <p:stCondLst>
                                            <p:cond delay="0"/>
                                          </p:stCondLst>
                                        </p:cTn>
                                        <p:tgtEl>
                                          <p:spTgt spid="7">
                                            <p:txEl>
                                              <p:pRg st="4" end="4"/>
                                            </p:txEl>
                                          </p:spTgt>
                                        </p:tgtEl>
                                        <p:attrNameLst>
                                          <p:attrName>style.visibility</p:attrName>
                                        </p:attrNameLst>
                                      </p:cBhvr>
                                      <p:to>
                                        <p:strVal val="visible"/>
                                      </p:to>
                                    </p:set>
                                    <p:animEffect transition="in" filter="wipe(left)">
                                      <p:cBhvr>
                                        <p:cTn id="69" dur="1750"/>
                                        <p:tgtEl>
                                          <p:spTgt spid="7">
                                            <p:txEl>
                                              <p:pRg st="4" end="4"/>
                                            </p:txEl>
                                          </p:spTgt>
                                        </p:tgtEl>
                                      </p:cBhvr>
                                    </p:animEffect>
                                  </p:childTnLst>
                                </p:cTn>
                              </p:par>
                            </p:childTnLst>
                          </p:cTn>
                        </p:par>
                        <p:par>
                          <p:cTn id="70" fill="hold">
                            <p:stCondLst>
                              <p:cond delay="3500"/>
                            </p:stCondLst>
                            <p:childTnLst>
                              <p:par>
                                <p:cTn id="71" presetID="26"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down)">
                                      <p:cBhvr>
                                        <p:cTn id="73" dur="580">
                                          <p:stCondLst>
                                            <p:cond delay="0"/>
                                          </p:stCondLst>
                                        </p:cTn>
                                        <p:tgtEl>
                                          <p:spTgt spid="9"/>
                                        </p:tgtEl>
                                      </p:cBhvr>
                                    </p:animEffect>
                                    <p:anim calcmode="lin" valueType="num">
                                      <p:cBhvr>
                                        <p:cTn id="7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9" dur="26">
                                          <p:stCondLst>
                                            <p:cond delay="650"/>
                                          </p:stCondLst>
                                        </p:cTn>
                                        <p:tgtEl>
                                          <p:spTgt spid="9"/>
                                        </p:tgtEl>
                                      </p:cBhvr>
                                      <p:to x="100000" y="60000"/>
                                    </p:animScale>
                                    <p:animScale>
                                      <p:cBhvr>
                                        <p:cTn id="80" dur="166" decel="50000">
                                          <p:stCondLst>
                                            <p:cond delay="676"/>
                                          </p:stCondLst>
                                        </p:cTn>
                                        <p:tgtEl>
                                          <p:spTgt spid="9"/>
                                        </p:tgtEl>
                                      </p:cBhvr>
                                      <p:to x="100000" y="100000"/>
                                    </p:animScale>
                                    <p:animScale>
                                      <p:cBhvr>
                                        <p:cTn id="81" dur="26">
                                          <p:stCondLst>
                                            <p:cond delay="1312"/>
                                          </p:stCondLst>
                                        </p:cTn>
                                        <p:tgtEl>
                                          <p:spTgt spid="9"/>
                                        </p:tgtEl>
                                      </p:cBhvr>
                                      <p:to x="100000" y="80000"/>
                                    </p:animScale>
                                    <p:animScale>
                                      <p:cBhvr>
                                        <p:cTn id="82" dur="166" decel="50000">
                                          <p:stCondLst>
                                            <p:cond delay="1338"/>
                                          </p:stCondLst>
                                        </p:cTn>
                                        <p:tgtEl>
                                          <p:spTgt spid="9"/>
                                        </p:tgtEl>
                                      </p:cBhvr>
                                      <p:to x="100000" y="100000"/>
                                    </p:animScale>
                                    <p:animScale>
                                      <p:cBhvr>
                                        <p:cTn id="83" dur="26">
                                          <p:stCondLst>
                                            <p:cond delay="1642"/>
                                          </p:stCondLst>
                                        </p:cTn>
                                        <p:tgtEl>
                                          <p:spTgt spid="9"/>
                                        </p:tgtEl>
                                      </p:cBhvr>
                                      <p:to x="100000" y="90000"/>
                                    </p:animScale>
                                    <p:animScale>
                                      <p:cBhvr>
                                        <p:cTn id="84" dur="166" decel="50000">
                                          <p:stCondLst>
                                            <p:cond delay="1668"/>
                                          </p:stCondLst>
                                        </p:cTn>
                                        <p:tgtEl>
                                          <p:spTgt spid="9"/>
                                        </p:tgtEl>
                                      </p:cBhvr>
                                      <p:to x="100000" y="100000"/>
                                    </p:animScale>
                                    <p:animScale>
                                      <p:cBhvr>
                                        <p:cTn id="85" dur="26">
                                          <p:stCondLst>
                                            <p:cond delay="1808"/>
                                          </p:stCondLst>
                                        </p:cTn>
                                        <p:tgtEl>
                                          <p:spTgt spid="9"/>
                                        </p:tgtEl>
                                      </p:cBhvr>
                                      <p:to x="100000" y="95000"/>
                                    </p:animScale>
                                    <p:animScale>
                                      <p:cBhvr>
                                        <p:cTn id="86" dur="166" decel="50000">
                                          <p:stCondLst>
                                            <p:cond delay="1834"/>
                                          </p:stCondLst>
                                        </p:cTn>
                                        <p:tgtEl>
                                          <p:spTgt spid="9"/>
                                        </p:tgtEl>
                                      </p:cBhvr>
                                      <p:to x="100000" y="100000"/>
                                    </p:animScale>
                                  </p:childTnLst>
                                </p:cTn>
                              </p:par>
                            </p:childTnLst>
                          </p:cTn>
                        </p:par>
                        <p:par>
                          <p:cTn id="87" fill="hold">
                            <p:stCondLst>
                              <p:cond delay="5500"/>
                            </p:stCondLst>
                            <p:childTnLst>
                              <p:par>
                                <p:cTn id="88" presetID="22" presetClass="entr" presetSubtype="1" fill="hold" grpId="0" nodeType="afterEffect">
                                  <p:stCondLst>
                                    <p:cond delay="1000"/>
                                  </p:stCondLst>
                                  <p:childTnLst>
                                    <p:set>
                                      <p:cBhvr>
                                        <p:cTn id="89" dur="1" fill="hold">
                                          <p:stCondLst>
                                            <p:cond delay="0"/>
                                          </p:stCondLst>
                                        </p:cTn>
                                        <p:tgtEl>
                                          <p:spTgt spid="11"/>
                                        </p:tgtEl>
                                        <p:attrNameLst>
                                          <p:attrName>style.visibility</p:attrName>
                                        </p:attrNameLst>
                                      </p:cBhvr>
                                      <p:to>
                                        <p:strVal val="visible"/>
                                      </p:to>
                                    </p:set>
                                    <p:animEffect transition="in" filter="wipe(up)">
                                      <p:cBhvr>
                                        <p:cTn id="90"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7"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42</a:t>
            </a:fld>
            <a:endParaRPr lang="en-US"/>
          </a:p>
        </p:txBody>
      </p:sp>
      <p:sp>
        <p:nvSpPr>
          <p:cNvPr id="9" name="Rounded Rectangle 8"/>
          <p:cNvSpPr/>
          <p:nvPr/>
        </p:nvSpPr>
        <p:spPr>
          <a:xfrm>
            <a:off x="3505201" y="228599"/>
            <a:ext cx="1066800" cy="685801"/>
          </a:xfrm>
          <a:prstGeom prst="roundRect">
            <a:avLst/>
          </a:prstGeom>
          <a:noFill/>
          <a:ln w="76200">
            <a:solidFill>
              <a:srgbClr val="FF000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6245" y="2922556"/>
            <a:ext cx="6736080" cy="1631216"/>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000" b="1" dirty="0" smtClean="0">
                <a:solidFill>
                  <a:srgbClr val="0070C0"/>
                </a:solidFill>
              </a:rPr>
              <a:t>Yahweh’s Assembly in </a:t>
            </a:r>
            <a:r>
              <a:rPr lang="en-US" sz="2000" b="1" dirty="0" err="1" smtClean="0">
                <a:solidFill>
                  <a:srgbClr val="0070C0"/>
                </a:solidFill>
              </a:rPr>
              <a:t>Yahshua</a:t>
            </a:r>
            <a:r>
              <a:rPr lang="en-US" sz="2000" b="1" dirty="0" smtClean="0">
                <a:solidFill>
                  <a:srgbClr val="0070C0"/>
                </a:solidFill>
              </a:rPr>
              <a:t> – </a:t>
            </a:r>
            <a:r>
              <a:rPr lang="en-US" sz="2000" b="1" u="sng" dirty="0" smtClean="0">
                <a:solidFill>
                  <a:srgbClr val="0070C0"/>
                </a:solidFill>
                <a:effectLst>
                  <a:glow rad="228600">
                    <a:schemeClr val="accent5">
                      <a:satMod val="175000"/>
                      <a:alpha val="40000"/>
                    </a:schemeClr>
                  </a:glow>
                </a:effectLst>
              </a:rPr>
              <a:t>Calendar for </a:t>
            </a:r>
            <a:r>
              <a:rPr lang="en-US" sz="2000" b="1" u="sng" dirty="0" smtClean="0">
                <a:solidFill>
                  <a:schemeClr val="tx1">
                    <a:lumMod val="75000"/>
                    <a:lumOff val="25000"/>
                  </a:schemeClr>
                </a:solidFill>
                <a:effectLst>
                  <a:glow rad="228600">
                    <a:schemeClr val="accent5">
                      <a:satMod val="175000"/>
                      <a:alpha val="40000"/>
                    </a:schemeClr>
                  </a:glow>
                </a:effectLst>
              </a:rPr>
              <a:t>2013</a:t>
            </a:r>
            <a:r>
              <a:rPr lang="en-US" sz="2000" b="1" dirty="0" smtClean="0">
                <a:solidFill>
                  <a:schemeClr val="tx1">
                    <a:lumMod val="75000"/>
                    <a:lumOff val="25000"/>
                  </a:schemeClr>
                </a:solidFill>
              </a:rPr>
              <a:t>: </a:t>
            </a:r>
          </a:p>
          <a:p>
            <a:pPr marL="342900" indent="-342900">
              <a:buAutoNum type="arabicPeriod"/>
            </a:pPr>
            <a:r>
              <a:rPr lang="en-US" sz="1600" b="1" dirty="0" smtClean="0">
                <a:solidFill>
                  <a:srgbClr val="006600"/>
                </a:solidFill>
              </a:rPr>
              <a:t>Again:  nothing on this calendar to tell you they use </a:t>
            </a:r>
            <a:r>
              <a:rPr lang="en-US" sz="1600" b="1" dirty="0" err="1" smtClean="0">
                <a:solidFill>
                  <a:srgbClr val="006600"/>
                </a:solidFill>
              </a:rPr>
              <a:t>equi</a:t>
            </a:r>
            <a:r>
              <a:rPr lang="en-US" sz="1600" b="1" dirty="0" smtClean="0">
                <a:solidFill>
                  <a:srgbClr val="006600"/>
                </a:solidFill>
              </a:rPr>
              <a:t>-lux – Mar 17.</a:t>
            </a:r>
          </a:p>
          <a:p>
            <a:pPr marL="342900" indent="-342900">
              <a:buAutoNum type="arabicPeriod"/>
            </a:pPr>
            <a:r>
              <a:rPr lang="en-US" sz="1600" b="1" dirty="0" smtClean="0">
                <a:solidFill>
                  <a:srgbClr val="0070C0"/>
                </a:solidFill>
              </a:rPr>
              <a:t>This time they are using the crescent moon on Mar 12</a:t>
            </a:r>
            <a:r>
              <a:rPr lang="en-US" sz="1600" b="1" baseline="30000" dirty="0" smtClean="0">
                <a:solidFill>
                  <a:srgbClr val="0070C0"/>
                </a:solidFill>
              </a:rPr>
              <a:t>th</a:t>
            </a:r>
            <a:r>
              <a:rPr lang="en-US" sz="1600" b="1" dirty="0" smtClean="0">
                <a:solidFill>
                  <a:srgbClr val="0070C0"/>
                </a:solidFill>
              </a:rPr>
              <a:t>, </a:t>
            </a:r>
            <a:r>
              <a:rPr lang="en-US" sz="1600" b="1" u="sng" dirty="0" smtClean="0">
                <a:solidFill>
                  <a:srgbClr val="0070C0"/>
                </a:solidFill>
              </a:rPr>
              <a:t>CLOSEST</a:t>
            </a:r>
            <a:r>
              <a:rPr lang="en-US" sz="1600" b="1" dirty="0" smtClean="0">
                <a:solidFill>
                  <a:srgbClr val="0070C0"/>
                </a:solidFill>
              </a:rPr>
              <a:t> to the </a:t>
            </a:r>
            <a:r>
              <a:rPr lang="en-US" sz="1600" b="1" dirty="0" err="1" smtClean="0">
                <a:solidFill>
                  <a:srgbClr val="0070C0"/>
                </a:solidFill>
              </a:rPr>
              <a:t>equi</a:t>
            </a:r>
            <a:r>
              <a:rPr lang="en-US" sz="1600" b="1" dirty="0" smtClean="0">
                <a:solidFill>
                  <a:srgbClr val="0070C0"/>
                </a:solidFill>
              </a:rPr>
              <a:t>-lux and about 8 days </a:t>
            </a:r>
            <a:r>
              <a:rPr lang="en-US" sz="1600" b="1" u="sng" dirty="0" smtClean="0">
                <a:solidFill>
                  <a:srgbClr val="0070C0"/>
                </a:solidFill>
              </a:rPr>
              <a:t>BEFORE</a:t>
            </a:r>
            <a:r>
              <a:rPr lang="en-US" sz="1600" b="1" dirty="0" smtClean="0">
                <a:solidFill>
                  <a:srgbClr val="0070C0"/>
                </a:solidFill>
              </a:rPr>
              <a:t> the spring equinox!  </a:t>
            </a:r>
          </a:p>
          <a:p>
            <a:pPr marL="342900" indent="-342900">
              <a:buAutoNum type="arabicPeriod"/>
            </a:pPr>
            <a:r>
              <a:rPr lang="en-US" sz="1600" b="1" dirty="0" smtClean="0">
                <a:solidFill>
                  <a:srgbClr val="C00000"/>
                </a:solidFill>
              </a:rPr>
              <a:t>Count 14 days from a </a:t>
            </a:r>
            <a:r>
              <a:rPr lang="en-US" sz="1600" b="1" u="sng" dirty="0" smtClean="0">
                <a:solidFill>
                  <a:srgbClr val="C00000"/>
                </a:solidFill>
              </a:rPr>
              <a:t>VERY</a:t>
            </a:r>
            <a:r>
              <a:rPr lang="en-US" sz="1600" b="1" dirty="0" smtClean="0">
                <a:solidFill>
                  <a:srgbClr val="C00000"/>
                </a:solidFill>
              </a:rPr>
              <a:t> </a:t>
            </a:r>
            <a:r>
              <a:rPr lang="en-US" sz="1600" b="1" u="sng" dirty="0" smtClean="0">
                <a:solidFill>
                  <a:schemeClr val="tx1">
                    <a:lumMod val="75000"/>
                    <a:lumOff val="25000"/>
                  </a:schemeClr>
                </a:solidFill>
              </a:rPr>
              <a:t>OLD</a:t>
            </a:r>
            <a:r>
              <a:rPr lang="en-US" sz="1600" b="1" dirty="0" smtClean="0">
                <a:solidFill>
                  <a:srgbClr val="C00000"/>
                </a:solidFill>
              </a:rPr>
              <a:t> </a:t>
            </a:r>
            <a:r>
              <a:rPr lang="en-US" sz="1600" b="1" u="sng" dirty="0" smtClean="0">
                <a:solidFill>
                  <a:srgbClr val="C00000"/>
                </a:solidFill>
              </a:rPr>
              <a:t>WINTER</a:t>
            </a:r>
            <a:r>
              <a:rPr lang="en-US" sz="1600" b="1" dirty="0" smtClean="0">
                <a:solidFill>
                  <a:srgbClr val="C00000"/>
                </a:solidFill>
              </a:rPr>
              <a:t> sliver moon to the full </a:t>
            </a:r>
            <a:r>
              <a:rPr lang="en-US" sz="1600" b="1" dirty="0">
                <a:solidFill>
                  <a:srgbClr val="C00000"/>
                </a:solidFill>
              </a:rPr>
              <a:t>m</a:t>
            </a:r>
            <a:r>
              <a:rPr lang="en-US" sz="1600" b="1" dirty="0" smtClean="0">
                <a:solidFill>
                  <a:srgbClr val="C00000"/>
                </a:solidFill>
              </a:rPr>
              <a:t>oon.</a:t>
            </a:r>
          </a:p>
          <a:p>
            <a:pPr marL="342900" indent="-342900">
              <a:buAutoNum type="arabicPeriod"/>
            </a:pPr>
            <a:r>
              <a:rPr lang="en-US" sz="1600" b="1" dirty="0" smtClean="0">
                <a:solidFill>
                  <a:srgbClr val="C00000"/>
                </a:solidFill>
              </a:rPr>
              <a:t>Passover begins at sunset on Mar 26</a:t>
            </a:r>
            <a:r>
              <a:rPr lang="en-US" sz="1600" b="1" baseline="30000" dirty="0" smtClean="0">
                <a:solidFill>
                  <a:srgbClr val="C00000"/>
                </a:solidFill>
              </a:rPr>
              <a:t>th</a:t>
            </a:r>
            <a:r>
              <a:rPr lang="en-US" sz="1600" b="1" dirty="0" smtClean="0">
                <a:solidFill>
                  <a:srgbClr val="C00000"/>
                </a:solidFill>
              </a:rPr>
              <a:t>; Passover Day on Mar 27</a:t>
            </a:r>
            <a:r>
              <a:rPr lang="en-US" sz="1600" b="1" baseline="30000" dirty="0" smtClean="0">
                <a:solidFill>
                  <a:srgbClr val="C00000"/>
                </a:solidFill>
              </a:rPr>
              <a:t>th</a:t>
            </a:r>
            <a:r>
              <a:rPr lang="en-US" sz="1600" b="1" dirty="0" smtClean="0">
                <a:solidFill>
                  <a:srgbClr val="C00000"/>
                </a:solidFill>
              </a:rPr>
              <a:t>. </a:t>
            </a:r>
          </a:p>
        </p:txBody>
      </p:sp>
      <p:sp>
        <p:nvSpPr>
          <p:cNvPr id="11" name="Rounded Rectangle 10"/>
          <p:cNvSpPr/>
          <p:nvPr/>
        </p:nvSpPr>
        <p:spPr>
          <a:xfrm>
            <a:off x="5800928" y="1735731"/>
            <a:ext cx="320040" cy="290518"/>
          </a:xfrm>
          <a:prstGeom prst="roundRect">
            <a:avLst/>
          </a:prstGeom>
          <a:noFill/>
          <a:ln w="76200">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91313" y="2407967"/>
            <a:ext cx="914400" cy="394227"/>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01000" y="1676400"/>
            <a:ext cx="990600" cy="42863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1146245" y="1775940"/>
            <a:ext cx="5102155" cy="666446"/>
          </a:xfrm>
          <a:prstGeom prst="straightConnector1">
            <a:avLst/>
          </a:prstGeom>
          <a:ln w="5715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248400" y="1585440"/>
            <a:ext cx="381000" cy="381000"/>
          </a:xfrm>
          <a:prstGeom prst="ellipse">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515912" y="1822202"/>
            <a:ext cx="381000" cy="381000"/>
          </a:xfrm>
          <a:prstGeom prst="ellipse">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764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1" presetClass="entr" presetSubtype="1" fill="hold" grpId="1"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2000"/>
                                        <p:tgtEl>
                                          <p:spTgt spid="10">
                                            <p:txEl>
                                              <p:pRg st="1" end="1"/>
                                            </p:txEl>
                                          </p:spTgt>
                                        </p:tgtEl>
                                      </p:cBhvr>
                                    </p:animEffect>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wipe(left)">
                                      <p:cBhvr>
                                        <p:cTn id="51" dur="2000"/>
                                        <p:tgtEl>
                                          <p:spTgt spid="10">
                                            <p:txEl>
                                              <p:pRg st="2" end="2"/>
                                            </p:txEl>
                                          </p:spTgt>
                                        </p:tgtEl>
                                      </p:cBhvr>
                                    </p:animEffect>
                                  </p:childTnLst>
                                </p:cTn>
                              </p:par>
                            </p:childTnLst>
                          </p:cTn>
                        </p:par>
                        <p:par>
                          <p:cTn id="52" fill="hold">
                            <p:stCondLst>
                              <p:cond delay="2000"/>
                            </p:stCondLst>
                            <p:childTnLst>
                              <p:par>
                                <p:cTn id="53" presetID="26"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par>
                          <p:cTn id="69" fill="hold">
                            <p:stCondLst>
                              <p:cond delay="4000"/>
                            </p:stCondLst>
                            <p:childTnLst>
                              <p:par>
                                <p:cTn id="70" presetID="22" presetClass="entr" presetSubtype="8"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2000"/>
                                        <p:tgtEl>
                                          <p:spTgt spid="14"/>
                                        </p:tgtEl>
                                      </p:cBhvr>
                                    </p:animEffect>
                                  </p:childTnLst>
                                </p:cTn>
                              </p:par>
                            </p:childTnLst>
                          </p:cTn>
                        </p:par>
                        <p:par>
                          <p:cTn id="73" fill="hold">
                            <p:stCondLst>
                              <p:cond delay="6000"/>
                            </p:stCondLst>
                            <p:childTnLst>
                              <p:par>
                                <p:cTn id="74" presetID="26"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down)">
                                      <p:cBhvr>
                                        <p:cTn id="76" dur="580">
                                          <p:stCondLst>
                                            <p:cond delay="0"/>
                                          </p:stCondLst>
                                        </p:cTn>
                                        <p:tgtEl>
                                          <p:spTgt spid="16"/>
                                        </p:tgtEl>
                                      </p:cBhvr>
                                    </p:animEffect>
                                    <p:anim calcmode="lin" valueType="num">
                                      <p:cBhvr>
                                        <p:cTn id="7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2" dur="26">
                                          <p:stCondLst>
                                            <p:cond delay="650"/>
                                          </p:stCondLst>
                                        </p:cTn>
                                        <p:tgtEl>
                                          <p:spTgt spid="16"/>
                                        </p:tgtEl>
                                      </p:cBhvr>
                                      <p:to x="100000" y="60000"/>
                                    </p:animScale>
                                    <p:animScale>
                                      <p:cBhvr>
                                        <p:cTn id="83" dur="166" decel="50000">
                                          <p:stCondLst>
                                            <p:cond delay="676"/>
                                          </p:stCondLst>
                                        </p:cTn>
                                        <p:tgtEl>
                                          <p:spTgt spid="16"/>
                                        </p:tgtEl>
                                      </p:cBhvr>
                                      <p:to x="100000" y="100000"/>
                                    </p:animScale>
                                    <p:animScale>
                                      <p:cBhvr>
                                        <p:cTn id="84" dur="26">
                                          <p:stCondLst>
                                            <p:cond delay="1312"/>
                                          </p:stCondLst>
                                        </p:cTn>
                                        <p:tgtEl>
                                          <p:spTgt spid="16"/>
                                        </p:tgtEl>
                                      </p:cBhvr>
                                      <p:to x="100000" y="80000"/>
                                    </p:animScale>
                                    <p:animScale>
                                      <p:cBhvr>
                                        <p:cTn id="85" dur="166" decel="50000">
                                          <p:stCondLst>
                                            <p:cond delay="1338"/>
                                          </p:stCondLst>
                                        </p:cTn>
                                        <p:tgtEl>
                                          <p:spTgt spid="16"/>
                                        </p:tgtEl>
                                      </p:cBhvr>
                                      <p:to x="100000" y="100000"/>
                                    </p:animScale>
                                    <p:animScale>
                                      <p:cBhvr>
                                        <p:cTn id="86" dur="26">
                                          <p:stCondLst>
                                            <p:cond delay="1642"/>
                                          </p:stCondLst>
                                        </p:cTn>
                                        <p:tgtEl>
                                          <p:spTgt spid="16"/>
                                        </p:tgtEl>
                                      </p:cBhvr>
                                      <p:to x="100000" y="90000"/>
                                    </p:animScale>
                                    <p:animScale>
                                      <p:cBhvr>
                                        <p:cTn id="87" dur="166" decel="50000">
                                          <p:stCondLst>
                                            <p:cond delay="1668"/>
                                          </p:stCondLst>
                                        </p:cTn>
                                        <p:tgtEl>
                                          <p:spTgt spid="16"/>
                                        </p:tgtEl>
                                      </p:cBhvr>
                                      <p:to x="100000" y="100000"/>
                                    </p:animScale>
                                    <p:animScale>
                                      <p:cBhvr>
                                        <p:cTn id="88" dur="26">
                                          <p:stCondLst>
                                            <p:cond delay="1808"/>
                                          </p:stCondLst>
                                        </p:cTn>
                                        <p:tgtEl>
                                          <p:spTgt spid="16"/>
                                        </p:tgtEl>
                                      </p:cBhvr>
                                      <p:to x="100000" y="95000"/>
                                    </p:animScale>
                                    <p:animScale>
                                      <p:cBhvr>
                                        <p:cTn id="89" dur="166" decel="50000">
                                          <p:stCondLst>
                                            <p:cond delay="1834"/>
                                          </p:stCondLst>
                                        </p:cTn>
                                        <p:tgtEl>
                                          <p:spTgt spid="16"/>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0">
                                            <p:txEl>
                                              <p:pRg st="3" end="3"/>
                                            </p:txEl>
                                          </p:spTgt>
                                        </p:tgtEl>
                                        <p:attrNameLst>
                                          <p:attrName>style.visibility</p:attrName>
                                        </p:attrNameLst>
                                      </p:cBhvr>
                                      <p:to>
                                        <p:strVal val="visible"/>
                                      </p:to>
                                    </p:set>
                                    <p:animEffect transition="in" filter="wipe(left)">
                                      <p:cBhvr>
                                        <p:cTn id="94" dur="2000"/>
                                        <p:tgtEl>
                                          <p:spTgt spid="10">
                                            <p:txEl>
                                              <p:pRg st="3" end="3"/>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10">
                                            <p:txEl>
                                              <p:pRg st="4" end="4"/>
                                            </p:txEl>
                                          </p:spTgt>
                                        </p:tgtEl>
                                        <p:attrNameLst>
                                          <p:attrName>style.visibility</p:attrName>
                                        </p:attrNameLst>
                                      </p:cBhvr>
                                      <p:to>
                                        <p:strVal val="visible"/>
                                      </p:to>
                                    </p:set>
                                    <p:animEffect transition="in" filter="wipe(left)">
                                      <p:cBhvr>
                                        <p:cTn id="99" dur="2000"/>
                                        <p:tgtEl>
                                          <p:spTgt spid="10">
                                            <p:txEl>
                                              <p:pRg st="4" end="4"/>
                                            </p:txEl>
                                          </p:spTgt>
                                        </p:tgtEl>
                                      </p:cBhvr>
                                    </p:animEffect>
                                  </p:childTnLst>
                                </p:cTn>
                              </p:par>
                            </p:childTnLst>
                          </p:cTn>
                        </p:par>
                        <p:par>
                          <p:cTn id="100" fill="hold">
                            <p:stCondLst>
                              <p:cond delay="2000"/>
                            </p:stCondLst>
                            <p:childTnLst>
                              <p:par>
                                <p:cTn id="101" presetID="21" presetClass="entr" presetSubtype="1" fill="hold" grpId="0" nodeType="after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heel(1)">
                                      <p:cBhvr>
                                        <p:cTn id="103" dur="2250"/>
                                        <p:tgtEl>
                                          <p:spTgt spid="13"/>
                                        </p:tgtEl>
                                      </p:cBhvr>
                                    </p:animEffect>
                                  </p:childTnLst>
                                </p:cTn>
                              </p:par>
                            </p:childTnLst>
                          </p:cTn>
                        </p:par>
                        <p:par>
                          <p:cTn id="104" fill="hold">
                            <p:stCondLst>
                              <p:cond delay="4250"/>
                            </p:stCondLst>
                            <p:childTnLst>
                              <p:par>
                                <p:cTn id="105" presetID="26" presetClass="entr" presetSubtype="0" fill="hold" grpId="0" nodeType="after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wipe(down)">
                                      <p:cBhvr>
                                        <p:cTn id="107" dur="580">
                                          <p:stCondLst>
                                            <p:cond delay="0"/>
                                          </p:stCondLst>
                                        </p:cTn>
                                        <p:tgtEl>
                                          <p:spTgt spid="17"/>
                                        </p:tgtEl>
                                      </p:cBhvr>
                                    </p:animEffect>
                                    <p:anim calcmode="lin" valueType="num">
                                      <p:cBhvr>
                                        <p:cTn id="10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3" dur="26">
                                          <p:stCondLst>
                                            <p:cond delay="650"/>
                                          </p:stCondLst>
                                        </p:cTn>
                                        <p:tgtEl>
                                          <p:spTgt spid="17"/>
                                        </p:tgtEl>
                                      </p:cBhvr>
                                      <p:to x="100000" y="60000"/>
                                    </p:animScale>
                                    <p:animScale>
                                      <p:cBhvr>
                                        <p:cTn id="114" dur="166" decel="50000">
                                          <p:stCondLst>
                                            <p:cond delay="676"/>
                                          </p:stCondLst>
                                        </p:cTn>
                                        <p:tgtEl>
                                          <p:spTgt spid="17"/>
                                        </p:tgtEl>
                                      </p:cBhvr>
                                      <p:to x="100000" y="100000"/>
                                    </p:animScale>
                                    <p:animScale>
                                      <p:cBhvr>
                                        <p:cTn id="115" dur="26">
                                          <p:stCondLst>
                                            <p:cond delay="1312"/>
                                          </p:stCondLst>
                                        </p:cTn>
                                        <p:tgtEl>
                                          <p:spTgt spid="17"/>
                                        </p:tgtEl>
                                      </p:cBhvr>
                                      <p:to x="100000" y="80000"/>
                                    </p:animScale>
                                    <p:animScale>
                                      <p:cBhvr>
                                        <p:cTn id="116" dur="166" decel="50000">
                                          <p:stCondLst>
                                            <p:cond delay="1338"/>
                                          </p:stCondLst>
                                        </p:cTn>
                                        <p:tgtEl>
                                          <p:spTgt spid="17"/>
                                        </p:tgtEl>
                                      </p:cBhvr>
                                      <p:to x="100000" y="100000"/>
                                    </p:animScale>
                                    <p:animScale>
                                      <p:cBhvr>
                                        <p:cTn id="117" dur="26">
                                          <p:stCondLst>
                                            <p:cond delay="1642"/>
                                          </p:stCondLst>
                                        </p:cTn>
                                        <p:tgtEl>
                                          <p:spTgt spid="17"/>
                                        </p:tgtEl>
                                      </p:cBhvr>
                                      <p:to x="100000" y="90000"/>
                                    </p:animScale>
                                    <p:animScale>
                                      <p:cBhvr>
                                        <p:cTn id="118" dur="166" decel="50000">
                                          <p:stCondLst>
                                            <p:cond delay="1668"/>
                                          </p:stCondLst>
                                        </p:cTn>
                                        <p:tgtEl>
                                          <p:spTgt spid="17"/>
                                        </p:tgtEl>
                                      </p:cBhvr>
                                      <p:to x="100000" y="100000"/>
                                    </p:animScale>
                                    <p:animScale>
                                      <p:cBhvr>
                                        <p:cTn id="119" dur="26">
                                          <p:stCondLst>
                                            <p:cond delay="1808"/>
                                          </p:stCondLst>
                                        </p:cTn>
                                        <p:tgtEl>
                                          <p:spTgt spid="17"/>
                                        </p:tgtEl>
                                      </p:cBhvr>
                                      <p:to x="100000" y="95000"/>
                                    </p:animScale>
                                    <p:animScale>
                                      <p:cBhvr>
                                        <p:cTn id="1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2" grpId="0" animBg="1"/>
      <p:bldP spid="13"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191313" y="2407967"/>
            <a:ext cx="914400" cy="394227"/>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Rae\Pictures\2018 ya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 y="2438400"/>
            <a:ext cx="9079805" cy="4343400"/>
          </a:xfrm>
          <a:prstGeom prst="round2DiagRect">
            <a:avLst>
              <a:gd name="adj1" fmla="val 16667"/>
              <a:gd name="adj2" fmla="val 0"/>
            </a:avLst>
          </a:prstGeom>
          <a:ln w="88900" cap="sq">
            <a:solidFill>
              <a:schemeClr val="accent3"/>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5" name="Oval 14"/>
          <p:cNvSpPr/>
          <p:nvPr/>
        </p:nvSpPr>
        <p:spPr>
          <a:xfrm>
            <a:off x="6741160" y="3601720"/>
            <a:ext cx="381000" cy="381000"/>
          </a:xfrm>
          <a:prstGeom prst="ellipse">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041208" y="3925976"/>
            <a:ext cx="381000" cy="381000"/>
          </a:xfrm>
          <a:prstGeom prst="ellipse">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31560" y="3743960"/>
            <a:ext cx="381000" cy="381000"/>
          </a:xfrm>
          <a:prstGeom prst="ellipse">
            <a:avLst/>
          </a:prstGeom>
          <a:noFill/>
          <a:ln w="762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8A709BF-5144-4E0C-93F2-78512D165852}" type="slidenum">
              <a:rPr lang="en-US" smtClean="0"/>
              <a:t>43</a:t>
            </a:fld>
            <a:endParaRPr lang="en-US"/>
          </a:p>
        </p:txBody>
      </p:sp>
      <p:sp>
        <p:nvSpPr>
          <p:cNvPr id="9" name="Rounded Rectangle 8"/>
          <p:cNvSpPr/>
          <p:nvPr/>
        </p:nvSpPr>
        <p:spPr>
          <a:xfrm>
            <a:off x="3505201" y="228599"/>
            <a:ext cx="1066800" cy="685801"/>
          </a:xfrm>
          <a:prstGeom prst="roundRect">
            <a:avLst/>
          </a:prstGeom>
          <a:noFill/>
          <a:ln w="76200">
            <a:solidFill>
              <a:srgbClr val="FF000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2833" y="4488655"/>
            <a:ext cx="8233487" cy="2062103"/>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pPr marL="342900" indent="-342900">
              <a:buFont typeface="+mj-lt"/>
              <a:buAutoNum type="arabicPeriod" startAt="5"/>
            </a:pPr>
            <a:r>
              <a:rPr lang="en-US" sz="1600" b="1" dirty="0" smtClean="0">
                <a:solidFill>
                  <a:srgbClr val="C00000"/>
                </a:solidFill>
              </a:rPr>
              <a:t>Passover DAY is on Mar 27</a:t>
            </a:r>
            <a:r>
              <a:rPr lang="en-US" sz="1600" b="1" baseline="30000" dirty="0" smtClean="0">
                <a:solidFill>
                  <a:srgbClr val="C00000"/>
                </a:solidFill>
              </a:rPr>
              <a:t>th</a:t>
            </a:r>
            <a:r>
              <a:rPr lang="en-US" sz="1600" b="1" dirty="0" smtClean="0">
                <a:solidFill>
                  <a:srgbClr val="C00000"/>
                </a:solidFill>
              </a:rPr>
              <a:t> – very close to Easter Sunday on Mar 31</a:t>
            </a:r>
            <a:r>
              <a:rPr lang="en-US" sz="1600" b="1" baseline="30000" dirty="0" smtClean="0">
                <a:solidFill>
                  <a:srgbClr val="C00000"/>
                </a:solidFill>
              </a:rPr>
              <a:t>st</a:t>
            </a:r>
            <a:r>
              <a:rPr lang="en-US" sz="1600" b="1" dirty="0" smtClean="0">
                <a:solidFill>
                  <a:srgbClr val="C00000"/>
                </a:solidFill>
              </a:rPr>
              <a:t>. </a:t>
            </a:r>
          </a:p>
          <a:p>
            <a:pPr marL="342900" indent="-342900">
              <a:buAutoNum type="arabicPeriod" startAt="5"/>
            </a:pPr>
            <a:r>
              <a:rPr lang="en-US" sz="1600" b="1" dirty="0" smtClean="0">
                <a:solidFill>
                  <a:srgbClr val="C00000"/>
                </a:solidFill>
              </a:rPr>
              <a:t>This is </a:t>
            </a:r>
            <a:r>
              <a:rPr lang="en-US" sz="1600" b="1" u="sng" dirty="0" smtClean="0">
                <a:solidFill>
                  <a:srgbClr val="C00000"/>
                </a:solidFill>
              </a:rPr>
              <a:t>extremely early</a:t>
            </a:r>
            <a:r>
              <a:rPr lang="en-US" sz="1600" b="1" dirty="0" smtClean="0">
                <a:solidFill>
                  <a:srgbClr val="C00000"/>
                </a:solidFill>
              </a:rPr>
              <a:t> for any Passover.  Was it set this way to be celebrated before Rome’s Good Friday on Mar 29</a:t>
            </a:r>
            <a:r>
              <a:rPr lang="en-US" sz="1600" b="1" baseline="30000" dirty="0" smtClean="0">
                <a:solidFill>
                  <a:srgbClr val="C00000"/>
                </a:solidFill>
              </a:rPr>
              <a:t>th</a:t>
            </a:r>
            <a:r>
              <a:rPr lang="en-US" sz="1600" b="1" dirty="0" smtClean="0">
                <a:solidFill>
                  <a:srgbClr val="C00000"/>
                </a:solidFill>
              </a:rPr>
              <a:t> and Easter on the 31</a:t>
            </a:r>
            <a:r>
              <a:rPr lang="en-US" sz="1600" b="1" baseline="30000" dirty="0" smtClean="0">
                <a:solidFill>
                  <a:srgbClr val="C00000"/>
                </a:solidFill>
              </a:rPr>
              <a:t>st</a:t>
            </a:r>
            <a:r>
              <a:rPr lang="en-US" sz="1600" b="1" dirty="0" smtClean="0">
                <a:solidFill>
                  <a:srgbClr val="C00000"/>
                </a:solidFill>
              </a:rPr>
              <a:t>?</a:t>
            </a:r>
          </a:p>
          <a:p>
            <a:pPr marL="342900" indent="-342900">
              <a:buAutoNum type="arabicPeriod" startAt="5"/>
            </a:pPr>
            <a:r>
              <a:rPr lang="en-US" sz="1600" b="1" dirty="0" smtClean="0">
                <a:solidFill>
                  <a:schemeClr val="tx1"/>
                </a:solidFill>
              </a:rPr>
              <a:t>Summary:</a:t>
            </a:r>
            <a:r>
              <a:rPr lang="en-US" sz="1600" b="1" dirty="0" smtClean="0">
                <a:solidFill>
                  <a:srgbClr val="C00000"/>
                </a:solidFill>
              </a:rPr>
              <a:t>  </a:t>
            </a:r>
            <a:r>
              <a:rPr lang="en-US" sz="1600" b="1" dirty="0" smtClean="0">
                <a:solidFill>
                  <a:srgbClr val="002060"/>
                </a:solidFill>
              </a:rPr>
              <a:t>the 2018 sliver moon was chosen </a:t>
            </a:r>
            <a:r>
              <a:rPr lang="en-US" sz="1600" b="1" u="sng" dirty="0" smtClean="0">
                <a:solidFill>
                  <a:srgbClr val="002060"/>
                </a:solidFill>
              </a:rPr>
              <a:t>AFTER</a:t>
            </a:r>
            <a:r>
              <a:rPr lang="en-US" sz="1600" b="1" dirty="0" smtClean="0">
                <a:solidFill>
                  <a:srgbClr val="002060"/>
                </a:solidFill>
              </a:rPr>
              <a:t> the </a:t>
            </a:r>
            <a:r>
              <a:rPr lang="en-US" sz="1600" b="1" dirty="0" err="1" smtClean="0">
                <a:solidFill>
                  <a:srgbClr val="002060"/>
                </a:solidFill>
              </a:rPr>
              <a:t>equi</a:t>
            </a:r>
            <a:r>
              <a:rPr lang="en-US" sz="1600" b="1" dirty="0" smtClean="0">
                <a:solidFill>
                  <a:srgbClr val="002060"/>
                </a:solidFill>
              </a:rPr>
              <a:t>-lux</a:t>
            </a:r>
            <a:r>
              <a:rPr lang="en-US" sz="1600" b="1" dirty="0">
                <a:solidFill>
                  <a:srgbClr val="002060"/>
                </a:solidFill>
              </a:rPr>
              <a:t>.</a:t>
            </a:r>
            <a:r>
              <a:rPr lang="en-US" sz="1600" b="1" dirty="0" smtClean="0">
                <a:solidFill>
                  <a:srgbClr val="002060"/>
                </a:solidFill>
              </a:rPr>
              <a:t> </a:t>
            </a:r>
            <a:br>
              <a:rPr lang="en-US" sz="1600" b="1" dirty="0" smtClean="0">
                <a:solidFill>
                  <a:srgbClr val="002060"/>
                </a:solidFill>
              </a:rPr>
            </a:br>
            <a:r>
              <a:rPr lang="en-US" sz="1600" b="1" dirty="0" smtClean="0">
                <a:solidFill>
                  <a:srgbClr val="002060"/>
                </a:solidFill>
              </a:rPr>
              <a:t>                     </a:t>
            </a:r>
            <a:r>
              <a:rPr lang="en-US" sz="1600" b="1" u="sng" dirty="0" smtClean="0">
                <a:solidFill>
                  <a:srgbClr val="002060"/>
                </a:solidFill>
              </a:rPr>
              <a:t>But</a:t>
            </a:r>
            <a:r>
              <a:rPr lang="en-US" sz="1600" b="1" dirty="0" smtClean="0">
                <a:solidFill>
                  <a:srgbClr val="002060"/>
                </a:solidFill>
              </a:rPr>
              <a:t> … </a:t>
            </a:r>
            <a:r>
              <a:rPr lang="en-US" sz="1600" b="1" dirty="0" smtClean="0">
                <a:solidFill>
                  <a:srgbClr val="C00000"/>
                </a:solidFill>
              </a:rPr>
              <a:t>the 2013 sliver moon was chosen </a:t>
            </a:r>
            <a:r>
              <a:rPr lang="en-US" sz="1600" b="1" u="sng" dirty="0" smtClean="0">
                <a:solidFill>
                  <a:srgbClr val="C00000"/>
                </a:solidFill>
              </a:rPr>
              <a:t>MANY DAYS BEFORE</a:t>
            </a:r>
            <a:r>
              <a:rPr lang="en-US" sz="1600" b="1" dirty="0" smtClean="0">
                <a:solidFill>
                  <a:srgbClr val="C00000"/>
                </a:solidFill>
              </a:rPr>
              <a:t> the </a:t>
            </a:r>
            <a:r>
              <a:rPr lang="en-US" sz="1600" b="1" dirty="0" err="1" smtClean="0">
                <a:solidFill>
                  <a:srgbClr val="C00000"/>
                </a:solidFill>
              </a:rPr>
              <a:t>equi</a:t>
            </a:r>
            <a:r>
              <a:rPr lang="en-US" sz="1600" b="1" dirty="0" smtClean="0">
                <a:solidFill>
                  <a:srgbClr val="C00000"/>
                </a:solidFill>
              </a:rPr>
              <a:t>-lux!</a:t>
            </a:r>
          </a:p>
          <a:p>
            <a:r>
              <a:rPr lang="en-US" sz="1600" b="1" dirty="0" smtClean="0">
                <a:solidFill>
                  <a:srgbClr val="002060"/>
                </a:solidFill>
              </a:rPr>
              <a:t>Question:</a:t>
            </a:r>
            <a:r>
              <a:rPr lang="en-US" sz="1600" b="1" dirty="0" smtClean="0">
                <a:solidFill>
                  <a:srgbClr val="C00000"/>
                </a:solidFill>
              </a:rPr>
              <a:t>  What are the rules of this calendar?  Do both calendars hover around Roman dates?</a:t>
            </a:r>
          </a:p>
          <a:p>
            <a:r>
              <a:rPr lang="en-US" sz="1600" b="1" dirty="0" smtClean="0">
                <a:solidFill>
                  <a:srgbClr val="C00000"/>
                </a:solidFill>
              </a:rPr>
              <a:t>Does this ministry recognize there is a serious problem with the moon/month calculation?  </a:t>
            </a:r>
            <a:br>
              <a:rPr lang="en-US" sz="1600" b="1" dirty="0" smtClean="0">
                <a:solidFill>
                  <a:srgbClr val="C00000"/>
                </a:solidFill>
              </a:rPr>
            </a:br>
            <a:r>
              <a:rPr lang="en-US" sz="1600" b="1" dirty="0" smtClean="0">
                <a:solidFill>
                  <a:srgbClr val="C00000"/>
                </a:solidFill>
              </a:rPr>
              <a:t>Are they substituting </a:t>
            </a:r>
            <a:r>
              <a:rPr lang="en-US" sz="1600" b="1" dirty="0" err="1" smtClean="0">
                <a:solidFill>
                  <a:srgbClr val="C00000"/>
                </a:solidFill>
              </a:rPr>
              <a:t>equiu</a:t>
            </a:r>
            <a:r>
              <a:rPr lang="en-US" sz="1600" b="1" dirty="0" smtClean="0">
                <a:solidFill>
                  <a:srgbClr val="C00000"/>
                </a:solidFill>
              </a:rPr>
              <a:t>-LUX for </a:t>
            </a:r>
            <a:r>
              <a:rPr lang="en-US" sz="1600" b="1" i="1" dirty="0" smtClean="0">
                <a:solidFill>
                  <a:srgbClr val="C00000"/>
                </a:solidFill>
              </a:rPr>
              <a:t>tequfah</a:t>
            </a:r>
            <a:r>
              <a:rPr lang="en-US" sz="1600" b="1" dirty="0" smtClean="0">
                <a:solidFill>
                  <a:srgbClr val="C00000"/>
                </a:solidFill>
              </a:rPr>
              <a:t> to compensate for this huge problem?</a:t>
            </a:r>
            <a:endParaRPr lang="en-US" sz="1600" b="1" dirty="0">
              <a:solidFill>
                <a:srgbClr val="C00000"/>
              </a:solidFill>
            </a:endParaRPr>
          </a:p>
        </p:txBody>
      </p:sp>
      <p:sp>
        <p:nvSpPr>
          <p:cNvPr id="11" name="Rounded Rectangle 10"/>
          <p:cNvSpPr/>
          <p:nvPr/>
        </p:nvSpPr>
        <p:spPr>
          <a:xfrm>
            <a:off x="5775960" y="1767839"/>
            <a:ext cx="355600" cy="220643"/>
          </a:xfrm>
          <a:prstGeom prst="roundRect">
            <a:avLst/>
          </a:prstGeom>
          <a:noFill/>
          <a:ln w="76200">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01000" y="1676400"/>
            <a:ext cx="990600" cy="428636"/>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276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80">
                                          <p:stCondLst>
                                            <p:cond delay="0"/>
                                          </p:stCondLst>
                                        </p:cTn>
                                        <p:tgtEl>
                                          <p:spTgt spid="17"/>
                                        </p:tgtEl>
                                      </p:cBhvr>
                                    </p:animEffect>
                                    <p:anim calcmode="lin" valueType="num">
                                      <p:cBhvr>
                                        <p:cTn id="1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 dur="26">
                                          <p:stCondLst>
                                            <p:cond delay="650"/>
                                          </p:stCondLst>
                                        </p:cTn>
                                        <p:tgtEl>
                                          <p:spTgt spid="17"/>
                                        </p:tgtEl>
                                      </p:cBhvr>
                                      <p:to x="100000" y="60000"/>
                                    </p:animScale>
                                    <p:animScale>
                                      <p:cBhvr>
                                        <p:cTn id="18" dur="166" decel="50000">
                                          <p:stCondLst>
                                            <p:cond delay="676"/>
                                          </p:stCondLst>
                                        </p:cTn>
                                        <p:tgtEl>
                                          <p:spTgt spid="17"/>
                                        </p:tgtEl>
                                      </p:cBhvr>
                                      <p:to x="100000" y="100000"/>
                                    </p:animScale>
                                    <p:animScale>
                                      <p:cBhvr>
                                        <p:cTn id="19" dur="26">
                                          <p:stCondLst>
                                            <p:cond delay="1312"/>
                                          </p:stCondLst>
                                        </p:cTn>
                                        <p:tgtEl>
                                          <p:spTgt spid="17"/>
                                        </p:tgtEl>
                                      </p:cBhvr>
                                      <p:to x="100000" y="80000"/>
                                    </p:animScale>
                                    <p:animScale>
                                      <p:cBhvr>
                                        <p:cTn id="20" dur="166" decel="50000">
                                          <p:stCondLst>
                                            <p:cond delay="1338"/>
                                          </p:stCondLst>
                                        </p:cTn>
                                        <p:tgtEl>
                                          <p:spTgt spid="17"/>
                                        </p:tgtEl>
                                      </p:cBhvr>
                                      <p:to x="100000" y="100000"/>
                                    </p:animScale>
                                    <p:animScale>
                                      <p:cBhvr>
                                        <p:cTn id="21" dur="26">
                                          <p:stCondLst>
                                            <p:cond delay="1642"/>
                                          </p:stCondLst>
                                        </p:cTn>
                                        <p:tgtEl>
                                          <p:spTgt spid="17"/>
                                        </p:tgtEl>
                                      </p:cBhvr>
                                      <p:to x="100000" y="90000"/>
                                    </p:animScale>
                                    <p:animScale>
                                      <p:cBhvr>
                                        <p:cTn id="22" dur="166" decel="50000">
                                          <p:stCondLst>
                                            <p:cond delay="1668"/>
                                          </p:stCondLst>
                                        </p:cTn>
                                        <p:tgtEl>
                                          <p:spTgt spid="17"/>
                                        </p:tgtEl>
                                      </p:cBhvr>
                                      <p:to x="100000" y="100000"/>
                                    </p:animScale>
                                    <p:animScale>
                                      <p:cBhvr>
                                        <p:cTn id="23" dur="26">
                                          <p:stCondLst>
                                            <p:cond delay="1808"/>
                                          </p:stCondLst>
                                        </p:cTn>
                                        <p:tgtEl>
                                          <p:spTgt spid="17"/>
                                        </p:tgtEl>
                                      </p:cBhvr>
                                      <p:to x="100000" y="95000"/>
                                    </p:animScale>
                                    <p:animScale>
                                      <p:cBhvr>
                                        <p:cTn id="24" dur="166" decel="50000">
                                          <p:stCondLst>
                                            <p:cond delay="1834"/>
                                          </p:stCondLst>
                                        </p:cTn>
                                        <p:tgtEl>
                                          <p:spTgt spid="17"/>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80">
                                          <p:stCondLst>
                                            <p:cond delay="0"/>
                                          </p:stCondLst>
                                        </p:cTn>
                                        <p:tgtEl>
                                          <p:spTgt spid="15"/>
                                        </p:tgtEl>
                                      </p:cBhvr>
                                    </p:animEffect>
                                    <p:anim calcmode="lin" valueType="num">
                                      <p:cBhvr>
                                        <p:cTn id="2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4" dur="26">
                                          <p:stCondLst>
                                            <p:cond delay="650"/>
                                          </p:stCondLst>
                                        </p:cTn>
                                        <p:tgtEl>
                                          <p:spTgt spid="15"/>
                                        </p:tgtEl>
                                      </p:cBhvr>
                                      <p:to x="100000" y="60000"/>
                                    </p:animScale>
                                    <p:animScale>
                                      <p:cBhvr>
                                        <p:cTn id="35" dur="166" decel="50000">
                                          <p:stCondLst>
                                            <p:cond delay="676"/>
                                          </p:stCondLst>
                                        </p:cTn>
                                        <p:tgtEl>
                                          <p:spTgt spid="15"/>
                                        </p:tgtEl>
                                      </p:cBhvr>
                                      <p:to x="100000" y="100000"/>
                                    </p:animScale>
                                    <p:animScale>
                                      <p:cBhvr>
                                        <p:cTn id="36" dur="26">
                                          <p:stCondLst>
                                            <p:cond delay="1312"/>
                                          </p:stCondLst>
                                        </p:cTn>
                                        <p:tgtEl>
                                          <p:spTgt spid="15"/>
                                        </p:tgtEl>
                                      </p:cBhvr>
                                      <p:to x="100000" y="80000"/>
                                    </p:animScale>
                                    <p:animScale>
                                      <p:cBhvr>
                                        <p:cTn id="37" dur="166" decel="50000">
                                          <p:stCondLst>
                                            <p:cond delay="1338"/>
                                          </p:stCondLst>
                                        </p:cTn>
                                        <p:tgtEl>
                                          <p:spTgt spid="15"/>
                                        </p:tgtEl>
                                      </p:cBhvr>
                                      <p:to x="100000" y="100000"/>
                                    </p:animScale>
                                    <p:animScale>
                                      <p:cBhvr>
                                        <p:cTn id="38" dur="26">
                                          <p:stCondLst>
                                            <p:cond delay="1642"/>
                                          </p:stCondLst>
                                        </p:cTn>
                                        <p:tgtEl>
                                          <p:spTgt spid="15"/>
                                        </p:tgtEl>
                                      </p:cBhvr>
                                      <p:to x="100000" y="90000"/>
                                    </p:animScale>
                                    <p:animScale>
                                      <p:cBhvr>
                                        <p:cTn id="39" dur="166" decel="50000">
                                          <p:stCondLst>
                                            <p:cond delay="1668"/>
                                          </p:stCondLst>
                                        </p:cTn>
                                        <p:tgtEl>
                                          <p:spTgt spid="15"/>
                                        </p:tgtEl>
                                      </p:cBhvr>
                                      <p:to x="100000" y="100000"/>
                                    </p:animScale>
                                    <p:animScale>
                                      <p:cBhvr>
                                        <p:cTn id="40" dur="26">
                                          <p:stCondLst>
                                            <p:cond delay="1808"/>
                                          </p:stCondLst>
                                        </p:cTn>
                                        <p:tgtEl>
                                          <p:spTgt spid="15"/>
                                        </p:tgtEl>
                                      </p:cBhvr>
                                      <p:to x="100000" y="95000"/>
                                    </p:animScale>
                                    <p:animScale>
                                      <p:cBhvr>
                                        <p:cTn id="41" dur="166" decel="50000">
                                          <p:stCondLst>
                                            <p:cond delay="1834"/>
                                          </p:stCondLst>
                                        </p:cTn>
                                        <p:tgtEl>
                                          <p:spTgt spid="1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wipe(left)">
                                      <p:cBhvr>
                                        <p:cTn id="46" dur="1500"/>
                                        <p:tgtEl>
                                          <p:spTgt spid="10">
                                            <p:txEl>
                                              <p:pRg st="0" end="0"/>
                                            </p:txEl>
                                          </p:spTgt>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animEffect transition="in" filter="wipe(left)">
                                      <p:cBhvr>
                                        <p:cTn id="50" dur="1750"/>
                                        <p:tgtEl>
                                          <p:spTgt spid="10">
                                            <p:txEl>
                                              <p:pRg st="1" end="1"/>
                                            </p:txEl>
                                          </p:spTgt>
                                        </p:tgtEl>
                                      </p:cBhvr>
                                    </p:animEffect>
                                  </p:childTnLst>
                                </p:cTn>
                              </p:par>
                            </p:childTnLst>
                          </p:cTn>
                        </p:par>
                        <p:par>
                          <p:cTn id="51" fill="hold">
                            <p:stCondLst>
                              <p:cond delay="3250"/>
                            </p:stCondLst>
                            <p:childTnLst>
                              <p:par>
                                <p:cTn id="52" presetID="26"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80">
                                          <p:stCondLst>
                                            <p:cond delay="0"/>
                                          </p:stCondLst>
                                        </p:cTn>
                                        <p:tgtEl>
                                          <p:spTgt spid="16"/>
                                        </p:tgtEl>
                                      </p:cBhvr>
                                    </p:animEffect>
                                    <p:anim calcmode="lin" valueType="num">
                                      <p:cBhvr>
                                        <p:cTn id="5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0" dur="26">
                                          <p:stCondLst>
                                            <p:cond delay="650"/>
                                          </p:stCondLst>
                                        </p:cTn>
                                        <p:tgtEl>
                                          <p:spTgt spid="16"/>
                                        </p:tgtEl>
                                      </p:cBhvr>
                                      <p:to x="100000" y="60000"/>
                                    </p:animScale>
                                    <p:animScale>
                                      <p:cBhvr>
                                        <p:cTn id="61" dur="166" decel="50000">
                                          <p:stCondLst>
                                            <p:cond delay="676"/>
                                          </p:stCondLst>
                                        </p:cTn>
                                        <p:tgtEl>
                                          <p:spTgt spid="16"/>
                                        </p:tgtEl>
                                      </p:cBhvr>
                                      <p:to x="100000" y="100000"/>
                                    </p:animScale>
                                    <p:animScale>
                                      <p:cBhvr>
                                        <p:cTn id="62" dur="26">
                                          <p:stCondLst>
                                            <p:cond delay="1312"/>
                                          </p:stCondLst>
                                        </p:cTn>
                                        <p:tgtEl>
                                          <p:spTgt spid="16"/>
                                        </p:tgtEl>
                                      </p:cBhvr>
                                      <p:to x="100000" y="80000"/>
                                    </p:animScale>
                                    <p:animScale>
                                      <p:cBhvr>
                                        <p:cTn id="63" dur="166" decel="50000">
                                          <p:stCondLst>
                                            <p:cond delay="1338"/>
                                          </p:stCondLst>
                                        </p:cTn>
                                        <p:tgtEl>
                                          <p:spTgt spid="16"/>
                                        </p:tgtEl>
                                      </p:cBhvr>
                                      <p:to x="100000" y="100000"/>
                                    </p:animScale>
                                    <p:animScale>
                                      <p:cBhvr>
                                        <p:cTn id="64" dur="26">
                                          <p:stCondLst>
                                            <p:cond delay="1642"/>
                                          </p:stCondLst>
                                        </p:cTn>
                                        <p:tgtEl>
                                          <p:spTgt spid="16"/>
                                        </p:tgtEl>
                                      </p:cBhvr>
                                      <p:to x="100000" y="90000"/>
                                    </p:animScale>
                                    <p:animScale>
                                      <p:cBhvr>
                                        <p:cTn id="65" dur="166" decel="50000">
                                          <p:stCondLst>
                                            <p:cond delay="1668"/>
                                          </p:stCondLst>
                                        </p:cTn>
                                        <p:tgtEl>
                                          <p:spTgt spid="16"/>
                                        </p:tgtEl>
                                      </p:cBhvr>
                                      <p:to x="100000" y="100000"/>
                                    </p:animScale>
                                    <p:animScale>
                                      <p:cBhvr>
                                        <p:cTn id="66" dur="26">
                                          <p:stCondLst>
                                            <p:cond delay="1808"/>
                                          </p:stCondLst>
                                        </p:cTn>
                                        <p:tgtEl>
                                          <p:spTgt spid="16"/>
                                        </p:tgtEl>
                                      </p:cBhvr>
                                      <p:to x="100000" y="95000"/>
                                    </p:animScale>
                                    <p:animScale>
                                      <p:cBhvr>
                                        <p:cTn id="67" dur="166" decel="50000">
                                          <p:stCondLst>
                                            <p:cond delay="1834"/>
                                          </p:stCondLst>
                                        </p:cTn>
                                        <p:tgtEl>
                                          <p:spTgt spid="16"/>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wipe(left)">
                                      <p:cBhvr>
                                        <p:cTn id="72" dur="1750"/>
                                        <p:tgtEl>
                                          <p:spTgt spid="10">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wipe(left)">
                                      <p:cBhvr>
                                        <p:cTn id="77" dur="1750"/>
                                        <p:tgtEl>
                                          <p:spTgt spid="10">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0">
                                            <p:txEl>
                                              <p:pRg st="4" end="4"/>
                                            </p:txEl>
                                          </p:spTgt>
                                        </p:tgtEl>
                                        <p:attrNameLst>
                                          <p:attrName>style.visibility</p:attrName>
                                        </p:attrNameLst>
                                      </p:cBhvr>
                                      <p:to>
                                        <p:strVal val="visible"/>
                                      </p:to>
                                    </p:set>
                                    <p:animEffect transition="in" filter="wipe(left)">
                                      <p:cBhvr>
                                        <p:cTn id="82" dur="175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44</a:t>
            </a:fld>
            <a:endParaRPr lang="en-US"/>
          </a:p>
        </p:txBody>
      </p:sp>
      <p:sp>
        <p:nvSpPr>
          <p:cNvPr id="9" name="Rounded Rectangle 8"/>
          <p:cNvSpPr/>
          <p:nvPr/>
        </p:nvSpPr>
        <p:spPr>
          <a:xfrm>
            <a:off x="3373120" y="3733800"/>
            <a:ext cx="5542280" cy="1219200"/>
          </a:xfrm>
          <a:prstGeom prst="roundRect">
            <a:avLst/>
          </a:prstGeom>
          <a:solidFill>
            <a:schemeClr val="bg1"/>
          </a:solidFill>
          <a:ln w="76200">
            <a:solidFill>
              <a:schemeClr val="accent4">
                <a:lumMod val="60000"/>
                <a:lumOff val="40000"/>
              </a:schemeClr>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239968" y="1692453"/>
            <a:ext cx="410036" cy="290518"/>
          </a:xfrm>
          <a:prstGeom prst="roundRect">
            <a:avLst/>
          </a:prstGeom>
          <a:noFill/>
          <a:ln w="76200">
            <a:solidFill>
              <a:srgbClr val="0070C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784787" y="1826740"/>
            <a:ext cx="668853" cy="25860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16840" y="3810000"/>
            <a:ext cx="2504439" cy="360480"/>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73120" y="147321"/>
            <a:ext cx="1404621" cy="579120"/>
          </a:xfrm>
          <a:prstGeom prst="roundRect">
            <a:avLst/>
          </a:prstGeom>
          <a:noFill/>
          <a:ln w="76200">
            <a:solidFill>
              <a:srgbClr val="FF000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2535" y="946725"/>
            <a:ext cx="2321469" cy="707886"/>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 </a:t>
            </a:r>
            <a:r>
              <a:rPr lang="en-US" sz="16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(Missouri)</a:t>
            </a:r>
            <a:endParaRPr lang="en-US" sz="16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cxnSp>
        <p:nvCxnSpPr>
          <p:cNvPr id="18" name="Straight Arrow Connector 17"/>
          <p:cNvCxnSpPr/>
          <p:nvPr/>
        </p:nvCxnSpPr>
        <p:spPr>
          <a:xfrm flipV="1">
            <a:off x="2604004" y="2175902"/>
            <a:ext cx="6006596" cy="1638028"/>
          </a:xfrm>
          <a:prstGeom prst="straightConnector1">
            <a:avLst/>
          </a:prstGeom>
          <a:ln w="5715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610600" y="1885384"/>
            <a:ext cx="410036" cy="290518"/>
          </a:xfrm>
          <a:prstGeom prst="roundRect">
            <a:avLst/>
          </a:prstGeom>
          <a:noFill/>
          <a:ln w="76200">
            <a:solidFill>
              <a:srgbClr val="FF000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73120" y="3810000"/>
            <a:ext cx="5542280" cy="1138773"/>
          </a:xfrm>
          <a:prstGeom prst="rect">
            <a:avLst/>
          </a:prstGeom>
          <a:noFill/>
        </p:spPr>
        <p:txBody>
          <a:bodyPr wrap="square" lIns="91440" tIns="45720" rIns="91440" bIns="45720">
            <a:spAutoFit/>
          </a:bodyPr>
          <a:lstStyle/>
          <a:p>
            <a:pPr algn="ctr"/>
            <a:r>
              <a:rPr lang="en-US"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Let’s take a closer look at this counterfeit!</a:t>
            </a:r>
            <a:endParaRPr lang="en-US" sz="3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524343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26"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childTnLst>
                          </p:cTn>
                        </p:par>
                        <p:par>
                          <p:cTn id="49" fill="hold">
                            <p:stCondLst>
                              <p:cond delay="2000"/>
                            </p:stCondLst>
                            <p:childTnLst>
                              <p:par>
                                <p:cTn id="50" presetID="26"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80">
                                          <p:stCondLst>
                                            <p:cond delay="0"/>
                                          </p:stCondLst>
                                        </p:cTn>
                                        <p:tgtEl>
                                          <p:spTgt spid="11"/>
                                        </p:tgtEl>
                                      </p:cBhvr>
                                    </p:animEffect>
                                    <p:anim calcmode="lin" valueType="num">
                                      <p:cBhvr>
                                        <p:cTn id="5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8" dur="26">
                                          <p:stCondLst>
                                            <p:cond delay="650"/>
                                          </p:stCondLst>
                                        </p:cTn>
                                        <p:tgtEl>
                                          <p:spTgt spid="11"/>
                                        </p:tgtEl>
                                      </p:cBhvr>
                                      <p:to x="100000" y="60000"/>
                                    </p:animScale>
                                    <p:animScale>
                                      <p:cBhvr>
                                        <p:cTn id="59" dur="166" decel="50000">
                                          <p:stCondLst>
                                            <p:cond delay="676"/>
                                          </p:stCondLst>
                                        </p:cTn>
                                        <p:tgtEl>
                                          <p:spTgt spid="11"/>
                                        </p:tgtEl>
                                      </p:cBhvr>
                                      <p:to x="100000" y="100000"/>
                                    </p:animScale>
                                    <p:animScale>
                                      <p:cBhvr>
                                        <p:cTn id="60" dur="26">
                                          <p:stCondLst>
                                            <p:cond delay="1312"/>
                                          </p:stCondLst>
                                        </p:cTn>
                                        <p:tgtEl>
                                          <p:spTgt spid="11"/>
                                        </p:tgtEl>
                                      </p:cBhvr>
                                      <p:to x="100000" y="80000"/>
                                    </p:animScale>
                                    <p:animScale>
                                      <p:cBhvr>
                                        <p:cTn id="61" dur="166" decel="50000">
                                          <p:stCondLst>
                                            <p:cond delay="1338"/>
                                          </p:stCondLst>
                                        </p:cTn>
                                        <p:tgtEl>
                                          <p:spTgt spid="11"/>
                                        </p:tgtEl>
                                      </p:cBhvr>
                                      <p:to x="100000" y="100000"/>
                                    </p:animScale>
                                    <p:animScale>
                                      <p:cBhvr>
                                        <p:cTn id="62" dur="26">
                                          <p:stCondLst>
                                            <p:cond delay="1642"/>
                                          </p:stCondLst>
                                        </p:cTn>
                                        <p:tgtEl>
                                          <p:spTgt spid="11"/>
                                        </p:tgtEl>
                                      </p:cBhvr>
                                      <p:to x="100000" y="90000"/>
                                    </p:animScale>
                                    <p:animScale>
                                      <p:cBhvr>
                                        <p:cTn id="63" dur="166" decel="50000">
                                          <p:stCondLst>
                                            <p:cond delay="1668"/>
                                          </p:stCondLst>
                                        </p:cTn>
                                        <p:tgtEl>
                                          <p:spTgt spid="11"/>
                                        </p:tgtEl>
                                      </p:cBhvr>
                                      <p:to x="100000" y="100000"/>
                                    </p:animScale>
                                    <p:animScale>
                                      <p:cBhvr>
                                        <p:cTn id="64" dur="26">
                                          <p:stCondLst>
                                            <p:cond delay="1808"/>
                                          </p:stCondLst>
                                        </p:cTn>
                                        <p:tgtEl>
                                          <p:spTgt spid="11"/>
                                        </p:tgtEl>
                                      </p:cBhvr>
                                      <p:to x="100000" y="95000"/>
                                    </p:animScale>
                                    <p:animScale>
                                      <p:cBhvr>
                                        <p:cTn id="65" dur="166" decel="50000">
                                          <p:stCondLst>
                                            <p:cond delay="1834"/>
                                          </p:stCondLst>
                                        </p:cTn>
                                        <p:tgtEl>
                                          <p:spTgt spid="11"/>
                                        </p:tgtEl>
                                      </p:cBhvr>
                                      <p:to x="100000" y="100000"/>
                                    </p:animScale>
                                  </p:childTnLst>
                                </p:cTn>
                              </p:par>
                            </p:childTnLst>
                          </p:cTn>
                        </p:par>
                        <p:par>
                          <p:cTn id="66" fill="hold">
                            <p:stCondLst>
                              <p:cond delay="4000"/>
                            </p:stCondLst>
                            <p:childTnLst>
                              <p:par>
                                <p:cTn id="67" presetID="21" presetClass="entr" presetSubtype="1"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heel(1)">
                                      <p:cBhvr>
                                        <p:cTn id="69" dur="2250"/>
                                        <p:tgtEl>
                                          <p:spTgt spid="13"/>
                                        </p:tgtEl>
                                      </p:cBhvr>
                                    </p:animEffect>
                                  </p:childTnLst>
                                </p:cTn>
                              </p:par>
                            </p:childTnLst>
                          </p:cTn>
                        </p:par>
                        <p:par>
                          <p:cTn id="70" fill="hold">
                            <p:stCondLst>
                              <p:cond delay="6250"/>
                            </p:stCondLst>
                            <p:childTnLst>
                              <p:par>
                                <p:cTn id="71" presetID="22" presetClass="entr" presetSubtype="8"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2000"/>
                                        <p:tgtEl>
                                          <p:spTgt spid="18"/>
                                        </p:tgtEl>
                                      </p:cBhvr>
                                    </p:animEffect>
                                  </p:childTnLst>
                                </p:cTn>
                              </p:par>
                            </p:childTnLst>
                          </p:cTn>
                        </p:par>
                        <p:par>
                          <p:cTn id="74" fill="hold">
                            <p:stCondLst>
                              <p:cond delay="8250"/>
                            </p:stCondLst>
                            <p:childTnLst>
                              <p:par>
                                <p:cTn id="75" presetID="26"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80">
                                          <p:stCondLst>
                                            <p:cond delay="0"/>
                                          </p:stCondLst>
                                        </p:cTn>
                                        <p:tgtEl>
                                          <p:spTgt spid="20"/>
                                        </p:tgtEl>
                                      </p:cBhvr>
                                    </p:animEffect>
                                    <p:anim calcmode="lin" valueType="num">
                                      <p:cBhvr>
                                        <p:cTn id="7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3" dur="26">
                                          <p:stCondLst>
                                            <p:cond delay="650"/>
                                          </p:stCondLst>
                                        </p:cTn>
                                        <p:tgtEl>
                                          <p:spTgt spid="20"/>
                                        </p:tgtEl>
                                      </p:cBhvr>
                                      <p:to x="100000" y="60000"/>
                                    </p:animScale>
                                    <p:animScale>
                                      <p:cBhvr>
                                        <p:cTn id="84" dur="166" decel="50000">
                                          <p:stCondLst>
                                            <p:cond delay="676"/>
                                          </p:stCondLst>
                                        </p:cTn>
                                        <p:tgtEl>
                                          <p:spTgt spid="20"/>
                                        </p:tgtEl>
                                      </p:cBhvr>
                                      <p:to x="100000" y="100000"/>
                                    </p:animScale>
                                    <p:animScale>
                                      <p:cBhvr>
                                        <p:cTn id="85" dur="26">
                                          <p:stCondLst>
                                            <p:cond delay="1312"/>
                                          </p:stCondLst>
                                        </p:cTn>
                                        <p:tgtEl>
                                          <p:spTgt spid="20"/>
                                        </p:tgtEl>
                                      </p:cBhvr>
                                      <p:to x="100000" y="80000"/>
                                    </p:animScale>
                                    <p:animScale>
                                      <p:cBhvr>
                                        <p:cTn id="86" dur="166" decel="50000">
                                          <p:stCondLst>
                                            <p:cond delay="1338"/>
                                          </p:stCondLst>
                                        </p:cTn>
                                        <p:tgtEl>
                                          <p:spTgt spid="20"/>
                                        </p:tgtEl>
                                      </p:cBhvr>
                                      <p:to x="100000" y="100000"/>
                                    </p:animScale>
                                    <p:animScale>
                                      <p:cBhvr>
                                        <p:cTn id="87" dur="26">
                                          <p:stCondLst>
                                            <p:cond delay="1642"/>
                                          </p:stCondLst>
                                        </p:cTn>
                                        <p:tgtEl>
                                          <p:spTgt spid="20"/>
                                        </p:tgtEl>
                                      </p:cBhvr>
                                      <p:to x="100000" y="90000"/>
                                    </p:animScale>
                                    <p:animScale>
                                      <p:cBhvr>
                                        <p:cTn id="88" dur="166" decel="50000">
                                          <p:stCondLst>
                                            <p:cond delay="1668"/>
                                          </p:stCondLst>
                                        </p:cTn>
                                        <p:tgtEl>
                                          <p:spTgt spid="20"/>
                                        </p:tgtEl>
                                      </p:cBhvr>
                                      <p:to x="100000" y="100000"/>
                                    </p:animScale>
                                    <p:animScale>
                                      <p:cBhvr>
                                        <p:cTn id="89" dur="26">
                                          <p:stCondLst>
                                            <p:cond delay="1808"/>
                                          </p:stCondLst>
                                        </p:cTn>
                                        <p:tgtEl>
                                          <p:spTgt spid="20"/>
                                        </p:tgtEl>
                                      </p:cBhvr>
                                      <p:to x="100000" y="95000"/>
                                    </p:animScale>
                                    <p:animScale>
                                      <p:cBhvr>
                                        <p:cTn id="90" dur="166" decel="50000">
                                          <p:stCondLst>
                                            <p:cond delay="1834"/>
                                          </p:stCondLst>
                                        </p:cTn>
                                        <p:tgtEl>
                                          <p:spTgt spid="20"/>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1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4" grpId="1" animBg="1"/>
      <p:bldP spid="4" grpId="0"/>
      <p:bldP spid="20"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45</a:t>
            </a:fld>
            <a:endParaRPr lang="en-US"/>
          </a:p>
        </p:txBody>
      </p:sp>
      <p:pic>
        <p:nvPicPr>
          <p:cNvPr id="8196" name="Picture 4" descr="C:\Users\Rae\Pictures\2018 y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2340150"/>
            <a:ext cx="8686800" cy="4172991"/>
          </a:xfrm>
          <a:prstGeom prst="round2DiagRect">
            <a:avLst>
              <a:gd name="adj1" fmla="val 16667"/>
              <a:gd name="adj2" fmla="val 0"/>
            </a:avLst>
          </a:prstGeom>
          <a:ln w="88900" cap="sq">
            <a:solidFill>
              <a:schemeClr val="accent3"/>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Oval 10"/>
          <p:cNvSpPr/>
          <p:nvPr/>
        </p:nvSpPr>
        <p:spPr>
          <a:xfrm>
            <a:off x="6108700" y="3843020"/>
            <a:ext cx="381000" cy="381000"/>
          </a:xfrm>
          <a:prstGeom prst="ellipse">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5800" y="4897120"/>
            <a:ext cx="381000" cy="381000"/>
          </a:xfrm>
          <a:prstGeom prst="ellipse">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01000" y="3601720"/>
            <a:ext cx="381000" cy="381000"/>
          </a:xfrm>
          <a:prstGeom prst="ellipse">
            <a:avLst/>
          </a:prstGeom>
          <a:noFill/>
          <a:ln w="762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60220" y="4681220"/>
            <a:ext cx="6606540" cy="1384995"/>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000" b="1" dirty="0" smtClean="0">
                <a:solidFill>
                  <a:srgbClr val="0070C0"/>
                </a:solidFill>
              </a:rPr>
              <a:t>Yahweh’s Restoration Ministry </a:t>
            </a:r>
            <a:r>
              <a:rPr lang="en-US" sz="1600" b="1" dirty="0" smtClean="0">
                <a:solidFill>
                  <a:srgbClr val="0070C0"/>
                </a:solidFill>
              </a:rPr>
              <a:t>(Missouri) </a:t>
            </a:r>
            <a:r>
              <a:rPr lang="en-US" sz="2000" b="1" dirty="0" smtClean="0">
                <a:solidFill>
                  <a:srgbClr val="0070C0"/>
                </a:solidFill>
              </a:rPr>
              <a:t>– Calendar for 2018: </a:t>
            </a:r>
          </a:p>
          <a:p>
            <a:pPr marL="342900" indent="-342900">
              <a:buAutoNum type="arabicPeriod"/>
            </a:pPr>
            <a:r>
              <a:rPr lang="en-US" sz="1600" b="1" dirty="0" smtClean="0">
                <a:solidFill>
                  <a:srgbClr val="006600"/>
                </a:solidFill>
              </a:rPr>
              <a:t>This calendar is also using </a:t>
            </a:r>
            <a:r>
              <a:rPr lang="en-US" sz="1600" b="1" dirty="0" err="1" smtClean="0">
                <a:solidFill>
                  <a:srgbClr val="006600"/>
                </a:solidFill>
              </a:rPr>
              <a:t>equi</a:t>
            </a:r>
            <a:r>
              <a:rPr lang="en-US" sz="1600" b="1" dirty="0" smtClean="0">
                <a:solidFill>
                  <a:srgbClr val="006600"/>
                </a:solidFill>
              </a:rPr>
              <a:t>-lux on Mar 17</a:t>
            </a:r>
            <a:r>
              <a:rPr lang="en-US" sz="1600" b="1" baseline="30000" dirty="0" smtClean="0">
                <a:solidFill>
                  <a:srgbClr val="006600"/>
                </a:solidFill>
              </a:rPr>
              <a:t>th</a:t>
            </a:r>
            <a:r>
              <a:rPr lang="en-US" sz="1600" b="1" dirty="0" smtClean="0">
                <a:solidFill>
                  <a:srgbClr val="006600"/>
                </a:solidFill>
              </a:rPr>
              <a:t> as </a:t>
            </a:r>
            <a:r>
              <a:rPr lang="en-US" sz="1600" b="1" i="1" dirty="0" smtClean="0">
                <a:solidFill>
                  <a:srgbClr val="006600"/>
                </a:solidFill>
              </a:rPr>
              <a:t>tequfah.</a:t>
            </a:r>
            <a:endParaRPr lang="en-US" sz="1600" b="1" dirty="0" smtClean="0">
              <a:solidFill>
                <a:srgbClr val="006600"/>
              </a:solidFill>
            </a:endParaRPr>
          </a:p>
          <a:p>
            <a:pPr marL="342900" indent="-342900">
              <a:buAutoNum type="arabicPeriod"/>
            </a:pPr>
            <a:r>
              <a:rPr lang="en-US" sz="1600" b="1" dirty="0" smtClean="0">
                <a:solidFill>
                  <a:srgbClr val="0070C0"/>
                </a:solidFill>
              </a:rPr>
              <a:t>The next crescent moon is Mar 18</a:t>
            </a:r>
            <a:r>
              <a:rPr lang="en-US" sz="1600" b="1" baseline="30000" dirty="0" smtClean="0">
                <a:solidFill>
                  <a:srgbClr val="0070C0"/>
                </a:solidFill>
              </a:rPr>
              <a:t>th</a:t>
            </a:r>
            <a:r>
              <a:rPr lang="en-US" sz="1600" b="1" dirty="0" smtClean="0">
                <a:solidFill>
                  <a:srgbClr val="0070C0"/>
                </a:solidFill>
              </a:rPr>
              <a:t>.  </a:t>
            </a:r>
          </a:p>
          <a:p>
            <a:pPr marL="342900" indent="-342900">
              <a:buAutoNum type="arabicPeriod"/>
            </a:pPr>
            <a:r>
              <a:rPr lang="en-US" sz="1600" b="1" dirty="0" smtClean="0">
                <a:solidFill>
                  <a:srgbClr val="C00000"/>
                </a:solidFill>
              </a:rPr>
              <a:t>They also count 14 days from the </a:t>
            </a:r>
            <a:r>
              <a:rPr lang="en-US" sz="1600" b="1" u="sng" dirty="0" smtClean="0">
                <a:solidFill>
                  <a:srgbClr val="C00000"/>
                </a:solidFill>
              </a:rPr>
              <a:t>winter</a:t>
            </a:r>
            <a:r>
              <a:rPr lang="en-US" sz="1600" b="1" dirty="0" smtClean="0">
                <a:solidFill>
                  <a:srgbClr val="C00000"/>
                </a:solidFill>
              </a:rPr>
              <a:t> sliver moon to the full </a:t>
            </a:r>
            <a:r>
              <a:rPr lang="en-US" sz="1600" b="1" dirty="0">
                <a:solidFill>
                  <a:srgbClr val="C00000"/>
                </a:solidFill>
              </a:rPr>
              <a:t>m</a:t>
            </a:r>
            <a:r>
              <a:rPr lang="en-US" sz="1600" b="1" dirty="0" smtClean="0">
                <a:solidFill>
                  <a:srgbClr val="C00000"/>
                </a:solidFill>
              </a:rPr>
              <a:t>oon.</a:t>
            </a:r>
          </a:p>
          <a:p>
            <a:pPr marL="342900" indent="-342900">
              <a:buAutoNum type="arabicPeriod"/>
            </a:pPr>
            <a:r>
              <a:rPr lang="en-US" sz="1600" b="1" dirty="0" smtClean="0">
                <a:solidFill>
                  <a:srgbClr val="C00000"/>
                </a:solidFill>
              </a:rPr>
              <a:t>Passover begins at sunset on Mar 31</a:t>
            </a:r>
            <a:r>
              <a:rPr lang="en-US" sz="1600" b="1" baseline="30000" dirty="0" smtClean="0">
                <a:solidFill>
                  <a:srgbClr val="C00000"/>
                </a:solidFill>
              </a:rPr>
              <a:t>st</a:t>
            </a:r>
            <a:r>
              <a:rPr lang="en-US" sz="1600" b="1" dirty="0" smtClean="0">
                <a:solidFill>
                  <a:srgbClr val="C00000"/>
                </a:solidFill>
              </a:rPr>
              <a:t>; Passover Day on Easter’s Apr 1</a:t>
            </a:r>
            <a:r>
              <a:rPr lang="en-US" sz="1600" b="1" baseline="30000" dirty="0" smtClean="0">
                <a:solidFill>
                  <a:srgbClr val="C00000"/>
                </a:solidFill>
              </a:rPr>
              <a:t>st</a:t>
            </a:r>
            <a:r>
              <a:rPr lang="en-US" sz="1600" b="1" dirty="0" smtClean="0">
                <a:solidFill>
                  <a:srgbClr val="C00000"/>
                </a:solidFill>
              </a:rPr>
              <a:t>. </a:t>
            </a:r>
          </a:p>
        </p:txBody>
      </p:sp>
      <p:sp>
        <p:nvSpPr>
          <p:cNvPr id="14" name="Rounded Rectangle 13"/>
          <p:cNvSpPr/>
          <p:nvPr/>
        </p:nvSpPr>
        <p:spPr>
          <a:xfrm>
            <a:off x="1784787" y="1826740"/>
            <a:ext cx="668853" cy="25860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93380" y="4053265"/>
            <a:ext cx="381000" cy="381000"/>
          </a:xfrm>
          <a:prstGeom prst="ellipse">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2535" y="946725"/>
            <a:ext cx="2321469" cy="707886"/>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 </a:t>
            </a:r>
            <a:r>
              <a:rPr lang="en-US" sz="16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(Missouri)</a:t>
            </a:r>
            <a:endParaRPr lang="en-US" sz="16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sp>
        <p:nvSpPr>
          <p:cNvPr id="18" name="Rounded Rectangle 17"/>
          <p:cNvSpPr/>
          <p:nvPr/>
        </p:nvSpPr>
        <p:spPr>
          <a:xfrm>
            <a:off x="3373120" y="147321"/>
            <a:ext cx="1404621" cy="579120"/>
          </a:xfrm>
          <a:prstGeom prst="roundRect">
            <a:avLst/>
          </a:prstGeom>
          <a:noFill/>
          <a:ln w="76200">
            <a:solidFill>
              <a:srgbClr val="FF0000"/>
            </a:solid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410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up)">
                                      <p:cBhvr>
                                        <p:cTn id="7" dur="1500"/>
                                        <p:tgtEl>
                                          <p:spTgt spid="819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750"/>
                                        <p:tgtEl>
                                          <p:spTgt spid="9"/>
                                        </p:tgtEl>
                                      </p:cBhvr>
                                    </p:animEffect>
                                  </p:childTnLst>
                                </p:cTn>
                              </p:par>
                            </p:childTnLst>
                          </p:cTn>
                        </p:par>
                        <p:par>
                          <p:cTn id="12" fill="hold">
                            <p:stCondLst>
                              <p:cond delay="3250"/>
                            </p:stCondLst>
                            <p:childTnLst>
                              <p:par>
                                <p:cTn id="13" presetID="22" presetClass="entr" presetSubtype="8"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175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1750"/>
                                        <p:tgtEl>
                                          <p:spTgt spid="9">
                                            <p:txEl>
                                              <p:pRg st="1" end="1"/>
                                            </p:txEl>
                                          </p:spTgt>
                                        </p:tgtEl>
                                      </p:cBhvr>
                                    </p:animEffect>
                                  </p:childTnLst>
                                </p:cTn>
                              </p:par>
                            </p:childTnLst>
                          </p:cTn>
                        </p:par>
                        <p:par>
                          <p:cTn id="21" fill="hold">
                            <p:stCondLst>
                              <p:cond delay="1750"/>
                            </p:stCondLst>
                            <p:childTnLst>
                              <p:par>
                                <p:cTn id="22" presetID="26"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left)">
                                      <p:cBhvr>
                                        <p:cTn id="42" dur="1750"/>
                                        <p:tgtEl>
                                          <p:spTgt spid="9">
                                            <p:txEl>
                                              <p:pRg st="2" end="2"/>
                                            </p:txEl>
                                          </p:spTgt>
                                        </p:tgtEl>
                                      </p:cBhvr>
                                    </p:animEffect>
                                  </p:childTnLst>
                                </p:cTn>
                              </p:par>
                            </p:childTnLst>
                          </p:cTn>
                        </p:par>
                        <p:par>
                          <p:cTn id="43" fill="hold">
                            <p:stCondLst>
                              <p:cond delay="1750"/>
                            </p:stCondLst>
                            <p:childTnLst>
                              <p:par>
                                <p:cTn id="44" presetID="26"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80">
                                          <p:stCondLst>
                                            <p:cond delay="0"/>
                                          </p:stCondLst>
                                        </p:cTn>
                                        <p:tgtEl>
                                          <p:spTgt spid="11"/>
                                        </p:tgtEl>
                                      </p:cBhvr>
                                    </p:animEffect>
                                    <p:anim calcmode="lin" valueType="num">
                                      <p:cBhvr>
                                        <p:cTn id="4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2" dur="26">
                                          <p:stCondLst>
                                            <p:cond delay="650"/>
                                          </p:stCondLst>
                                        </p:cTn>
                                        <p:tgtEl>
                                          <p:spTgt spid="11"/>
                                        </p:tgtEl>
                                      </p:cBhvr>
                                      <p:to x="100000" y="60000"/>
                                    </p:animScale>
                                    <p:animScale>
                                      <p:cBhvr>
                                        <p:cTn id="53" dur="166" decel="50000">
                                          <p:stCondLst>
                                            <p:cond delay="676"/>
                                          </p:stCondLst>
                                        </p:cTn>
                                        <p:tgtEl>
                                          <p:spTgt spid="11"/>
                                        </p:tgtEl>
                                      </p:cBhvr>
                                      <p:to x="100000" y="100000"/>
                                    </p:animScale>
                                    <p:animScale>
                                      <p:cBhvr>
                                        <p:cTn id="54" dur="26">
                                          <p:stCondLst>
                                            <p:cond delay="1312"/>
                                          </p:stCondLst>
                                        </p:cTn>
                                        <p:tgtEl>
                                          <p:spTgt spid="11"/>
                                        </p:tgtEl>
                                      </p:cBhvr>
                                      <p:to x="100000" y="80000"/>
                                    </p:animScale>
                                    <p:animScale>
                                      <p:cBhvr>
                                        <p:cTn id="55" dur="166" decel="50000">
                                          <p:stCondLst>
                                            <p:cond delay="1338"/>
                                          </p:stCondLst>
                                        </p:cTn>
                                        <p:tgtEl>
                                          <p:spTgt spid="11"/>
                                        </p:tgtEl>
                                      </p:cBhvr>
                                      <p:to x="100000" y="100000"/>
                                    </p:animScale>
                                    <p:animScale>
                                      <p:cBhvr>
                                        <p:cTn id="56" dur="26">
                                          <p:stCondLst>
                                            <p:cond delay="1642"/>
                                          </p:stCondLst>
                                        </p:cTn>
                                        <p:tgtEl>
                                          <p:spTgt spid="11"/>
                                        </p:tgtEl>
                                      </p:cBhvr>
                                      <p:to x="100000" y="90000"/>
                                    </p:animScale>
                                    <p:animScale>
                                      <p:cBhvr>
                                        <p:cTn id="57" dur="166" decel="50000">
                                          <p:stCondLst>
                                            <p:cond delay="1668"/>
                                          </p:stCondLst>
                                        </p:cTn>
                                        <p:tgtEl>
                                          <p:spTgt spid="11"/>
                                        </p:tgtEl>
                                      </p:cBhvr>
                                      <p:to x="100000" y="100000"/>
                                    </p:animScale>
                                    <p:animScale>
                                      <p:cBhvr>
                                        <p:cTn id="58" dur="26">
                                          <p:stCondLst>
                                            <p:cond delay="1808"/>
                                          </p:stCondLst>
                                        </p:cTn>
                                        <p:tgtEl>
                                          <p:spTgt spid="11"/>
                                        </p:tgtEl>
                                      </p:cBhvr>
                                      <p:to x="100000" y="95000"/>
                                    </p:animScale>
                                    <p:animScale>
                                      <p:cBhvr>
                                        <p:cTn id="59" dur="166" decel="50000">
                                          <p:stCondLst>
                                            <p:cond delay="1834"/>
                                          </p:stCondLst>
                                        </p:cTn>
                                        <p:tgtEl>
                                          <p:spTgt spid="11"/>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9">
                                            <p:txEl>
                                              <p:pRg st="3" end="3"/>
                                            </p:txEl>
                                          </p:spTgt>
                                        </p:tgtEl>
                                        <p:attrNameLst>
                                          <p:attrName>style.visibility</p:attrName>
                                        </p:attrNameLst>
                                      </p:cBhvr>
                                      <p:to>
                                        <p:strVal val="visible"/>
                                      </p:to>
                                    </p:set>
                                    <p:animEffect transition="in" filter="wipe(left)">
                                      <p:cBhvr>
                                        <p:cTn id="64" dur="1750"/>
                                        <p:tgtEl>
                                          <p:spTgt spid="9">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9">
                                            <p:txEl>
                                              <p:pRg st="4" end="4"/>
                                            </p:txEl>
                                          </p:spTgt>
                                        </p:tgtEl>
                                        <p:attrNameLst>
                                          <p:attrName>style.visibility</p:attrName>
                                        </p:attrNameLst>
                                      </p:cBhvr>
                                      <p:to>
                                        <p:strVal val="visible"/>
                                      </p:to>
                                    </p:set>
                                    <p:animEffect transition="in" filter="wipe(left)">
                                      <p:cBhvr>
                                        <p:cTn id="69" dur="1750"/>
                                        <p:tgtEl>
                                          <p:spTgt spid="9">
                                            <p:txEl>
                                              <p:pRg st="4" end="4"/>
                                            </p:txEl>
                                          </p:spTgt>
                                        </p:tgtEl>
                                      </p:cBhvr>
                                    </p:animEffect>
                                  </p:childTnLst>
                                </p:cTn>
                              </p:par>
                            </p:childTnLst>
                          </p:cTn>
                        </p:par>
                        <p:par>
                          <p:cTn id="70" fill="hold">
                            <p:stCondLst>
                              <p:cond delay="1750"/>
                            </p:stCondLst>
                            <p:childTnLst>
                              <p:par>
                                <p:cTn id="71" presetID="26"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580">
                                          <p:stCondLst>
                                            <p:cond delay="0"/>
                                          </p:stCondLst>
                                        </p:cTn>
                                        <p:tgtEl>
                                          <p:spTgt spid="15"/>
                                        </p:tgtEl>
                                      </p:cBhvr>
                                    </p:animEffect>
                                    <p:anim calcmode="lin" valueType="num">
                                      <p:cBhvr>
                                        <p:cTn id="7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9" dur="26">
                                          <p:stCondLst>
                                            <p:cond delay="650"/>
                                          </p:stCondLst>
                                        </p:cTn>
                                        <p:tgtEl>
                                          <p:spTgt spid="15"/>
                                        </p:tgtEl>
                                      </p:cBhvr>
                                      <p:to x="100000" y="60000"/>
                                    </p:animScale>
                                    <p:animScale>
                                      <p:cBhvr>
                                        <p:cTn id="80" dur="166" decel="50000">
                                          <p:stCondLst>
                                            <p:cond delay="676"/>
                                          </p:stCondLst>
                                        </p:cTn>
                                        <p:tgtEl>
                                          <p:spTgt spid="15"/>
                                        </p:tgtEl>
                                      </p:cBhvr>
                                      <p:to x="100000" y="100000"/>
                                    </p:animScale>
                                    <p:animScale>
                                      <p:cBhvr>
                                        <p:cTn id="81" dur="26">
                                          <p:stCondLst>
                                            <p:cond delay="1312"/>
                                          </p:stCondLst>
                                        </p:cTn>
                                        <p:tgtEl>
                                          <p:spTgt spid="15"/>
                                        </p:tgtEl>
                                      </p:cBhvr>
                                      <p:to x="100000" y="80000"/>
                                    </p:animScale>
                                    <p:animScale>
                                      <p:cBhvr>
                                        <p:cTn id="82" dur="166" decel="50000">
                                          <p:stCondLst>
                                            <p:cond delay="1338"/>
                                          </p:stCondLst>
                                        </p:cTn>
                                        <p:tgtEl>
                                          <p:spTgt spid="15"/>
                                        </p:tgtEl>
                                      </p:cBhvr>
                                      <p:to x="100000" y="100000"/>
                                    </p:animScale>
                                    <p:animScale>
                                      <p:cBhvr>
                                        <p:cTn id="83" dur="26">
                                          <p:stCondLst>
                                            <p:cond delay="1642"/>
                                          </p:stCondLst>
                                        </p:cTn>
                                        <p:tgtEl>
                                          <p:spTgt spid="15"/>
                                        </p:tgtEl>
                                      </p:cBhvr>
                                      <p:to x="100000" y="90000"/>
                                    </p:animScale>
                                    <p:animScale>
                                      <p:cBhvr>
                                        <p:cTn id="84" dur="166" decel="50000">
                                          <p:stCondLst>
                                            <p:cond delay="1668"/>
                                          </p:stCondLst>
                                        </p:cTn>
                                        <p:tgtEl>
                                          <p:spTgt spid="15"/>
                                        </p:tgtEl>
                                      </p:cBhvr>
                                      <p:to x="100000" y="100000"/>
                                    </p:animScale>
                                    <p:animScale>
                                      <p:cBhvr>
                                        <p:cTn id="85" dur="26">
                                          <p:stCondLst>
                                            <p:cond delay="1808"/>
                                          </p:stCondLst>
                                        </p:cTn>
                                        <p:tgtEl>
                                          <p:spTgt spid="15"/>
                                        </p:tgtEl>
                                      </p:cBhvr>
                                      <p:to x="100000" y="95000"/>
                                    </p:animScale>
                                    <p:animScale>
                                      <p:cBhvr>
                                        <p:cTn id="86" dur="166" decel="50000">
                                          <p:stCondLst>
                                            <p:cond delay="1834"/>
                                          </p:stCondLst>
                                        </p:cTn>
                                        <p:tgtEl>
                                          <p:spTgt spid="15"/>
                                        </p:tgtEl>
                                      </p:cBhvr>
                                      <p:to x="100000" y="100000"/>
                                    </p:animScale>
                                  </p:childTnLst>
                                </p:cTn>
                              </p:par>
                            </p:childTnLst>
                          </p:cTn>
                        </p:par>
                        <p:par>
                          <p:cTn id="87" fill="hold">
                            <p:stCondLst>
                              <p:cond delay="3750"/>
                            </p:stCondLst>
                            <p:childTnLst>
                              <p:par>
                                <p:cTn id="88" presetID="26" presetClass="entr" presetSubtype="0" fill="hold" grpId="0" nodeType="after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down)">
                                      <p:cBhvr>
                                        <p:cTn id="90" dur="580">
                                          <p:stCondLst>
                                            <p:cond delay="0"/>
                                          </p:stCondLst>
                                        </p:cTn>
                                        <p:tgtEl>
                                          <p:spTgt spid="12"/>
                                        </p:tgtEl>
                                      </p:cBhvr>
                                    </p:animEffect>
                                    <p:anim calcmode="lin" valueType="num">
                                      <p:cBhvr>
                                        <p:cTn id="9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6" dur="26">
                                          <p:stCondLst>
                                            <p:cond delay="650"/>
                                          </p:stCondLst>
                                        </p:cTn>
                                        <p:tgtEl>
                                          <p:spTgt spid="12"/>
                                        </p:tgtEl>
                                      </p:cBhvr>
                                      <p:to x="100000" y="60000"/>
                                    </p:animScale>
                                    <p:animScale>
                                      <p:cBhvr>
                                        <p:cTn id="97" dur="166" decel="50000">
                                          <p:stCondLst>
                                            <p:cond delay="676"/>
                                          </p:stCondLst>
                                        </p:cTn>
                                        <p:tgtEl>
                                          <p:spTgt spid="12"/>
                                        </p:tgtEl>
                                      </p:cBhvr>
                                      <p:to x="100000" y="100000"/>
                                    </p:animScale>
                                    <p:animScale>
                                      <p:cBhvr>
                                        <p:cTn id="98" dur="26">
                                          <p:stCondLst>
                                            <p:cond delay="1312"/>
                                          </p:stCondLst>
                                        </p:cTn>
                                        <p:tgtEl>
                                          <p:spTgt spid="12"/>
                                        </p:tgtEl>
                                      </p:cBhvr>
                                      <p:to x="100000" y="80000"/>
                                    </p:animScale>
                                    <p:animScale>
                                      <p:cBhvr>
                                        <p:cTn id="99" dur="166" decel="50000">
                                          <p:stCondLst>
                                            <p:cond delay="1338"/>
                                          </p:stCondLst>
                                        </p:cTn>
                                        <p:tgtEl>
                                          <p:spTgt spid="12"/>
                                        </p:tgtEl>
                                      </p:cBhvr>
                                      <p:to x="100000" y="100000"/>
                                    </p:animScale>
                                    <p:animScale>
                                      <p:cBhvr>
                                        <p:cTn id="100" dur="26">
                                          <p:stCondLst>
                                            <p:cond delay="1642"/>
                                          </p:stCondLst>
                                        </p:cTn>
                                        <p:tgtEl>
                                          <p:spTgt spid="12"/>
                                        </p:tgtEl>
                                      </p:cBhvr>
                                      <p:to x="100000" y="90000"/>
                                    </p:animScale>
                                    <p:animScale>
                                      <p:cBhvr>
                                        <p:cTn id="101" dur="166" decel="50000">
                                          <p:stCondLst>
                                            <p:cond delay="1668"/>
                                          </p:stCondLst>
                                        </p:cTn>
                                        <p:tgtEl>
                                          <p:spTgt spid="12"/>
                                        </p:tgtEl>
                                      </p:cBhvr>
                                      <p:to x="100000" y="100000"/>
                                    </p:animScale>
                                    <p:animScale>
                                      <p:cBhvr>
                                        <p:cTn id="102" dur="26">
                                          <p:stCondLst>
                                            <p:cond delay="1808"/>
                                          </p:stCondLst>
                                        </p:cTn>
                                        <p:tgtEl>
                                          <p:spTgt spid="12"/>
                                        </p:tgtEl>
                                      </p:cBhvr>
                                      <p:to x="100000" y="95000"/>
                                    </p:animScale>
                                    <p:animScale>
                                      <p:cBhvr>
                                        <p:cTn id="103"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9"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46</a:t>
            </a:fld>
            <a:endParaRPr lang="en-US"/>
          </a:p>
        </p:txBody>
      </p:sp>
      <p:sp>
        <p:nvSpPr>
          <p:cNvPr id="6" name="Rounded Rectangle 5"/>
          <p:cNvSpPr/>
          <p:nvPr/>
        </p:nvSpPr>
        <p:spPr>
          <a:xfrm>
            <a:off x="6705599" y="152399"/>
            <a:ext cx="2138945" cy="684079"/>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484" y="660737"/>
            <a:ext cx="2159566" cy="1154162"/>
          </a:xfrm>
          <a:prstGeom prst="rect">
            <a:avLst/>
          </a:prstGeom>
          <a:solidFill>
            <a:schemeClr val="bg1"/>
          </a:soli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Salem, OR</a:t>
            </a:r>
          </a:p>
          <a:p>
            <a:pPr algn="ctr"/>
            <a:endParaRPr lang="en-US" sz="8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sp>
        <p:nvSpPr>
          <p:cNvPr id="13" name="TextBox 12"/>
          <p:cNvSpPr txBox="1"/>
          <p:nvPr/>
        </p:nvSpPr>
        <p:spPr>
          <a:xfrm>
            <a:off x="399044" y="1661160"/>
            <a:ext cx="8445501" cy="5086008"/>
          </a:xfrm>
          <a:prstGeom prst="rect">
            <a:avLst/>
          </a:prstGeom>
          <a:solidFill>
            <a:schemeClr val="accent3">
              <a:lumMod val="20000"/>
              <a:lumOff val="80000"/>
            </a:schemeClr>
          </a:solidFill>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800" b="1" dirty="0" smtClean="0">
                <a:solidFill>
                  <a:srgbClr val="0070C0"/>
                </a:solidFill>
              </a:rPr>
              <a:t>Lighted Way Ministries </a:t>
            </a:r>
            <a:r>
              <a:rPr lang="en-US" sz="2000" b="1" dirty="0" smtClean="0">
                <a:solidFill>
                  <a:srgbClr val="0070C0"/>
                </a:solidFill>
              </a:rPr>
              <a:t>(Oregon) </a:t>
            </a:r>
            <a:r>
              <a:rPr lang="en-US" sz="2800" b="1" dirty="0" smtClean="0">
                <a:solidFill>
                  <a:srgbClr val="0070C0"/>
                </a:solidFill>
              </a:rPr>
              <a:t>– Calendar for 2018: </a:t>
            </a:r>
          </a:p>
          <a:p>
            <a:r>
              <a:rPr lang="en-US" sz="2200" b="1" dirty="0" smtClean="0">
                <a:solidFill>
                  <a:srgbClr val="006600"/>
                </a:solidFill>
              </a:rPr>
              <a:t>The back page of this calendar lists exactly the reason why Lighted Way changed their calendar substituting equinox for </a:t>
            </a:r>
            <a:r>
              <a:rPr lang="en-US" sz="2200" b="1" dirty="0" err="1" smtClean="0">
                <a:solidFill>
                  <a:srgbClr val="006600"/>
                </a:solidFill>
              </a:rPr>
              <a:t>equi</a:t>
            </a:r>
            <a:r>
              <a:rPr lang="en-US" sz="2200" b="1" dirty="0" smtClean="0">
                <a:solidFill>
                  <a:srgbClr val="006600"/>
                </a:solidFill>
              </a:rPr>
              <a:t>-LUX </a:t>
            </a:r>
            <a:r>
              <a:rPr lang="en-US" sz="2200" b="1" u="sng" dirty="0" smtClean="0">
                <a:solidFill>
                  <a:srgbClr val="006600"/>
                </a:solidFill>
              </a:rPr>
              <a:t>this year</a:t>
            </a:r>
            <a:r>
              <a:rPr lang="en-US" sz="2200" b="1" dirty="0" smtClean="0">
                <a:solidFill>
                  <a:srgbClr val="006600"/>
                </a:solidFill>
              </a:rPr>
              <a:t>.  This is their explanation: </a:t>
            </a:r>
          </a:p>
          <a:p>
            <a:r>
              <a:rPr lang="en-US" sz="2200" b="1" dirty="0" smtClean="0">
                <a:solidFill>
                  <a:srgbClr val="0070C0"/>
                </a:solidFill>
              </a:rPr>
              <a:t>“The spring </a:t>
            </a:r>
            <a:r>
              <a:rPr lang="en-US" sz="2200" b="1" i="1" dirty="0" smtClean="0">
                <a:solidFill>
                  <a:srgbClr val="0070C0"/>
                </a:solidFill>
              </a:rPr>
              <a:t>Tekufah</a:t>
            </a:r>
            <a:r>
              <a:rPr lang="en-US" sz="2200" b="1" dirty="0" smtClean="0">
                <a:solidFill>
                  <a:srgbClr val="0070C0"/>
                </a:solidFill>
              </a:rPr>
              <a:t> is the </a:t>
            </a:r>
            <a:r>
              <a:rPr lang="en-US" sz="2200" b="1" i="1" dirty="0" smtClean="0">
                <a:solidFill>
                  <a:srgbClr val="0070C0"/>
                </a:solidFill>
              </a:rPr>
              <a:t>Tekufah</a:t>
            </a:r>
            <a:r>
              <a:rPr lang="en-US" sz="2200" b="1" dirty="0" smtClean="0">
                <a:solidFill>
                  <a:srgbClr val="0070C0"/>
                </a:solidFill>
              </a:rPr>
              <a:t> which marks the end of the Biblical Year.  </a:t>
            </a:r>
            <a:r>
              <a:rPr lang="en-US" sz="2200" b="1" dirty="0" smtClean="0">
                <a:solidFill>
                  <a:srgbClr val="FF0000"/>
                </a:solidFill>
              </a:rPr>
              <a:t>Like the New Moon, the astronomical </a:t>
            </a:r>
            <a:r>
              <a:rPr lang="en-US" sz="2200" b="1" i="1" dirty="0" smtClean="0">
                <a:solidFill>
                  <a:srgbClr val="FF0000"/>
                </a:solidFill>
              </a:rPr>
              <a:t>Equinox</a:t>
            </a:r>
            <a:r>
              <a:rPr lang="en-US" sz="2200" b="1" dirty="0" smtClean="0">
                <a:solidFill>
                  <a:srgbClr val="FF0000"/>
                </a:solidFill>
              </a:rPr>
              <a:t> and the </a:t>
            </a:r>
            <a:r>
              <a:rPr lang="en-US" sz="2200" b="1" dirty="0" err="1" smtClean="0">
                <a:solidFill>
                  <a:srgbClr val="FF0000"/>
                </a:solidFill>
              </a:rPr>
              <a:t>sightable</a:t>
            </a:r>
            <a:r>
              <a:rPr lang="en-US" sz="2200" b="1" dirty="0" smtClean="0">
                <a:solidFill>
                  <a:srgbClr val="FF0000"/>
                </a:solidFill>
              </a:rPr>
              <a:t> </a:t>
            </a:r>
            <a:r>
              <a:rPr lang="en-US" sz="2200" b="1" i="1" dirty="0" smtClean="0">
                <a:solidFill>
                  <a:srgbClr val="FF0000"/>
                </a:solidFill>
              </a:rPr>
              <a:t>Tekufah</a:t>
            </a:r>
            <a:r>
              <a:rPr lang="en-US" sz="2200" b="1" dirty="0" smtClean="0">
                <a:solidFill>
                  <a:srgbClr val="FF0000"/>
                </a:solidFill>
              </a:rPr>
              <a:t> are on different days.  </a:t>
            </a:r>
            <a:r>
              <a:rPr lang="en-US" sz="2200" b="1" dirty="0" smtClean="0">
                <a:ln>
                  <a:solidFill>
                    <a:schemeClr val="tx1"/>
                  </a:solidFill>
                </a:ln>
                <a:solidFill>
                  <a:srgbClr val="006600"/>
                </a:solidFill>
                <a:latin typeface="Comic Sans MS" pitchFamily="66" charset="0"/>
              </a:rPr>
              <a:t>The astronomical Vernal Equinox, as dictated by the Council of </a:t>
            </a:r>
            <a:r>
              <a:rPr lang="en-US" sz="2200" b="1" dirty="0" err="1" smtClean="0">
                <a:ln>
                  <a:solidFill>
                    <a:schemeClr val="tx1"/>
                  </a:solidFill>
                </a:ln>
                <a:solidFill>
                  <a:srgbClr val="006600"/>
                </a:solidFill>
                <a:latin typeface="Comic Sans MS" pitchFamily="66" charset="0"/>
              </a:rPr>
              <a:t>Nicea</a:t>
            </a:r>
            <a:r>
              <a:rPr lang="en-US" sz="2200" b="1" dirty="0" smtClean="0">
                <a:ln>
                  <a:solidFill>
                    <a:schemeClr val="tx1"/>
                  </a:solidFill>
                </a:ln>
                <a:solidFill>
                  <a:srgbClr val="006600"/>
                </a:solidFill>
                <a:latin typeface="Comic Sans MS" pitchFamily="66" charset="0"/>
              </a:rPr>
              <a:t>, takes place on March 20 or 21.</a:t>
            </a:r>
            <a:r>
              <a:rPr lang="en-US" sz="2200" b="1" dirty="0" smtClean="0">
                <a:ln>
                  <a:solidFill>
                    <a:schemeClr val="accent1">
                      <a:lumMod val="20000"/>
                      <a:lumOff val="80000"/>
                    </a:schemeClr>
                  </a:solidFill>
                </a:ln>
                <a:solidFill>
                  <a:srgbClr val="006600"/>
                </a:solidFill>
                <a:latin typeface="Comic Sans MS" pitchFamily="66" charset="0"/>
              </a:rPr>
              <a:t>  </a:t>
            </a:r>
            <a:r>
              <a:rPr lang="en-US" sz="2200" b="1" u="sng" dirty="0" smtClean="0">
                <a:ln>
                  <a:solidFill>
                    <a:schemeClr val="tx1"/>
                  </a:solidFill>
                </a:ln>
                <a:solidFill>
                  <a:srgbClr val="FF0000"/>
                </a:solidFill>
              </a:rPr>
              <a:t>But the visual </a:t>
            </a:r>
            <a:r>
              <a:rPr lang="en-US" sz="2200" b="1" i="1" u="sng" dirty="0" smtClean="0">
                <a:ln>
                  <a:solidFill>
                    <a:schemeClr val="tx1"/>
                  </a:solidFill>
                </a:ln>
                <a:solidFill>
                  <a:srgbClr val="FF0000"/>
                </a:solidFill>
              </a:rPr>
              <a:t>Tekufah</a:t>
            </a:r>
            <a:r>
              <a:rPr lang="en-US" sz="2200" b="1" dirty="0" smtClean="0">
                <a:ln>
                  <a:solidFill>
                    <a:schemeClr val="tx1"/>
                  </a:solidFill>
                </a:ln>
                <a:solidFill>
                  <a:srgbClr val="FF0000"/>
                </a:solidFill>
              </a:rPr>
              <a:t> (</a:t>
            </a:r>
            <a:r>
              <a:rPr lang="en-US" sz="2200" b="1" dirty="0" smtClean="0">
                <a:ln>
                  <a:solidFill>
                    <a:schemeClr val="tx1"/>
                  </a:solidFill>
                </a:ln>
                <a:solidFill>
                  <a:srgbClr val="C00000"/>
                </a:solidFill>
              </a:rPr>
              <a:t>the day when the hours of daylight and darkness are both 12 hours) </a:t>
            </a:r>
            <a:r>
              <a:rPr lang="en-US" sz="2200" b="1" u="sng" dirty="0" smtClean="0">
                <a:ln>
                  <a:solidFill>
                    <a:schemeClr val="tx1"/>
                  </a:solidFill>
                </a:ln>
                <a:solidFill>
                  <a:srgbClr val="FF0000"/>
                </a:solidFill>
              </a:rPr>
              <a:t>is actually on March 17</a:t>
            </a:r>
            <a:r>
              <a:rPr lang="en-US" sz="2200" b="1" dirty="0" smtClean="0">
                <a:ln>
                  <a:solidFill>
                    <a:schemeClr val="tx1"/>
                  </a:solidFill>
                </a:ln>
                <a:solidFill>
                  <a:srgbClr val="C00000"/>
                </a:solidFill>
              </a:rPr>
              <a:t>. </a:t>
            </a:r>
            <a:r>
              <a:rPr lang="en-US" sz="2200" b="1" dirty="0">
                <a:ln>
                  <a:solidFill>
                    <a:schemeClr val="tx1"/>
                  </a:solidFill>
                </a:ln>
                <a:solidFill>
                  <a:srgbClr val="C00000"/>
                </a:solidFill>
              </a:rPr>
              <a:t> </a:t>
            </a:r>
            <a:r>
              <a:rPr lang="en-US" sz="2200" b="1" dirty="0" smtClean="0">
                <a:ln>
                  <a:solidFill>
                    <a:schemeClr val="tx1"/>
                  </a:solidFill>
                </a:ln>
                <a:solidFill>
                  <a:srgbClr val="C00000"/>
                </a:solidFill>
              </a:rPr>
              <a:t>This is why the older </a:t>
            </a:r>
            <a:r>
              <a:rPr lang="en-US" sz="2200" b="1" i="1" dirty="0" smtClean="0">
                <a:ln>
                  <a:solidFill>
                    <a:schemeClr val="tx1"/>
                  </a:solidFill>
                </a:ln>
                <a:solidFill>
                  <a:srgbClr val="C00000"/>
                </a:solidFill>
              </a:rPr>
              <a:t>Farmer’s Almanacs</a:t>
            </a:r>
            <a:r>
              <a:rPr lang="en-US" sz="2200" b="1" dirty="0" smtClean="0">
                <a:ln>
                  <a:solidFill>
                    <a:schemeClr val="tx1"/>
                  </a:solidFill>
                </a:ln>
                <a:solidFill>
                  <a:srgbClr val="C00000"/>
                </a:solidFill>
              </a:rPr>
              <a:t> listed March 17, not March 20, as the Vernal Equinox, or </a:t>
            </a:r>
            <a:r>
              <a:rPr lang="en-US" sz="2200" b="1" i="1" dirty="0" smtClean="0">
                <a:ln>
                  <a:solidFill>
                    <a:schemeClr val="tx1"/>
                  </a:solidFill>
                </a:ln>
                <a:solidFill>
                  <a:srgbClr val="C00000"/>
                </a:solidFill>
              </a:rPr>
              <a:t>Tekufah</a:t>
            </a:r>
            <a:r>
              <a:rPr lang="en-US" sz="2200" b="1" dirty="0" smtClean="0">
                <a:ln>
                  <a:solidFill>
                    <a:schemeClr val="tx1"/>
                  </a:solidFill>
                </a:ln>
                <a:solidFill>
                  <a:srgbClr val="C00000"/>
                </a:solidFill>
              </a:rPr>
              <a:t> in Hebrew.</a:t>
            </a:r>
            <a:r>
              <a:rPr lang="en-US" sz="2200" b="1" dirty="0" smtClean="0">
                <a:solidFill>
                  <a:srgbClr val="C00000"/>
                </a:solidFill>
              </a:rPr>
              <a:t>  </a:t>
            </a:r>
            <a:r>
              <a:rPr lang="en-US" sz="2200" b="1" u="sng" dirty="0" smtClean="0">
                <a:ln>
                  <a:solidFill>
                    <a:schemeClr val="tx1"/>
                  </a:solidFill>
                </a:ln>
                <a:solidFill>
                  <a:srgbClr val="0070C0"/>
                </a:solidFill>
              </a:rPr>
              <a:t>The </a:t>
            </a:r>
            <a:r>
              <a:rPr lang="en-US" sz="2200" b="1" i="1" u="sng" dirty="0" smtClean="0">
                <a:ln>
                  <a:solidFill>
                    <a:schemeClr val="tx1"/>
                  </a:solidFill>
                </a:ln>
                <a:solidFill>
                  <a:srgbClr val="0070C0"/>
                </a:solidFill>
              </a:rPr>
              <a:t>Tekufah</a:t>
            </a:r>
            <a:r>
              <a:rPr lang="en-US" sz="2200" b="1" u="sng" dirty="0" smtClean="0">
                <a:ln>
                  <a:solidFill>
                    <a:schemeClr val="tx1"/>
                  </a:solidFill>
                </a:ln>
                <a:solidFill>
                  <a:srgbClr val="0070C0"/>
                </a:solidFill>
              </a:rPr>
              <a:t> is a significant date because it is the Biblical end of the year</a:t>
            </a:r>
            <a:r>
              <a:rPr lang="en-US" sz="2200" b="1" dirty="0" smtClean="0">
                <a:ln>
                  <a:solidFill>
                    <a:schemeClr val="tx1"/>
                  </a:solidFill>
                </a:ln>
                <a:solidFill>
                  <a:srgbClr val="0070C0"/>
                </a:solidFill>
              </a:rPr>
              <a:t>.  </a:t>
            </a:r>
            <a:r>
              <a:rPr lang="en-US" sz="2200" b="1" dirty="0" smtClean="0">
                <a:ln w="3175">
                  <a:solidFill>
                    <a:schemeClr val="tx1"/>
                  </a:solidFill>
                </a:ln>
                <a:solidFill>
                  <a:srgbClr val="C00000"/>
                </a:solidFill>
                <a:latin typeface="Comic Sans MS" pitchFamily="66" charset="0"/>
              </a:rPr>
              <a:t>In other words, the year doesn’t Biblically end until March 17</a:t>
            </a:r>
            <a:r>
              <a:rPr lang="en-US" sz="2200" b="1" baseline="30000" dirty="0" smtClean="0">
                <a:ln w="3175">
                  <a:solidFill>
                    <a:schemeClr val="tx1"/>
                  </a:solidFill>
                </a:ln>
                <a:solidFill>
                  <a:srgbClr val="C00000"/>
                </a:solidFill>
                <a:latin typeface="Comic Sans MS" pitchFamily="66" charset="0"/>
              </a:rPr>
              <a:t>th</a:t>
            </a:r>
            <a:r>
              <a:rPr lang="en-US" sz="2200" b="1" dirty="0" smtClean="0">
                <a:ln w="3175">
                  <a:solidFill>
                    <a:schemeClr val="tx1"/>
                  </a:solidFill>
                </a:ln>
                <a:solidFill>
                  <a:srgbClr val="C00000"/>
                </a:solidFill>
                <a:latin typeface="Comic Sans MS" pitchFamily="66" charset="0"/>
              </a:rPr>
              <a:t>.</a:t>
            </a:r>
            <a:endParaRPr lang="en-US" sz="1050" b="1" dirty="0">
              <a:solidFill>
                <a:srgbClr val="C00000"/>
              </a:solidFill>
            </a:endParaRPr>
          </a:p>
        </p:txBody>
      </p:sp>
      <p:sp>
        <p:nvSpPr>
          <p:cNvPr id="15" name="Rounded Rectangle 14"/>
          <p:cNvSpPr/>
          <p:nvPr/>
        </p:nvSpPr>
        <p:spPr>
          <a:xfrm>
            <a:off x="6858000" y="1237818"/>
            <a:ext cx="1524000" cy="25860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n 1"/>
          <p:cNvSpPr/>
          <p:nvPr/>
        </p:nvSpPr>
        <p:spPr>
          <a:xfrm>
            <a:off x="6126480" y="848360"/>
            <a:ext cx="685800" cy="615696"/>
          </a:xfrm>
          <a:prstGeom prst="sun">
            <a:avLst/>
          </a:prstGeom>
          <a:noFill/>
          <a:ln w="381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535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750"/>
                                        <p:tgtEl>
                                          <p:spTgt spid="9"/>
                                        </p:tgtEl>
                                      </p:cBhvr>
                                    </p:animEffect>
                                  </p:childTnLst>
                                </p:cTn>
                              </p:par>
                            </p:childTnLst>
                          </p:cTn>
                        </p:par>
                        <p:par>
                          <p:cTn id="12" fill="hold">
                            <p:stCondLst>
                              <p:cond delay="3750"/>
                            </p:stCondLst>
                            <p:childTnLst>
                              <p:par>
                                <p:cTn id="13" presetID="26"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par>
                          <p:cTn id="29" fill="hold">
                            <p:stCondLst>
                              <p:cond delay="5750"/>
                            </p:stCondLst>
                            <p:childTnLst>
                              <p:par>
                                <p:cTn id="30" presetID="26" presetClass="entr" presetSubtype="0" fill="hold" grpId="1"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80">
                                          <p:stCondLst>
                                            <p:cond delay="0"/>
                                          </p:stCondLst>
                                        </p:cTn>
                                        <p:tgtEl>
                                          <p:spTgt spid="2"/>
                                        </p:tgtEl>
                                      </p:cBhvr>
                                    </p:animEffect>
                                    <p:anim calcmode="lin" valueType="num">
                                      <p:cBhvr>
                                        <p:cTn id="3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8" dur="26">
                                          <p:stCondLst>
                                            <p:cond delay="650"/>
                                          </p:stCondLst>
                                        </p:cTn>
                                        <p:tgtEl>
                                          <p:spTgt spid="2"/>
                                        </p:tgtEl>
                                      </p:cBhvr>
                                      <p:to x="100000" y="60000"/>
                                    </p:animScale>
                                    <p:animScale>
                                      <p:cBhvr>
                                        <p:cTn id="39" dur="166" decel="50000">
                                          <p:stCondLst>
                                            <p:cond delay="676"/>
                                          </p:stCondLst>
                                        </p:cTn>
                                        <p:tgtEl>
                                          <p:spTgt spid="2"/>
                                        </p:tgtEl>
                                      </p:cBhvr>
                                      <p:to x="100000" y="100000"/>
                                    </p:animScale>
                                    <p:animScale>
                                      <p:cBhvr>
                                        <p:cTn id="40" dur="26">
                                          <p:stCondLst>
                                            <p:cond delay="1312"/>
                                          </p:stCondLst>
                                        </p:cTn>
                                        <p:tgtEl>
                                          <p:spTgt spid="2"/>
                                        </p:tgtEl>
                                      </p:cBhvr>
                                      <p:to x="100000" y="80000"/>
                                    </p:animScale>
                                    <p:animScale>
                                      <p:cBhvr>
                                        <p:cTn id="41" dur="166" decel="50000">
                                          <p:stCondLst>
                                            <p:cond delay="1338"/>
                                          </p:stCondLst>
                                        </p:cTn>
                                        <p:tgtEl>
                                          <p:spTgt spid="2"/>
                                        </p:tgtEl>
                                      </p:cBhvr>
                                      <p:to x="100000" y="100000"/>
                                    </p:animScale>
                                    <p:animScale>
                                      <p:cBhvr>
                                        <p:cTn id="42" dur="26">
                                          <p:stCondLst>
                                            <p:cond delay="1642"/>
                                          </p:stCondLst>
                                        </p:cTn>
                                        <p:tgtEl>
                                          <p:spTgt spid="2"/>
                                        </p:tgtEl>
                                      </p:cBhvr>
                                      <p:to x="100000" y="90000"/>
                                    </p:animScale>
                                    <p:animScale>
                                      <p:cBhvr>
                                        <p:cTn id="43" dur="166" decel="50000">
                                          <p:stCondLst>
                                            <p:cond delay="1668"/>
                                          </p:stCondLst>
                                        </p:cTn>
                                        <p:tgtEl>
                                          <p:spTgt spid="2"/>
                                        </p:tgtEl>
                                      </p:cBhvr>
                                      <p:to x="100000" y="100000"/>
                                    </p:animScale>
                                    <p:animScale>
                                      <p:cBhvr>
                                        <p:cTn id="44" dur="26">
                                          <p:stCondLst>
                                            <p:cond delay="1808"/>
                                          </p:stCondLst>
                                        </p:cTn>
                                        <p:tgtEl>
                                          <p:spTgt spid="2"/>
                                        </p:tgtEl>
                                      </p:cBhvr>
                                      <p:to x="100000" y="95000"/>
                                    </p:animScale>
                                    <p:animScale>
                                      <p:cBhvr>
                                        <p:cTn id="45" dur="166" decel="50000">
                                          <p:stCondLst>
                                            <p:cond delay="1834"/>
                                          </p:stCondLst>
                                        </p:cTn>
                                        <p:tgtEl>
                                          <p:spTgt spid="2"/>
                                        </p:tgtEl>
                                      </p:cBhvr>
                                      <p:to x="100000" y="100000"/>
                                    </p:animScale>
                                  </p:childTnLst>
                                </p:cTn>
                              </p:par>
                            </p:childTnLst>
                          </p:cTn>
                        </p:par>
                        <p:par>
                          <p:cTn id="46" fill="hold">
                            <p:stCondLst>
                              <p:cond delay="7750"/>
                            </p:stCondLst>
                            <p:childTnLst>
                              <p:par>
                                <p:cTn id="47" presetID="8" presetClass="emph" presetSubtype="0" fill="hold" grpId="0" nodeType="afterEffect">
                                  <p:stCondLst>
                                    <p:cond delay="0"/>
                                  </p:stCondLst>
                                  <p:childTnLst>
                                    <p:animRot by="21600000">
                                      <p:cBhvr>
                                        <p:cTn id="48" dur="2500" fill="hold"/>
                                        <p:tgtEl>
                                          <p:spTgt spid="2"/>
                                        </p:tgtEl>
                                        <p:attrNameLst>
                                          <p:attrName>r</p:attrName>
                                        </p:attrNameLst>
                                      </p:cBhvr>
                                    </p:animRot>
                                  </p:childTnLst>
                                </p:cTn>
                              </p:par>
                              <p:par>
                                <p:cTn id="49" presetID="22" presetClass="entr" presetSubtype="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2500"/>
                                        <p:tgtEl>
                                          <p:spTgt spid="13"/>
                                        </p:tgtEl>
                                      </p:cBhvr>
                                    </p:animEffect>
                                  </p:childTnLst>
                                </p:cTn>
                              </p:par>
                              <p:par>
                                <p:cTn id="52" presetID="22" presetClass="entr" presetSubtype="1" fill="hold"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wipe(up)">
                                      <p:cBhvr>
                                        <p:cTn id="54" dur="1750"/>
                                        <p:tgtEl>
                                          <p:spTgt spid="13">
                                            <p:txEl>
                                              <p:pRg st="0" end="0"/>
                                            </p:txEl>
                                          </p:spTgt>
                                        </p:tgtEl>
                                      </p:cBhvr>
                                    </p:animEffect>
                                  </p:childTnLst>
                                </p:cTn>
                              </p:par>
                            </p:childTnLst>
                          </p:cTn>
                        </p:par>
                        <p:par>
                          <p:cTn id="55" fill="hold">
                            <p:stCondLst>
                              <p:cond delay="10250"/>
                            </p:stCondLst>
                            <p:childTnLst>
                              <p:par>
                                <p:cTn id="56" presetID="22" presetClass="entr" presetSubtype="1" fill="hold" nodeType="after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animEffect transition="in" filter="wipe(up)">
                                      <p:cBhvr>
                                        <p:cTn id="58" dur="1750"/>
                                        <p:tgtEl>
                                          <p:spTgt spid="13">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6" fill="hold" nodeType="clickEffect">
                                  <p:stCondLst>
                                    <p:cond delay="0"/>
                                  </p:stCondLst>
                                  <p:childTnLst>
                                    <p:set>
                                      <p:cBhvr>
                                        <p:cTn id="62" dur="1" fill="hold">
                                          <p:stCondLst>
                                            <p:cond delay="0"/>
                                          </p:stCondLst>
                                        </p:cTn>
                                        <p:tgtEl>
                                          <p:spTgt spid="13">
                                            <p:txEl>
                                              <p:pRg st="2" end="2"/>
                                            </p:txEl>
                                          </p:spTgt>
                                        </p:tgtEl>
                                        <p:attrNameLst>
                                          <p:attrName>style.visibility</p:attrName>
                                        </p:attrNameLst>
                                      </p:cBhvr>
                                      <p:to>
                                        <p:strVal val="visible"/>
                                      </p:to>
                                    </p:set>
                                    <p:animEffect transition="in" filter="barn(inHorizontal)">
                                      <p:cBhvr>
                                        <p:cTn id="63" dur="175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5" grpId="0" animBg="1"/>
      <p:bldP spid="2" grpId="0" animBg="1"/>
      <p:bldP spid="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47</a:t>
            </a:fld>
            <a:endParaRPr lang="en-US"/>
          </a:p>
        </p:txBody>
      </p:sp>
      <p:sp>
        <p:nvSpPr>
          <p:cNvPr id="9" name="Rectangle 8"/>
          <p:cNvSpPr/>
          <p:nvPr/>
        </p:nvSpPr>
        <p:spPr>
          <a:xfrm>
            <a:off x="363484" y="660737"/>
            <a:ext cx="2159566" cy="1154162"/>
          </a:xfrm>
          <a:prstGeom prst="rect">
            <a:avLst/>
          </a:prstGeom>
          <a:solidFill>
            <a:schemeClr val="bg1"/>
          </a:soli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Salem, OR</a:t>
            </a:r>
          </a:p>
          <a:p>
            <a:pPr algn="ctr"/>
            <a:endParaRPr lang="en-US" sz="8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sp>
        <p:nvSpPr>
          <p:cNvPr id="13" name="TextBox 12"/>
          <p:cNvSpPr txBox="1"/>
          <p:nvPr/>
        </p:nvSpPr>
        <p:spPr>
          <a:xfrm>
            <a:off x="399044" y="1661160"/>
            <a:ext cx="8445501" cy="4962897"/>
          </a:xfrm>
          <a:prstGeom prst="rect">
            <a:avLst/>
          </a:prstGeom>
          <a:solidFill>
            <a:schemeClr val="accent3">
              <a:lumMod val="20000"/>
              <a:lumOff val="80000"/>
            </a:schemeClr>
          </a:solidFill>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000" b="1" dirty="0" smtClean="0">
                <a:solidFill>
                  <a:srgbClr val="0070C0"/>
                </a:solidFill>
              </a:rPr>
              <a:t>Lighted Way Ministries </a:t>
            </a:r>
            <a:r>
              <a:rPr lang="en-US" sz="1600" b="1" dirty="0" smtClean="0">
                <a:solidFill>
                  <a:srgbClr val="0070C0"/>
                </a:solidFill>
              </a:rPr>
              <a:t>(Oregon) </a:t>
            </a:r>
            <a:r>
              <a:rPr lang="en-US" sz="2000" b="1" dirty="0" smtClean="0">
                <a:solidFill>
                  <a:srgbClr val="0070C0"/>
                </a:solidFill>
              </a:rPr>
              <a:t>– Calendar for 2018:  (</a:t>
            </a:r>
            <a:r>
              <a:rPr lang="en-US" sz="2000" b="1" dirty="0" err="1" smtClean="0">
                <a:solidFill>
                  <a:srgbClr val="0070C0"/>
                </a:solidFill>
              </a:rPr>
              <a:t>Con’t</a:t>
            </a:r>
            <a:r>
              <a:rPr lang="en-US" sz="2000" b="1" dirty="0" smtClean="0">
                <a:solidFill>
                  <a:srgbClr val="0070C0"/>
                </a:solidFill>
              </a:rPr>
              <a:t>)</a:t>
            </a:r>
          </a:p>
          <a:p>
            <a:endParaRPr lang="en-US" sz="1050" b="1" dirty="0">
              <a:solidFill>
                <a:srgbClr val="C00000"/>
              </a:solidFill>
            </a:endParaRPr>
          </a:p>
          <a:p>
            <a:r>
              <a:rPr lang="en-US" sz="2200" b="1" dirty="0" smtClean="0">
                <a:solidFill>
                  <a:srgbClr val="006600"/>
                </a:solidFill>
              </a:rPr>
              <a:t>“In the Eastern, Gentile, way of thinking, the New Year should begin the next day.  But, this is not how things work, Biblically.  Just as the end of time is not a single day, but a period of time, there is a shadow picture given of this every year.  </a:t>
            </a:r>
            <a:r>
              <a:rPr lang="en-US" sz="2200" b="1" u="sng" dirty="0" smtClean="0">
                <a:ln>
                  <a:solidFill>
                    <a:schemeClr val="tx1"/>
                  </a:solidFill>
                </a:ln>
                <a:solidFill>
                  <a:srgbClr val="FF0000"/>
                </a:solidFill>
              </a:rPr>
              <a:t>March 17 is the last day of the year, but the period of the end continues until the next New Moon</a:t>
            </a:r>
            <a:r>
              <a:rPr lang="en-US" sz="2200" b="1" dirty="0" smtClean="0">
                <a:ln>
                  <a:solidFill>
                    <a:schemeClr val="tx1"/>
                  </a:solidFill>
                </a:ln>
                <a:solidFill>
                  <a:srgbClr val="FF0000"/>
                </a:solidFill>
              </a:rPr>
              <a:t>, </a:t>
            </a:r>
            <a:r>
              <a:rPr lang="en-US" sz="2200" b="1" u="sng" dirty="0" smtClean="0">
                <a:ln>
                  <a:solidFill>
                    <a:schemeClr val="tx1"/>
                  </a:solidFill>
                </a:ln>
                <a:solidFill>
                  <a:srgbClr val="FF0000"/>
                </a:solidFill>
              </a:rPr>
              <a:t>following the </a:t>
            </a:r>
            <a:r>
              <a:rPr lang="en-US" sz="2200" b="1" i="1" u="sng" dirty="0" smtClean="0">
                <a:ln>
                  <a:solidFill>
                    <a:schemeClr val="tx1"/>
                  </a:solidFill>
                </a:ln>
                <a:solidFill>
                  <a:srgbClr val="FF0000"/>
                </a:solidFill>
              </a:rPr>
              <a:t>Tekufah</a:t>
            </a:r>
            <a:r>
              <a:rPr lang="en-US" sz="2200" b="1" dirty="0" smtClean="0">
                <a:ln>
                  <a:solidFill>
                    <a:schemeClr val="tx1"/>
                  </a:solidFill>
                </a:ln>
                <a:solidFill>
                  <a:srgbClr val="FF0000"/>
                </a:solidFill>
              </a:rPr>
              <a:t>.</a:t>
            </a:r>
            <a:r>
              <a:rPr lang="en-US" sz="2200" b="1" dirty="0" smtClean="0">
                <a:solidFill>
                  <a:srgbClr val="FF0000"/>
                </a:solidFill>
              </a:rPr>
              <a:t>  So, the first day of the New Biblical Year is actually (New Moon Day) March 19.  </a:t>
            </a:r>
            <a:r>
              <a:rPr lang="en-US" sz="2200" b="1" dirty="0">
                <a:solidFill>
                  <a:srgbClr val="006600"/>
                </a:solidFill>
              </a:rPr>
              <a:t>W</a:t>
            </a:r>
            <a:r>
              <a:rPr lang="en-US" sz="2200" b="1" dirty="0" smtClean="0">
                <a:solidFill>
                  <a:srgbClr val="006600"/>
                </a:solidFill>
              </a:rPr>
              <a:t>ith this date as the first day, Passover is the 14</a:t>
            </a:r>
            <a:r>
              <a:rPr lang="en-US" sz="2200" b="1" baseline="30000" dirty="0" smtClean="0">
                <a:solidFill>
                  <a:srgbClr val="006600"/>
                </a:solidFill>
              </a:rPr>
              <a:t>th</a:t>
            </a:r>
            <a:r>
              <a:rPr lang="en-US" sz="2200" b="1" dirty="0" smtClean="0">
                <a:solidFill>
                  <a:srgbClr val="006600"/>
                </a:solidFill>
              </a:rPr>
              <a:t> day, or 13 days later.  How do we know that the </a:t>
            </a:r>
            <a:r>
              <a:rPr lang="en-US" sz="2200" b="1" i="1" dirty="0" smtClean="0">
                <a:solidFill>
                  <a:srgbClr val="006600"/>
                </a:solidFill>
              </a:rPr>
              <a:t>Tekufah</a:t>
            </a:r>
            <a:r>
              <a:rPr lang="en-US" sz="2200" b="1" dirty="0" smtClean="0">
                <a:solidFill>
                  <a:srgbClr val="006600"/>
                </a:solidFill>
              </a:rPr>
              <a:t> is the End of the Year, Biblically?  The word </a:t>
            </a:r>
            <a:r>
              <a:rPr lang="en-US" sz="2200" b="1" i="1" dirty="0" smtClean="0">
                <a:solidFill>
                  <a:srgbClr val="006600"/>
                </a:solidFill>
              </a:rPr>
              <a:t>Tekufah </a:t>
            </a:r>
            <a:r>
              <a:rPr lang="en-US" sz="2200" b="1" dirty="0" smtClean="0">
                <a:solidFill>
                  <a:srgbClr val="006600"/>
                </a:solidFill>
              </a:rPr>
              <a:t>is </a:t>
            </a:r>
            <a:r>
              <a:rPr lang="en-US" sz="2200" b="1" i="1" dirty="0" smtClean="0">
                <a:solidFill>
                  <a:srgbClr val="006600"/>
                </a:solidFill>
              </a:rPr>
              <a:t>Strong’s </a:t>
            </a:r>
            <a:r>
              <a:rPr lang="en-US" sz="2200" b="1" dirty="0" smtClean="0">
                <a:solidFill>
                  <a:srgbClr val="006600"/>
                </a:solidFill>
              </a:rPr>
              <a:t>H8622.  It appears four times in the Bible.  </a:t>
            </a:r>
            <a:r>
              <a:rPr lang="en-US" sz="2200" b="1" u="sng" dirty="0" smtClean="0">
                <a:solidFill>
                  <a:srgbClr val="C00000"/>
                </a:solidFill>
              </a:rPr>
              <a:t>In 2 </a:t>
            </a:r>
            <a:r>
              <a:rPr lang="en-US" sz="2200" b="1" u="sng" dirty="0">
                <a:solidFill>
                  <a:srgbClr val="C00000"/>
                </a:solidFill>
              </a:rPr>
              <a:t>C</a:t>
            </a:r>
            <a:r>
              <a:rPr lang="en-US" sz="2200" b="1" u="sng" dirty="0" smtClean="0">
                <a:solidFill>
                  <a:srgbClr val="C00000"/>
                </a:solidFill>
              </a:rPr>
              <a:t>hron 24:23, we find the term </a:t>
            </a:r>
            <a:r>
              <a:rPr lang="en-US" sz="2200" b="1" i="1" u="sng" dirty="0" smtClean="0">
                <a:solidFill>
                  <a:srgbClr val="C00000"/>
                </a:solidFill>
              </a:rPr>
              <a:t>Tekufah</a:t>
            </a:r>
            <a:r>
              <a:rPr lang="en-US" sz="2200" b="1" u="sng" dirty="0" smtClean="0">
                <a:solidFill>
                  <a:srgbClr val="C00000"/>
                </a:solidFill>
              </a:rPr>
              <a:t> connected with being the end of the year, occurring in the Spring</a:t>
            </a:r>
            <a:r>
              <a:rPr lang="en-US" sz="2200" b="1" dirty="0" smtClean="0">
                <a:solidFill>
                  <a:srgbClr val="C00000"/>
                </a:solidFill>
              </a:rPr>
              <a:t>.  </a:t>
            </a:r>
            <a:r>
              <a:rPr lang="en-US" sz="2200" b="1" dirty="0" smtClean="0">
                <a:solidFill>
                  <a:srgbClr val="0070C0"/>
                </a:solidFill>
              </a:rPr>
              <a:t>This same verse is translated as “end of the year” and “spring” in other Bible versions, one of which is the RSV.”</a:t>
            </a:r>
            <a:endParaRPr lang="en-US" sz="2200" b="1" dirty="0" smtClean="0">
              <a:solidFill>
                <a:srgbClr val="C00000"/>
              </a:solidFill>
            </a:endParaRPr>
          </a:p>
        </p:txBody>
      </p:sp>
      <p:sp>
        <p:nvSpPr>
          <p:cNvPr id="15" name="Rounded Rectangle 14"/>
          <p:cNvSpPr/>
          <p:nvPr/>
        </p:nvSpPr>
        <p:spPr>
          <a:xfrm>
            <a:off x="6858000" y="1237818"/>
            <a:ext cx="1524000" cy="25860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n 1"/>
          <p:cNvSpPr/>
          <p:nvPr/>
        </p:nvSpPr>
        <p:spPr>
          <a:xfrm>
            <a:off x="6126480" y="848360"/>
            <a:ext cx="685800" cy="615696"/>
          </a:xfrm>
          <a:prstGeom prst="sun">
            <a:avLst/>
          </a:prstGeom>
          <a:noFill/>
          <a:ln w="381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579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48</a:t>
            </a:fld>
            <a:endParaRPr lang="en-US"/>
          </a:p>
        </p:txBody>
      </p:sp>
      <p:pic>
        <p:nvPicPr>
          <p:cNvPr id="9220" name="Picture 4" descr="C:\Users\Rae\Pictures\2018 lwm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10" y="3263900"/>
            <a:ext cx="8678090" cy="3365500"/>
          </a:xfrm>
          <a:prstGeom prst="round2DiagRect">
            <a:avLst>
              <a:gd name="adj1" fmla="val 16667"/>
              <a:gd name="adj2" fmla="val 0"/>
            </a:avLst>
          </a:prstGeom>
          <a:ln w="88900" cap="sq">
            <a:solidFill>
              <a:schemeClr val="accent3"/>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Oval 9"/>
          <p:cNvSpPr/>
          <p:nvPr/>
        </p:nvSpPr>
        <p:spPr>
          <a:xfrm>
            <a:off x="741680" y="5509260"/>
            <a:ext cx="381000" cy="381000"/>
          </a:xfrm>
          <a:prstGeom prst="ellipse">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20920" y="4439920"/>
            <a:ext cx="381000" cy="381000"/>
          </a:xfrm>
          <a:prstGeom prst="ellipse">
            <a:avLst/>
          </a:prstGeom>
          <a:noFill/>
          <a:ln w="76200">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3485" y="660737"/>
            <a:ext cx="2159566" cy="1015663"/>
          </a:xfrm>
          <a:prstGeom prst="rect">
            <a:avLst/>
          </a:prstGeom>
          <a:solidFill>
            <a:schemeClr val="bg1"/>
          </a:solidFill>
        </p:spPr>
        <p:txBody>
          <a:bodyPr wrap="non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Salem, OR</a:t>
            </a:r>
            <a:endParaRPr lang="en-US" sz="8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sp>
        <p:nvSpPr>
          <p:cNvPr id="8" name="TextBox 7"/>
          <p:cNvSpPr txBox="1"/>
          <p:nvPr/>
        </p:nvSpPr>
        <p:spPr>
          <a:xfrm>
            <a:off x="741680" y="1632099"/>
            <a:ext cx="7942580" cy="1569660"/>
          </a:xfrm>
          <a:prstGeom prst="rect">
            <a:avLst/>
          </a:prstGeom>
          <a:scene3d>
            <a:camera prst="orthographicFront"/>
            <a:lightRig rig="threePt" dir="t"/>
          </a:scene3d>
          <a:sp3d>
            <a:bevelT w="152400" h="50800" prst="softRound"/>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2400" b="1" dirty="0" smtClean="0">
                <a:solidFill>
                  <a:srgbClr val="0070C0"/>
                </a:solidFill>
              </a:rPr>
              <a:t>Lighted Way Ministry </a:t>
            </a:r>
            <a:r>
              <a:rPr lang="en-US" b="1" dirty="0" smtClean="0">
                <a:solidFill>
                  <a:srgbClr val="0070C0"/>
                </a:solidFill>
              </a:rPr>
              <a:t>(Oregon) </a:t>
            </a:r>
            <a:r>
              <a:rPr lang="en-US" sz="2400" b="1" dirty="0" smtClean="0">
                <a:solidFill>
                  <a:srgbClr val="0070C0"/>
                </a:solidFill>
              </a:rPr>
              <a:t>– Calendar for 2018: </a:t>
            </a:r>
          </a:p>
          <a:p>
            <a:pPr marL="342900" indent="-342900">
              <a:buAutoNum type="arabicPeriod"/>
            </a:pPr>
            <a:r>
              <a:rPr lang="en-US" b="1" dirty="0" smtClean="0">
                <a:solidFill>
                  <a:srgbClr val="006600"/>
                </a:solidFill>
              </a:rPr>
              <a:t>We just read the reason LWM is substituting </a:t>
            </a:r>
            <a:r>
              <a:rPr lang="en-US" b="1" dirty="0" err="1" smtClean="0">
                <a:solidFill>
                  <a:srgbClr val="006600"/>
                </a:solidFill>
              </a:rPr>
              <a:t>equi</a:t>
            </a:r>
            <a:r>
              <a:rPr lang="en-US" b="1" dirty="0" smtClean="0">
                <a:solidFill>
                  <a:srgbClr val="006600"/>
                </a:solidFill>
              </a:rPr>
              <a:t>-lux for </a:t>
            </a:r>
            <a:r>
              <a:rPr lang="en-US" b="1" i="1" dirty="0" smtClean="0">
                <a:solidFill>
                  <a:srgbClr val="006600"/>
                </a:solidFill>
              </a:rPr>
              <a:t>tequfah </a:t>
            </a:r>
            <a:r>
              <a:rPr lang="en-US" b="1" dirty="0" smtClean="0">
                <a:solidFill>
                  <a:srgbClr val="006600"/>
                </a:solidFill>
              </a:rPr>
              <a:t>on Mar 17.</a:t>
            </a:r>
          </a:p>
          <a:p>
            <a:pPr marL="342900" indent="-342900">
              <a:buAutoNum type="arabicPeriod"/>
            </a:pPr>
            <a:r>
              <a:rPr lang="en-US" b="1" dirty="0" smtClean="0">
                <a:solidFill>
                  <a:srgbClr val="0070C0"/>
                </a:solidFill>
              </a:rPr>
              <a:t>The next crescent moon is sighted on Mar 18</a:t>
            </a:r>
            <a:r>
              <a:rPr lang="en-US" b="1" baseline="30000" dirty="0" smtClean="0">
                <a:solidFill>
                  <a:srgbClr val="0070C0"/>
                </a:solidFill>
              </a:rPr>
              <a:t>th</a:t>
            </a:r>
            <a:r>
              <a:rPr lang="en-US" b="1" dirty="0" smtClean="0">
                <a:solidFill>
                  <a:srgbClr val="0070C0"/>
                </a:solidFill>
              </a:rPr>
              <a:t>.  </a:t>
            </a:r>
          </a:p>
          <a:p>
            <a:pPr marL="342900" indent="-342900">
              <a:buAutoNum type="arabicPeriod"/>
            </a:pPr>
            <a:r>
              <a:rPr lang="en-US" b="1" dirty="0" smtClean="0">
                <a:solidFill>
                  <a:srgbClr val="C00000"/>
                </a:solidFill>
              </a:rPr>
              <a:t>They also count 14 days from the </a:t>
            </a:r>
            <a:r>
              <a:rPr lang="en-US" b="1" u="sng" dirty="0" smtClean="0">
                <a:solidFill>
                  <a:srgbClr val="C00000"/>
                </a:solidFill>
              </a:rPr>
              <a:t>WINTER</a:t>
            </a:r>
            <a:r>
              <a:rPr lang="en-US" b="1" dirty="0" smtClean="0">
                <a:solidFill>
                  <a:srgbClr val="C00000"/>
                </a:solidFill>
              </a:rPr>
              <a:t> sliver moon to the full </a:t>
            </a:r>
            <a:r>
              <a:rPr lang="en-US" b="1" dirty="0">
                <a:solidFill>
                  <a:srgbClr val="C00000"/>
                </a:solidFill>
              </a:rPr>
              <a:t>m</a:t>
            </a:r>
            <a:r>
              <a:rPr lang="en-US" b="1" dirty="0" smtClean="0">
                <a:solidFill>
                  <a:srgbClr val="C00000"/>
                </a:solidFill>
              </a:rPr>
              <a:t>oon.</a:t>
            </a:r>
          </a:p>
          <a:p>
            <a:pPr marL="342900" indent="-342900">
              <a:buAutoNum type="arabicPeriod"/>
            </a:pPr>
            <a:r>
              <a:rPr lang="en-US" b="1" dirty="0" smtClean="0">
                <a:solidFill>
                  <a:srgbClr val="C00000"/>
                </a:solidFill>
              </a:rPr>
              <a:t>Passover begins at sunset on Mar 31</a:t>
            </a:r>
            <a:r>
              <a:rPr lang="en-US" b="1" baseline="30000" dirty="0" smtClean="0">
                <a:solidFill>
                  <a:srgbClr val="C00000"/>
                </a:solidFill>
              </a:rPr>
              <a:t>st</a:t>
            </a:r>
            <a:r>
              <a:rPr lang="en-US" b="1" dirty="0" smtClean="0">
                <a:solidFill>
                  <a:srgbClr val="C00000"/>
                </a:solidFill>
              </a:rPr>
              <a:t>.  Passover Day is on Rome’s Easter!! </a:t>
            </a:r>
          </a:p>
        </p:txBody>
      </p:sp>
      <p:sp>
        <p:nvSpPr>
          <p:cNvPr id="14" name="Rounded Rectangle 13"/>
          <p:cNvSpPr/>
          <p:nvPr/>
        </p:nvSpPr>
        <p:spPr>
          <a:xfrm>
            <a:off x="6858000" y="1237818"/>
            <a:ext cx="1524000" cy="25860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n 14"/>
          <p:cNvSpPr/>
          <p:nvPr/>
        </p:nvSpPr>
        <p:spPr>
          <a:xfrm>
            <a:off x="3657600" y="4946650"/>
            <a:ext cx="783080" cy="791670"/>
          </a:xfrm>
          <a:prstGeom prst="sun">
            <a:avLst/>
          </a:prstGeom>
          <a:noFill/>
          <a:ln w="76200">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37374" y="5868994"/>
            <a:ext cx="381000" cy="381000"/>
          </a:xfrm>
          <a:prstGeom prst="ellipse">
            <a:avLst/>
          </a:prstGeom>
          <a:noFill/>
          <a:ln w="76200">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250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1750"/>
                                        <p:tgtEl>
                                          <p:spTgt spid="8">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wipe(left)">
                                      <p:cBhvr>
                                        <p:cTn id="13" dur="1750"/>
                                        <p:tgtEl>
                                          <p:spTgt spid="92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left)">
                                      <p:cBhvr>
                                        <p:cTn id="18" dur="1750"/>
                                        <p:tgtEl>
                                          <p:spTgt spid="8">
                                            <p:txEl>
                                              <p:pRg st="1" end="1"/>
                                            </p:txEl>
                                          </p:spTgt>
                                        </p:tgtEl>
                                      </p:cBhvr>
                                    </p:animEffect>
                                  </p:childTnLst>
                                </p:cTn>
                              </p:par>
                            </p:childTnLst>
                          </p:cTn>
                        </p:par>
                        <p:par>
                          <p:cTn id="19" fill="hold">
                            <p:stCondLst>
                              <p:cond delay="1750"/>
                            </p:stCondLst>
                            <p:childTnLst>
                              <p:par>
                                <p:cTn id="20" presetID="26"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par>
                          <p:cTn id="36" fill="hold">
                            <p:stCondLst>
                              <p:cond delay="3750"/>
                            </p:stCondLst>
                            <p:childTnLst>
                              <p:par>
                                <p:cTn id="37" presetID="8" presetClass="emph" presetSubtype="0" fill="hold" grpId="1" nodeType="afterEffect">
                                  <p:stCondLst>
                                    <p:cond delay="0"/>
                                  </p:stCondLst>
                                  <p:childTnLst>
                                    <p:animRot by="21600000">
                                      <p:cBhvr>
                                        <p:cTn id="38" dur="2000" fill="hold"/>
                                        <p:tgtEl>
                                          <p:spTgt spid="1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wipe(left)">
                                      <p:cBhvr>
                                        <p:cTn id="43" dur="1500"/>
                                        <p:tgtEl>
                                          <p:spTgt spid="8">
                                            <p:txEl>
                                              <p:pRg st="2" end="2"/>
                                            </p:txEl>
                                          </p:spTgt>
                                        </p:tgtEl>
                                      </p:cBhvr>
                                    </p:animEffect>
                                  </p:childTnLst>
                                </p:cTn>
                              </p:par>
                            </p:childTnLst>
                          </p:cTn>
                        </p:par>
                        <p:par>
                          <p:cTn id="44" fill="hold">
                            <p:stCondLst>
                              <p:cond delay="1500"/>
                            </p:stCondLst>
                            <p:childTnLst>
                              <p:par>
                                <p:cTn id="45" presetID="26"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80">
                                          <p:stCondLst>
                                            <p:cond delay="0"/>
                                          </p:stCondLst>
                                        </p:cTn>
                                        <p:tgtEl>
                                          <p:spTgt spid="10"/>
                                        </p:tgtEl>
                                      </p:cBhvr>
                                    </p:animEffect>
                                    <p:anim calcmode="lin" valueType="num">
                                      <p:cBhvr>
                                        <p:cTn id="4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3" dur="26">
                                          <p:stCondLst>
                                            <p:cond delay="650"/>
                                          </p:stCondLst>
                                        </p:cTn>
                                        <p:tgtEl>
                                          <p:spTgt spid="10"/>
                                        </p:tgtEl>
                                      </p:cBhvr>
                                      <p:to x="100000" y="60000"/>
                                    </p:animScale>
                                    <p:animScale>
                                      <p:cBhvr>
                                        <p:cTn id="54" dur="166" decel="50000">
                                          <p:stCondLst>
                                            <p:cond delay="676"/>
                                          </p:stCondLst>
                                        </p:cTn>
                                        <p:tgtEl>
                                          <p:spTgt spid="10"/>
                                        </p:tgtEl>
                                      </p:cBhvr>
                                      <p:to x="100000" y="100000"/>
                                    </p:animScale>
                                    <p:animScale>
                                      <p:cBhvr>
                                        <p:cTn id="55" dur="26">
                                          <p:stCondLst>
                                            <p:cond delay="1312"/>
                                          </p:stCondLst>
                                        </p:cTn>
                                        <p:tgtEl>
                                          <p:spTgt spid="10"/>
                                        </p:tgtEl>
                                      </p:cBhvr>
                                      <p:to x="100000" y="80000"/>
                                    </p:animScale>
                                    <p:animScale>
                                      <p:cBhvr>
                                        <p:cTn id="56" dur="166" decel="50000">
                                          <p:stCondLst>
                                            <p:cond delay="1338"/>
                                          </p:stCondLst>
                                        </p:cTn>
                                        <p:tgtEl>
                                          <p:spTgt spid="10"/>
                                        </p:tgtEl>
                                      </p:cBhvr>
                                      <p:to x="100000" y="100000"/>
                                    </p:animScale>
                                    <p:animScale>
                                      <p:cBhvr>
                                        <p:cTn id="57" dur="26">
                                          <p:stCondLst>
                                            <p:cond delay="1642"/>
                                          </p:stCondLst>
                                        </p:cTn>
                                        <p:tgtEl>
                                          <p:spTgt spid="10"/>
                                        </p:tgtEl>
                                      </p:cBhvr>
                                      <p:to x="100000" y="90000"/>
                                    </p:animScale>
                                    <p:animScale>
                                      <p:cBhvr>
                                        <p:cTn id="58" dur="166" decel="50000">
                                          <p:stCondLst>
                                            <p:cond delay="1668"/>
                                          </p:stCondLst>
                                        </p:cTn>
                                        <p:tgtEl>
                                          <p:spTgt spid="10"/>
                                        </p:tgtEl>
                                      </p:cBhvr>
                                      <p:to x="100000" y="100000"/>
                                    </p:animScale>
                                    <p:animScale>
                                      <p:cBhvr>
                                        <p:cTn id="59" dur="26">
                                          <p:stCondLst>
                                            <p:cond delay="1808"/>
                                          </p:stCondLst>
                                        </p:cTn>
                                        <p:tgtEl>
                                          <p:spTgt spid="10"/>
                                        </p:tgtEl>
                                      </p:cBhvr>
                                      <p:to x="100000" y="95000"/>
                                    </p:animScale>
                                    <p:animScale>
                                      <p:cBhvr>
                                        <p:cTn id="60" dur="166" decel="50000">
                                          <p:stCondLst>
                                            <p:cond delay="1834"/>
                                          </p:stCondLst>
                                        </p:cTn>
                                        <p:tgtEl>
                                          <p:spTgt spid="10"/>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8">
                                            <p:txEl>
                                              <p:pRg st="3" end="3"/>
                                            </p:txEl>
                                          </p:spTgt>
                                        </p:tgtEl>
                                        <p:attrNameLst>
                                          <p:attrName>style.visibility</p:attrName>
                                        </p:attrNameLst>
                                      </p:cBhvr>
                                      <p:to>
                                        <p:strVal val="visible"/>
                                      </p:to>
                                    </p:set>
                                    <p:animEffect transition="in" filter="wipe(left)">
                                      <p:cBhvr>
                                        <p:cTn id="65" dur="1750"/>
                                        <p:tgtEl>
                                          <p:spTgt spid="8">
                                            <p:txEl>
                                              <p:pRg st="3" end="3"/>
                                            </p:txEl>
                                          </p:spTgt>
                                        </p:tgtEl>
                                      </p:cBhvr>
                                    </p:animEffect>
                                  </p:childTnLst>
                                </p:cTn>
                              </p:par>
                            </p:childTnLst>
                          </p:cTn>
                        </p:par>
                        <p:par>
                          <p:cTn id="66" fill="hold">
                            <p:stCondLst>
                              <p:cond delay="1750"/>
                            </p:stCondLst>
                            <p:childTnLst>
                              <p:par>
                                <p:cTn id="67" presetID="22" presetClass="entr" presetSubtype="8" fill="hold" nodeType="afterEffect">
                                  <p:stCondLst>
                                    <p:cond delay="1000"/>
                                  </p:stCondLst>
                                  <p:childTnLst>
                                    <p:set>
                                      <p:cBhvr>
                                        <p:cTn id="68" dur="1" fill="hold">
                                          <p:stCondLst>
                                            <p:cond delay="0"/>
                                          </p:stCondLst>
                                        </p:cTn>
                                        <p:tgtEl>
                                          <p:spTgt spid="8">
                                            <p:txEl>
                                              <p:pRg st="4" end="4"/>
                                            </p:txEl>
                                          </p:spTgt>
                                        </p:tgtEl>
                                        <p:attrNameLst>
                                          <p:attrName>style.visibility</p:attrName>
                                        </p:attrNameLst>
                                      </p:cBhvr>
                                      <p:to>
                                        <p:strVal val="visible"/>
                                      </p:to>
                                    </p:set>
                                    <p:animEffect transition="in" filter="wipe(left)">
                                      <p:cBhvr>
                                        <p:cTn id="69" dur="1750"/>
                                        <p:tgtEl>
                                          <p:spTgt spid="8">
                                            <p:txEl>
                                              <p:pRg st="4" end="4"/>
                                            </p:txEl>
                                          </p:spTgt>
                                        </p:tgtEl>
                                      </p:cBhvr>
                                    </p:animEffect>
                                  </p:childTnLst>
                                </p:cTn>
                              </p:par>
                            </p:childTnLst>
                          </p:cTn>
                        </p:par>
                        <p:par>
                          <p:cTn id="70" fill="hold">
                            <p:stCondLst>
                              <p:cond delay="4500"/>
                            </p:stCondLst>
                            <p:childTnLst>
                              <p:par>
                                <p:cTn id="71" presetID="26"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580">
                                          <p:stCondLst>
                                            <p:cond delay="0"/>
                                          </p:stCondLst>
                                        </p:cTn>
                                        <p:tgtEl>
                                          <p:spTgt spid="16"/>
                                        </p:tgtEl>
                                      </p:cBhvr>
                                    </p:animEffect>
                                    <p:anim calcmode="lin" valueType="num">
                                      <p:cBhvr>
                                        <p:cTn id="7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9" dur="26">
                                          <p:stCondLst>
                                            <p:cond delay="650"/>
                                          </p:stCondLst>
                                        </p:cTn>
                                        <p:tgtEl>
                                          <p:spTgt spid="16"/>
                                        </p:tgtEl>
                                      </p:cBhvr>
                                      <p:to x="100000" y="60000"/>
                                    </p:animScale>
                                    <p:animScale>
                                      <p:cBhvr>
                                        <p:cTn id="80" dur="166" decel="50000">
                                          <p:stCondLst>
                                            <p:cond delay="676"/>
                                          </p:stCondLst>
                                        </p:cTn>
                                        <p:tgtEl>
                                          <p:spTgt spid="16"/>
                                        </p:tgtEl>
                                      </p:cBhvr>
                                      <p:to x="100000" y="100000"/>
                                    </p:animScale>
                                    <p:animScale>
                                      <p:cBhvr>
                                        <p:cTn id="81" dur="26">
                                          <p:stCondLst>
                                            <p:cond delay="1312"/>
                                          </p:stCondLst>
                                        </p:cTn>
                                        <p:tgtEl>
                                          <p:spTgt spid="16"/>
                                        </p:tgtEl>
                                      </p:cBhvr>
                                      <p:to x="100000" y="80000"/>
                                    </p:animScale>
                                    <p:animScale>
                                      <p:cBhvr>
                                        <p:cTn id="82" dur="166" decel="50000">
                                          <p:stCondLst>
                                            <p:cond delay="1338"/>
                                          </p:stCondLst>
                                        </p:cTn>
                                        <p:tgtEl>
                                          <p:spTgt spid="16"/>
                                        </p:tgtEl>
                                      </p:cBhvr>
                                      <p:to x="100000" y="100000"/>
                                    </p:animScale>
                                    <p:animScale>
                                      <p:cBhvr>
                                        <p:cTn id="83" dur="26">
                                          <p:stCondLst>
                                            <p:cond delay="1642"/>
                                          </p:stCondLst>
                                        </p:cTn>
                                        <p:tgtEl>
                                          <p:spTgt spid="16"/>
                                        </p:tgtEl>
                                      </p:cBhvr>
                                      <p:to x="100000" y="90000"/>
                                    </p:animScale>
                                    <p:animScale>
                                      <p:cBhvr>
                                        <p:cTn id="84" dur="166" decel="50000">
                                          <p:stCondLst>
                                            <p:cond delay="1668"/>
                                          </p:stCondLst>
                                        </p:cTn>
                                        <p:tgtEl>
                                          <p:spTgt spid="16"/>
                                        </p:tgtEl>
                                      </p:cBhvr>
                                      <p:to x="100000" y="100000"/>
                                    </p:animScale>
                                    <p:animScale>
                                      <p:cBhvr>
                                        <p:cTn id="85" dur="26">
                                          <p:stCondLst>
                                            <p:cond delay="1808"/>
                                          </p:stCondLst>
                                        </p:cTn>
                                        <p:tgtEl>
                                          <p:spTgt spid="16"/>
                                        </p:tgtEl>
                                      </p:cBhvr>
                                      <p:to x="100000" y="95000"/>
                                    </p:animScale>
                                    <p:animScale>
                                      <p:cBhvr>
                                        <p:cTn id="86" dur="166" decel="50000">
                                          <p:stCondLst>
                                            <p:cond delay="1834"/>
                                          </p:stCondLst>
                                        </p:cTn>
                                        <p:tgtEl>
                                          <p:spTgt spid="16"/>
                                        </p:tgtEl>
                                      </p:cBhvr>
                                      <p:to x="100000" y="100000"/>
                                    </p:animScale>
                                  </p:childTnLst>
                                </p:cTn>
                              </p:par>
                            </p:childTnLst>
                          </p:cTn>
                        </p:par>
                        <p:par>
                          <p:cTn id="87" fill="hold">
                            <p:stCondLst>
                              <p:cond delay="6500"/>
                            </p:stCondLst>
                            <p:childTnLst>
                              <p:par>
                                <p:cTn id="88" presetID="26" presetClass="entr" presetSubtype="0" fill="hold" grpId="0"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580">
                                          <p:stCondLst>
                                            <p:cond delay="0"/>
                                          </p:stCondLst>
                                        </p:cTn>
                                        <p:tgtEl>
                                          <p:spTgt spid="11"/>
                                        </p:tgtEl>
                                      </p:cBhvr>
                                    </p:animEffect>
                                    <p:anim calcmode="lin" valueType="num">
                                      <p:cBhvr>
                                        <p:cTn id="9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6" dur="26">
                                          <p:stCondLst>
                                            <p:cond delay="650"/>
                                          </p:stCondLst>
                                        </p:cTn>
                                        <p:tgtEl>
                                          <p:spTgt spid="11"/>
                                        </p:tgtEl>
                                      </p:cBhvr>
                                      <p:to x="100000" y="60000"/>
                                    </p:animScale>
                                    <p:animScale>
                                      <p:cBhvr>
                                        <p:cTn id="97" dur="166" decel="50000">
                                          <p:stCondLst>
                                            <p:cond delay="676"/>
                                          </p:stCondLst>
                                        </p:cTn>
                                        <p:tgtEl>
                                          <p:spTgt spid="11"/>
                                        </p:tgtEl>
                                      </p:cBhvr>
                                      <p:to x="100000" y="100000"/>
                                    </p:animScale>
                                    <p:animScale>
                                      <p:cBhvr>
                                        <p:cTn id="98" dur="26">
                                          <p:stCondLst>
                                            <p:cond delay="1312"/>
                                          </p:stCondLst>
                                        </p:cTn>
                                        <p:tgtEl>
                                          <p:spTgt spid="11"/>
                                        </p:tgtEl>
                                      </p:cBhvr>
                                      <p:to x="100000" y="80000"/>
                                    </p:animScale>
                                    <p:animScale>
                                      <p:cBhvr>
                                        <p:cTn id="99" dur="166" decel="50000">
                                          <p:stCondLst>
                                            <p:cond delay="1338"/>
                                          </p:stCondLst>
                                        </p:cTn>
                                        <p:tgtEl>
                                          <p:spTgt spid="11"/>
                                        </p:tgtEl>
                                      </p:cBhvr>
                                      <p:to x="100000" y="100000"/>
                                    </p:animScale>
                                    <p:animScale>
                                      <p:cBhvr>
                                        <p:cTn id="100" dur="26">
                                          <p:stCondLst>
                                            <p:cond delay="1642"/>
                                          </p:stCondLst>
                                        </p:cTn>
                                        <p:tgtEl>
                                          <p:spTgt spid="11"/>
                                        </p:tgtEl>
                                      </p:cBhvr>
                                      <p:to x="100000" y="90000"/>
                                    </p:animScale>
                                    <p:animScale>
                                      <p:cBhvr>
                                        <p:cTn id="101" dur="166" decel="50000">
                                          <p:stCondLst>
                                            <p:cond delay="1668"/>
                                          </p:stCondLst>
                                        </p:cTn>
                                        <p:tgtEl>
                                          <p:spTgt spid="11"/>
                                        </p:tgtEl>
                                      </p:cBhvr>
                                      <p:to x="100000" y="100000"/>
                                    </p:animScale>
                                    <p:animScale>
                                      <p:cBhvr>
                                        <p:cTn id="102" dur="26">
                                          <p:stCondLst>
                                            <p:cond delay="1808"/>
                                          </p:stCondLst>
                                        </p:cTn>
                                        <p:tgtEl>
                                          <p:spTgt spid="11"/>
                                        </p:tgtEl>
                                      </p:cBhvr>
                                      <p:to x="100000" y="95000"/>
                                    </p:animScale>
                                    <p:animScale>
                                      <p:cBhvr>
                                        <p:cTn id="10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15" grpId="0" animBg="1"/>
      <p:bldP spid="15" grpId="1"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smtClean="0"/>
              <a:t>49</a:t>
            </a:fld>
            <a:endParaRPr lang="en-US"/>
          </a:p>
        </p:txBody>
      </p:sp>
      <p:sp>
        <p:nvSpPr>
          <p:cNvPr id="8" name="TextBox 7"/>
          <p:cNvSpPr txBox="1"/>
          <p:nvPr/>
        </p:nvSpPr>
        <p:spPr>
          <a:xfrm>
            <a:off x="2507104" y="2715267"/>
            <a:ext cx="4198495" cy="1631216"/>
          </a:xfrm>
          <a:prstGeom prst="rect">
            <a:avLst/>
          </a:prstGeom>
          <a:solidFill>
            <a:schemeClr val="accent3">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2000" b="1" dirty="0" smtClean="0">
                <a:solidFill>
                  <a:srgbClr val="C00000"/>
                </a:solidFill>
              </a:rPr>
              <a:t>Counterfeit Passover Calculation: </a:t>
            </a:r>
          </a:p>
          <a:p>
            <a:pPr marL="342900" indent="-342900">
              <a:buAutoNum type="arabicPeriod"/>
            </a:pPr>
            <a:r>
              <a:rPr lang="en-US" sz="1600" b="1" dirty="0" smtClean="0">
                <a:solidFill>
                  <a:srgbClr val="006600"/>
                </a:solidFill>
              </a:rPr>
              <a:t>Determine </a:t>
            </a:r>
            <a:r>
              <a:rPr lang="en-US" sz="1600" b="1" u="sng" dirty="0" smtClean="0">
                <a:solidFill>
                  <a:srgbClr val="006600"/>
                </a:solidFill>
              </a:rPr>
              <a:t>Equinox</a:t>
            </a:r>
            <a:r>
              <a:rPr lang="en-US" sz="1600" b="1" dirty="0" smtClean="0">
                <a:solidFill>
                  <a:srgbClr val="006600"/>
                </a:solidFill>
              </a:rPr>
              <a:t> for the world over</a:t>
            </a:r>
          </a:p>
          <a:p>
            <a:pPr marL="342900" indent="-342900">
              <a:buAutoNum type="arabicPeriod"/>
            </a:pPr>
            <a:r>
              <a:rPr lang="en-US" sz="1600" b="1" dirty="0" smtClean="0">
                <a:solidFill>
                  <a:srgbClr val="0070C0"/>
                </a:solidFill>
              </a:rPr>
              <a:t>Find next Crescent Moon – Apr 17</a:t>
            </a:r>
            <a:r>
              <a:rPr lang="en-US" sz="1600" b="1" baseline="30000" dirty="0" smtClean="0">
                <a:solidFill>
                  <a:srgbClr val="0070C0"/>
                </a:solidFill>
              </a:rPr>
              <a:t>th</a:t>
            </a:r>
            <a:r>
              <a:rPr lang="en-US" sz="1600" b="1" dirty="0" smtClean="0">
                <a:solidFill>
                  <a:srgbClr val="0070C0"/>
                </a:solidFill>
              </a:rPr>
              <a:t> </a:t>
            </a:r>
          </a:p>
          <a:p>
            <a:pPr marL="342900" indent="-342900">
              <a:buAutoNum type="arabicPeriod"/>
            </a:pPr>
            <a:r>
              <a:rPr lang="en-US" sz="1600" b="1" dirty="0" smtClean="0">
                <a:solidFill>
                  <a:srgbClr val="C00000"/>
                </a:solidFill>
              </a:rPr>
              <a:t>Count 14 days to Full Moon </a:t>
            </a:r>
          </a:p>
          <a:p>
            <a:pPr marL="342900" indent="-342900">
              <a:buFontTx/>
              <a:buAutoNum type="arabicPeriod"/>
            </a:pPr>
            <a:r>
              <a:rPr lang="en-US" sz="1600" b="1" dirty="0" smtClean="0">
                <a:solidFill>
                  <a:srgbClr val="C00000"/>
                </a:solidFill>
              </a:rPr>
              <a:t>Passover begins at </a:t>
            </a:r>
            <a:r>
              <a:rPr lang="en-US" sz="1600" b="1" dirty="0">
                <a:solidFill>
                  <a:srgbClr val="C00000"/>
                </a:solidFill>
              </a:rPr>
              <a:t>sunset – Apr </a:t>
            </a:r>
            <a:r>
              <a:rPr lang="en-US" sz="1600" b="1" dirty="0" smtClean="0">
                <a:solidFill>
                  <a:srgbClr val="C00000"/>
                </a:solidFill>
              </a:rPr>
              <a:t>30</a:t>
            </a:r>
            <a:r>
              <a:rPr lang="en-US" sz="1600" b="1" baseline="30000" dirty="0" smtClean="0">
                <a:solidFill>
                  <a:srgbClr val="C00000"/>
                </a:solidFill>
              </a:rPr>
              <a:t>th</a:t>
            </a:r>
            <a:r>
              <a:rPr lang="en-US" sz="1600" b="1" dirty="0" smtClean="0">
                <a:solidFill>
                  <a:srgbClr val="C00000"/>
                </a:solidFill>
              </a:rPr>
              <a:t> </a:t>
            </a:r>
            <a:br>
              <a:rPr lang="en-US" sz="1600" b="1" dirty="0" smtClean="0">
                <a:solidFill>
                  <a:srgbClr val="C00000"/>
                </a:solidFill>
              </a:rPr>
            </a:br>
            <a:r>
              <a:rPr lang="en-US" sz="1600" b="1" dirty="0" smtClean="0">
                <a:solidFill>
                  <a:srgbClr val="C00000"/>
                </a:solidFill>
              </a:rPr>
              <a:t>Passover Day is May 1</a:t>
            </a:r>
            <a:r>
              <a:rPr lang="en-US" sz="1600" b="1" baseline="30000" dirty="0" smtClean="0">
                <a:solidFill>
                  <a:srgbClr val="C00000"/>
                </a:solidFill>
              </a:rPr>
              <a:t>st</a:t>
            </a:r>
            <a:r>
              <a:rPr lang="en-US" sz="1600" b="1" dirty="0" smtClean="0">
                <a:solidFill>
                  <a:srgbClr val="C00000"/>
                </a:solidFill>
              </a:rPr>
              <a:t> – very late.</a:t>
            </a:r>
            <a:endParaRPr lang="en-US" sz="1600" b="1" dirty="0">
              <a:solidFill>
                <a:srgbClr val="C00000"/>
              </a:solidFill>
            </a:endParaRPr>
          </a:p>
        </p:txBody>
      </p:sp>
      <p:sp>
        <p:nvSpPr>
          <p:cNvPr id="9" name="Rectangle 8"/>
          <p:cNvSpPr/>
          <p:nvPr/>
        </p:nvSpPr>
        <p:spPr>
          <a:xfrm>
            <a:off x="457200" y="1135505"/>
            <a:ext cx="4114800" cy="1107996"/>
          </a:xfrm>
          <a:prstGeom prst="rect">
            <a:avLst/>
          </a:prstGeom>
          <a:solidFill>
            <a:schemeClr val="bg1"/>
          </a:solidFill>
        </p:spPr>
        <p:txBody>
          <a:bodyPr wrap="squar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a:t>
            </a:r>
          </a:p>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Terra Bella, CA</a:t>
            </a:r>
          </a:p>
          <a:p>
            <a:pPr algn="ctr"/>
            <a:endParaRPr lang="en-US" sz="6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sp>
        <p:nvSpPr>
          <p:cNvPr id="10" name="Rounded Rectangle 9"/>
          <p:cNvSpPr/>
          <p:nvPr/>
        </p:nvSpPr>
        <p:spPr>
          <a:xfrm>
            <a:off x="7315201" y="1811260"/>
            <a:ext cx="334426" cy="258600"/>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003635" y="2229880"/>
            <a:ext cx="334426" cy="258600"/>
          </a:xfrm>
          <a:prstGeom prst="round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n 12"/>
          <p:cNvSpPr/>
          <p:nvPr/>
        </p:nvSpPr>
        <p:spPr>
          <a:xfrm>
            <a:off x="5029200" y="1832496"/>
            <a:ext cx="685800" cy="615696"/>
          </a:xfrm>
          <a:prstGeom prst="sun">
            <a:avLst/>
          </a:prstGeom>
          <a:solidFill>
            <a:schemeClr val="accent3">
              <a:lumMod val="20000"/>
              <a:lumOff val="80000"/>
              <a:alpha val="46000"/>
            </a:schemeClr>
          </a:solidFill>
          <a:ln w="38100">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04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left)">
                                      <p:cBhvr>
                                        <p:cTn id="18" dur="1500"/>
                                        <p:tgtEl>
                                          <p:spTgt spid="8">
                                            <p:txEl>
                                              <p:pRg st="1" end="1"/>
                                            </p:txEl>
                                          </p:spTgt>
                                        </p:tgtEl>
                                      </p:cBhvr>
                                    </p:animEffect>
                                  </p:childTnLst>
                                </p:cTn>
                              </p:par>
                              <p:par>
                                <p:cTn id="19" presetID="26" presetClass="entr"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par>
                          <p:cTn id="35" fill="hold">
                            <p:stCondLst>
                              <p:cond delay="2000"/>
                            </p:stCondLst>
                            <p:childTnLst>
                              <p:par>
                                <p:cTn id="36" presetID="8" presetClass="emph" presetSubtype="0" fill="hold" grpId="0" nodeType="afterEffect">
                                  <p:stCondLst>
                                    <p:cond delay="0"/>
                                  </p:stCondLst>
                                  <p:childTnLst>
                                    <p:animRot by="21600000">
                                      <p:cBhvr>
                                        <p:cTn id="37" dur="2500" fill="hold"/>
                                        <p:tgtEl>
                                          <p:spTgt spid="1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1750"/>
                                        <p:tgtEl>
                                          <p:spTgt spid="8">
                                            <p:txEl>
                                              <p:pRg st="2" end="2"/>
                                            </p:txEl>
                                          </p:spTgt>
                                        </p:tgtEl>
                                      </p:cBhvr>
                                    </p:animEffect>
                                  </p:childTnLst>
                                </p:cTn>
                              </p:par>
                            </p:childTnLst>
                          </p:cTn>
                        </p:par>
                        <p:par>
                          <p:cTn id="43" fill="hold">
                            <p:stCondLst>
                              <p:cond delay="1750"/>
                            </p:stCondLst>
                            <p:childTnLst>
                              <p:par>
                                <p:cTn id="44" presetID="26"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80">
                                          <p:stCondLst>
                                            <p:cond delay="0"/>
                                          </p:stCondLst>
                                        </p:cTn>
                                        <p:tgtEl>
                                          <p:spTgt spid="10"/>
                                        </p:tgtEl>
                                      </p:cBhvr>
                                    </p:animEffect>
                                    <p:anim calcmode="lin" valueType="num">
                                      <p:cBhvr>
                                        <p:cTn id="4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2" dur="26">
                                          <p:stCondLst>
                                            <p:cond delay="650"/>
                                          </p:stCondLst>
                                        </p:cTn>
                                        <p:tgtEl>
                                          <p:spTgt spid="10"/>
                                        </p:tgtEl>
                                      </p:cBhvr>
                                      <p:to x="100000" y="60000"/>
                                    </p:animScale>
                                    <p:animScale>
                                      <p:cBhvr>
                                        <p:cTn id="53" dur="166" decel="50000">
                                          <p:stCondLst>
                                            <p:cond delay="676"/>
                                          </p:stCondLst>
                                        </p:cTn>
                                        <p:tgtEl>
                                          <p:spTgt spid="10"/>
                                        </p:tgtEl>
                                      </p:cBhvr>
                                      <p:to x="100000" y="100000"/>
                                    </p:animScale>
                                    <p:animScale>
                                      <p:cBhvr>
                                        <p:cTn id="54" dur="26">
                                          <p:stCondLst>
                                            <p:cond delay="1312"/>
                                          </p:stCondLst>
                                        </p:cTn>
                                        <p:tgtEl>
                                          <p:spTgt spid="10"/>
                                        </p:tgtEl>
                                      </p:cBhvr>
                                      <p:to x="100000" y="80000"/>
                                    </p:animScale>
                                    <p:animScale>
                                      <p:cBhvr>
                                        <p:cTn id="55" dur="166" decel="50000">
                                          <p:stCondLst>
                                            <p:cond delay="1338"/>
                                          </p:stCondLst>
                                        </p:cTn>
                                        <p:tgtEl>
                                          <p:spTgt spid="10"/>
                                        </p:tgtEl>
                                      </p:cBhvr>
                                      <p:to x="100000" y="100000"/>
                                    </p:animScale>
                                    <p:animScale>
                                      <p:cBhvr>
                                        <p:cTn id="56" dur="26">
                                          <p:stCondLst>
                                            <p:cond delay="1642"/>
                                          </p:stCondLst>
                                        </p:cTn>
                                        <p:tgtEl>
                                          <p:spTgt spid="10"/>
                                        </p:tgtEl>
                                      </p:cBhvr>
                                      <p:to x="100000" y="90000"/>
                                    </p:animScale>
                                    <p:animScale>
                                      <p:cBhvr>
                                        <p:cTn id="57" dur="166" decel="50000">
                                          <p:stCondLst>
                                            <p:cond delay="1668"/>
                                          </p:stCondLst>
                                        </p:cTn>
                                        <p:tgtEl>
                                          <p:spTgt spid="10"/>
                                        </p:tgtEl>
                                      </p:cBhvr>
                                      <p:to x="100000" y="100000"/>
                                    </p:animScale>
                                    <p:animScale>
                                      <p:cBhvr>
                                        <p:cTn id="58" dur="26">
                                          <p:stCondLst>
                                            <p:cond delay="1808"/>
                                          </p:stCondLst>
                                        </p:cTn>
                                        <p:tgtEl>
                                          <p:spTgt spid="10"/>
                                        </p:tgtEl>
                                      </p:cBhvr>
                                      <p:to x="100000" y="95000"/>
                                    </p:animScale>
                                    <p:animScale>
                                      <p:cBhvr>
                                        <p:cTn id="59" dur="166" decel="50000">
                                          <p:stCondLst>
                                            <p:cond delay="1834"/>
                                          </p:stCondLst>
                                        </p:cTn>
                                        <p:tgtEl>
                                          <p:spTgt spid="1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xEl>
                                              <p:pRg st="3" end="3"/>
                                            </p:txEl>
                                          </p:spTgt>
                                        </p:tgtEl>
                                        <p:attrNameLst>
                                          <p:attrName>style.visibility</p:attrName>
                                        </p:attrNameLst>
                                      </p:cBhvr>
                                      <p:to>
                                        <p:strVal val="visible"/>
                                      </p:to>
                                    </p:set>
                                    <p:animEffect transition="in" filter="wipe(up)">
                                      <p:cBhvr>
                                        <p:cTn id="64" dur="1250"/>
                                        <p:tgtEl>
                                          <p:spTgt spid="8">
                                            <p:txEl>
                                              <p:pRg st="3" end="3"/>
                                            </p:txEl>
                                          </p:spTgt>
                                        </p:tgtEl>
                                      </p:cBhvr>
                                    </p:animEffect>
                                  </p:childTnLst>
                                </p:cTn>
                              </p:par>
                            </p:childTnLst>
                          </p:cTn>
                        </p:par>
                        <p:par>
                          <p:cTn id="65" fill="hold">
                            <p:stCondLst>
                              <p:cond delay="1250"/>
                            </p:stCondLst>
                            <p:childTnLst>
                              <p:par>
                                <p:cTn id="66" presetID="22" presetClass="entr" presetSubtype="1" fill="hold" nodeType="after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wipe(up)">
                                      <p:cBhvr>
                                        <p:cTn id="68" dur="1250"/>
                                        <p:tgtEl>
                                          <p:spTgt spid="8">
                                            <p:txEl>
                                              <p:pRg st="4" end="4"/>
                                            </p:txEl>
                                          </p:spTgt>
                                        </p:tgtEl>
                                      </p:cBhvr>
                                    </p:animEffect>
                                  </p:childTnLst>
                                </p:cTn>
                              </p:par>
                            </p:childTnLst>
                          </p:cTn>
                        </p:par>
                        <p:par>
                          <p:cTn id="69" fill="hold">
                            <p:stCondLst>
                              <p:cond delay="2500"/>
                            </p:stCondLst>
                            <p:childTnLst>
                              <p:par>
                                <p:cTn id="70" presetID="26" presetClass="entr" presetSubtype="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80">
                                          <p:stCondLst>
                                            <p:cond delay="0"/>
                                          </p:stCondLst>
                                        </p:cTn>
                                        <p:tgtEl>
                                          <p:spTgt spid="12"/>
                                        </p:tgtEl>
                                      </p:cBhvr>
                                    </p:animEffect>
                                    <p:anim calcmode="lin" valueType="num">
                                      <p:cBhvr>
                                        <p:cTn id="7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8" dur="26">
                                          <p:stCondLst>
                                            <p:cond delay="650"/>
                                          </p:stCondLst>
                                        </p:cTn>
                                        <p:tgtEl>
                                          <p:spTgt spid="12"/>
                                        </p:tgtEl>
                                      </p:cBhvr>
                                      <p:to x="100000" y="60000"/>
                                    </p:animScale>
                                    <p:animScale>
                                      <p:cBhvr>
                                        <p:cTn id="79" dur="166" decel="50000">
                                          <p:stCondLst>
                                            <p:cond delay="676"/>
                                          </p:stCondLst>
                                        </p:cTn>
                                        <p:tgtEl>
                                          <p:spTgt spid="12"/>
                                        </p:tgtEl>
                                      </p:cBhvr>
                                      <p:to x="100000" y="100000"/>
                                    </p:animScale>
                                    <p:animScale>
                                      <p:cBhvr>
                                        <p:cTn id="80" dur="26">
                                          <p:stCondLst>
                                            <p:cond delay="1312"/>
                                          </p:stCondLst>
                                        </p:cTn>
                                        <p:tgtEl>
                                          <p:spTgt spid="12"/>
                                        </p:tgtEl>
                                      </p:cBhvr>
                                      <p:to x="100000" y="80000"/>
                                    </p:animScale>
                                    <p:animScale>
                                      <p:cBhvr>
                                        <p:cTn id="81" dur="166" decel="50000">
                                          <p:stCondLst>
                                            <p:cond delay="1338"/>
                                          </p:stCondLst>
                                        </p:cTn>
                                        <p:tgtEl>
                                          <p:spTgt spid="12"/>
                                        </p:tgtEl>
                                      </p:cBhvr>
                                      <p:to x="100000" y="100000"/>
                                    </p:animScale>
                                    <p:animScale>
                                      <p:cBhvr>
                                        <p:cTn id="82" dur="26">
                                          <p:stCondLst>
                                            <p:cond delay="1642"/>
                                          </p:stCondLst>
                                        </p:cTn>
                                        <p:tgtEl>
                                          <p:spTgt spid="12"/>
                                        </p:tgtEl>
                                      </p:cBhvr>
                                      <p:to x="100000" y="90000"/>
                                    </p:animScale>
                                    <p:animScale>
                                      <p:cBhvr>
                                        <p:cTn id="83" dur="166" decel="50000">
                                          <p:stCondLst>
                                            <p:cond delay="1668"/>
                                          </p:stCondLst>
                                        </p:cTn>
                                        <p:tgtEl>
                                          <p:spTgt spid="12"/>
                                        </p:tgtEl>
                                      </p:cBhvr>
                                      <p:to x="100000" y="100000"/>
                                    </p:animScale>
                                    <p:animScale>
                                      <p:cBhvr>
                                        <p:cTn id="84" dur="26">
                                          <p:stCondLst>
                                            <p:cond delay="1808"/>
                                          </p:stCondLst>
                                        </p:cTn>
                                        <p:tgtEl>
                                          <p:spTgt spid="12"/>
                                        </p:tgtEl>
                                      </p:cBhvr>
                                      <p:to x="100000" y="95000"/>
                                    </p:animScale>
                                    <p:animScale>
                                      <p:cBhvr>
                                        <p:cTn id="8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5</a:t>
            </a:fld>
            <a:endParaRPr lang="en-US" dirty="0"/>
          </a:p>
        </p:txBody>
      </p:sp>
      <p:sp>
        <p:nvSpPr>
          <p:cNvPr id="29" name="Title 1"/>
          <p:cNvSpPr txBox="1">
            <a:spLocks/>
          </p:cNvSpPr>
          <p:nvPr/>
        </p:nvSpPr>
        <p:spPr>
          <a:xfrm>
            <a:off x="0" y="0"/>
            <a:ext cx="9144000" cy="838200"/>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latin typeface="Cooper Black" pitchFamily="18" charset="0"/>
              </a:rPr>
              <a:t>Who Wears the Calendar Tool Belt?</a:t>
            </a:r>
            <a:endParaRPr lang="en-US" sz="3600" b="1" dirty="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latin typeface="Cooper Black" pitchFamily="18" charset="0"/>
            </a:endParaRPr>
          </a:p>
        </p:txBody>
      </p:sp>
      <p:sp>
        <p:nvSpPr>
          <p:cNvPr id="14" name="Text Placeholder 5"/>
          <p:cNvSpPr txBox="1">
            <a:spLocks/>
          </p:cNvSpPr>
          <p:nvPr/>
        </p:nvSpPr>
        <p:spPr>
          <a:xfrm>
            <a:off x="2196830" y="762000"/>
            <a:ext cx="6642369" cy="639762"/>
          </a:xfrm>
          <a:prstGeom prst="rect">
            <a:avLst/>
          </a:prstGeom>
        </p:spPr>
        <p:txBody>
          <a:bodyPr vert="horz" lIns="91440" tIns="45720" rIns="91440" bIns="45720" rtlCol="0">
            <a:noAutofit/>
            <a:scene3d>
              <a:camera prst="orthographicFront"/>
              <a:lightRig rig="threePt" dir="t"/>
            </a:scene3d>
            <a:sp3d extrusionH="57150">
              <a:bevelT h="25400" prst="softRound"/>
            </a:sp3d>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3600" u="sng" dirty="0" smtClean="0">
                <a:ln>
                  <a:solidFill>
                    <a:schemeClr val="tx1"/>
                  </a:solidFill>
                </a:ln>
                <a:solidFill>
                  <a:schemeClr val="accent3">
                    <a:lumMod val="75000"/>
                  </a:schemeClr>
                </a:solidFill>
                <a:latin typeface="Cooper Black" pitchFamily="18" charset="0"/>
              </a:rPr>
              <a:t>Covenant Calendar has the</a:t>
            </a:r>
            <a:r>
              <a:rPr lang="en-US" sz="3600" dirty="0" smtClean="0">
                <a:ln>
                  <a:solidFill>
                    <a:schemeClr val="tx1"/>
                  </a:solidFill>
                </a:ln>
                <a:solidFill>
                  <a:schemeClr val="accent3">
                    <a:lumMod val="75000"/>
                  </a:schemeClr>
                </a:solidFill>
                <a:latin typeface="Cooper Black" pitchFamily="18" charset="0"/>
              </a:rPr>
              <a:t>:</a:t>
            </a:r>
            <a:endParaRPr lang="en-US" sz="3600" u="sng" dirty="0">
              <a:ln>
                <a:solidFill>
                  <a:schemeClr val="tx1"/>
                </a:solidFill>
              </a:ln>
              <a:solidFill>
                <a:schemeClr val="accent3">
                  <a:lumMod val="75000"/>
                </a:schemeClr>
              </a:solidFill>
              <a:latin typeface="Cooper Black" pitchFamily="18" charset="0"/>
            </a:endParaRPr>
          </a:p>
        </p:txBody>
      </p:sp>
      <p:sp>
        <p:nvSpPr>
          <p:cNvPr id="15" name="Content Placeholder 2"/>
          <p:cNvSpPr>
            <a:spLocks noGrp="1"/>
          </p:cNvSpPr>
          <p:nvPr>
            <p:ph sz="half" idx="2"/>
          </p:nvPr>
        </p:nvSpPr>
        <p:spPr>
          <a:xfrm>
            <a:off x="3048000" y="2528755"/>
            <a:ext cx="4953000" cy="1075184"/>
          </a:xfrm>
        </p:spPr>
        <p:txBody>
          <a:bodyPr>
            <a:norm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Based in Covenant Torah (Gen 1:1 – </a:t>
            </a:r>
            <a:r>
              <a:rPr lang="en-US" b="1" spc="150" dirty="0" err="1" smtClean="0">
                <a:ln w="11430"/>
                <a:solidFill>
                  <a:srgbClr val="F8F8F8"/>
                </a:solidFill>
                <a:effectLst>
                  <a:outerShdw blurRad="25400" algn="tl" rotWithShape="0">
                    <a:srgbClr val="000000">
                      <a:alpha val="43000"/>
                    </a:srgbClr>
                  </a:outerShdw>
                </a:effectLst>
              </a:rPr>
              <a:t>Exo</a:t>
            </a:r>
            <a:r>
              <a:rPr lang="en-US" b="1" spc="150" dirty="0" smtClean="0">
                <a:ln w="11430"/>
                <a:solidFill>
                  <a:srgbClr val="F8F8F8"/>
                </a:solidFill>
                <a:effectLst>
                  <a:outerShdw blurRad="25400" algn="tl" rotWithShape="0">
                    <a:srgbClr val="000000">
                      <a:alpha val="43000"/>
                    </a:srgbClr>
                  </a:outerShdw>
                </a:effectLst>
              </a:rPr>
              <a:t> 24:11)</a:t>
            </a:r>
          </a:p>
        </p:txBody>
      </p:sp>
      <p:sp>
        <p:nvSpPr>
          <p:cNvPr id="16" name="Text Placeholder 6"/>
          <p:cNvSpPr txBox="1">
            <a:spLocks/>
          </p:cNvSpPr>
          <p:nvPr/>
        </p:nvSpPr>
        <p:spPr>
          <a:xfrm>
            <a:off x="76200" y="3998699"/>
            <a:ext cx="7010400" cy="639762"/>
          </a:xfrm>
          <a:prstGeom prst="rect">
            <a:avLst/>
          </a:prstGeom>
        </p:spPr>
        <p:txBody>
          <a:bodyPr>
            <a:scene3d>
              <a:camera prst="orthographicFront"/>
              <a:lightRig rig="threePt" dir="t"/>
            </a:scene3d>
            <a:sp3d extrusionH="57150">
              <a:bevelT h="25400" prst="softRound"/>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u="sng" dirty="0" smtClean="0">
                <a:ln>
                  <a:solidFill>
                    <a:schemeClr val="tx1"/>
                  </a:solidFill>
                </a:ln>
                <a:solidFill>
                  <a:schemeClr val="bg1">
                    <a:lumMod val="75000"/>
                  </a:schemeClr>
                </a:solidFill>
                <a:latin typeface="Cooper Black" pitchFamily="18" charset="0"/>
              </a:rPr>
              <a:t>Counterfeit Calendars have</a:t>
            </a:r>
            <a:r>
              <a:rPr lang="en-US" sz="3600" dirty="0" smtClean="0">
                <a:ln>
                  <a:solidFill>
                    <a:schemeClr val="tx1"/>
                  </a:solidFill>
                </a:ln>
                <a:solidFill>
                  <a:schemeClr val="bg1">
                    <a:lumMod val="75000"/>
                  </a:schemeClr>
                </a:solidFill>
                <a:latin typeface="Cooper Black" pitchFamily="18" charset="0"/>
              </a:rPr>
              <a:t>:</a:t>
            </a:r>
            <a:endParaRPr lang="en-US" sz="3600" u="sng" dirty="0">
              <a:ln>
                <a:solidFill>
                  <a:schemeClr val="tx1"/>
                </a:solidFill>
              </a:ln>
              <a:solidFill>
                <a:schemeClr val="bg1">
                  <a:lumMod val="75000"/>
                </a:schemeClr>
              </a:solidFill>
              <a:latin typeface="Cooper Black" pitchFamily="18" charset="0"/>
            </a:endParaRPr>
          </a:p>
        </p:txBody>
      </p:sp>
      <p:sp>
        <p:nvSpPr>
          <p:cNvPr id="17" name="Content Placeholder 7"/>
          <p:cNvSpPr>
            <a:spLocks noGrp="1"/>
          </p:cNvSpPr>
          <p:nvPr>
            <p:ph sz="quarter" idx="4294967295"/>
          </p:nvPr>
        </p:nvSpPr>
        <p:spPr>
          <a:xfrm>
            <a:off x="1178673" y="5686836"/>
            <a:ext cx="5638800" cy="1323564"/>
          </a:xfrm>
          <a:prstGeom prst="rect">
            <a:avLst/>
          </a:prstGeom>
        </p:spPr>
        <p:txBody>
          <a:bodyPr>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Based in Non-Torah Books </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&amp; Pagan Traditions</a:t>
            </a:r>
            <a:endParaRPr lang="en-US" sz="2800" b="1" spc="150" dirty="0">
              <a:ln w="11430"/>
              <a:solidFill>
                <a:srgbClr val="F8F8F8"/>
              </a:solidFill>
              <a:effectLst>
                <a:outerShdw blurRad="25400" algn="tl" rotWithShape="0">
                  <a:srgbClr val="000000">
                    <a:alpha val="43000"/>
                  </a:srgbClr>
                </a:outerShdw>
              </a:effectLst>
            </a:endParaRPr>
          </a:p>
          <a:p>
            <a:pPr marL="457200" indent="-457200">
              <a:buFont typeface="+mj-lt"/>
              <a:buAutoNum type="arabicPeriod"/>
            </a:pPr>
            <a:endParaRPr lang="en-US" b="1" spc="150" dirty="0" smtClean="0">
              <a:ln w="11430"/>
              <a:solidFill>
                <a:srgbClr val="F8F8F8"/>
              </a:solidFill>
              <a:effectLst>
                <a:outerShdw blurRad="25400" algn="tl" rotWithShape="0">
                  <a:srgbClr val="000000">
                    <a:alpha val="43000"/>
                  </a:srgbClr>
                </a:outerShdw>
              </a:effectLst>
            </a:endParaRPr>
          </a:p>
        </p:txBody>
      </p:sp>
      <p:sp>
        <p:nvSpPr>
          <p:cNvPr id="18" name="Slide Number Placeholder 4"/>
          <p:cNvSpPr txBox="1">
            <a:spLocks/>
          </p:cNvSpPr>
          <p:nvPr/>
        </p:nvSpPr>
        <p:spPr>
          <a:xfrm>
            <a:off x="7010400" y="646032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709BF-5144-4E0C-93F2-78512D165852}" type="slidenum">
              <a:rPr lang="en-US" smtClean="0"/>
              <a:pPr/>
              <a:t>5</a:t>
            </a:fld>
            <a:endParaRPr lang="en-US"/>
          </a:p>
        </p:txBody>
      </p:sp>
      <p:pic>
        <p:nvPicPr>
          <p:cNvPr id="28" name="Picture 16" descr="C:\Users\Rae\Desktop\Sanhedrin priest 2 edit.jp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6705600" y="3409723"/>
            <a:ext cx="2286000" cy="34482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2" descr="C:\Users\Rae\Desktop\Mel Priest 3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2400" y="705920"/>
            <a:ext cx="2322286" cy="33473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Content Placeholder 2"/>
          <p:cNvSpPr txBox="1">
            <a:spLocks/>
          </p:cNvSpPr>
          <p:nvPr/>
        </p:nvSpPr>
        <p:spPr>
          <a:xfrm>
            <a:off x="2809582" y="1435820"/>
            <a:ext cx="5150778" cy="1092935"/>
          </a:xfrm>
          <a:prstGeom prst="rect">
            <a:avLst/>
          </a:prstGeom>
        </p:spPr>
        <p:txBody>
          <a:bodyPr vert="horz" lIns="91440" tIns="45720" rIns="91440" bIns="45720" rtlCol="0">
            <a:normAutofit fontScale="25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sz="14000" b="1" dirty="0" smtClean="0">
                <a:ln w="11430"/>
                <a:solidFill>
                  <a:schemeClr val="accent4">
                    <a:lumMod val="60000"/>
                    <a:lumOff val="40000"/>
                  </a:schemeClr>
                </a:solidFill>
                <a:effectLst>
                  <a:outerShdw blurRad="50800" dist="39000" dir="5460000" algn="tl">
                    <a:srgbClr val="000000">
                      <a:alpha val="38000"/>
                    </a:srgbClr>
                  </a:outerShdw>
                </a:effectLst>
              </a:rPr>
              <a:t>Melchizedek Priesthood</a:t>
            </a:r>
            <a:br>
              <a:rPr lang="en-US" sz="14000" b="1" dirty="0" smtClean="0">
                <a:ln w="11430"/>
                <a:solidFill>
                  <a:schemeClr val="accent4">
                    <a:lumMod val="60000"/>
                    <a:lumOff val="40000"/>
                  </a:schemeClr>
                </a:solidFill>
                <a:effectLst>
                  <a:outerShdw blurRad="50800" dist="39000" dir="5460000" algn="tl">
                    <a:srgbClr val="000000">
                      <a:alpha val="38000"/>
                    </a:srgbClr>
                  </a:outerShdw>
                </a:effectLst>
              </a:rPr>
            </a:br>
            <a:r>
              <a:rPr lang="en-US" sz="8000" b="1" dirty="0" smtClean="0">
                <a:ln w="11430"/>
                <a:solidFill>
                  <a:schemeClr val="bg1"/>
                </a:solidFill>
                <a:effectLst>
                  <a:outerShdw blurRad="50800" dist="39000" dir="5460000" algn="tl">
                    <a:srgbClr val="000000">
                      <a:alpha val="38000"/>
                    </a:srgbClr>
                  </a:outerShdw>
                </a:effectLst>
              </a:rPr>
              <a:t>(originally based on earth as it is in </a:t>
            </a:r>
            <a:br>
              <a:rPr lang="en-US" sz="8000" b="1" dirty="0" smtClean="0">
                <a:ln w="11430"/>
                <a:solidFill>
                  <a:schemeClr val="bg1"/>
                </a:solidFill>
                <a:effectLst>
                  <a:outerShdw blurRad="50800" dist="39000" dir="5460000" algn="tl">
                    <a:srgbClr val="000000">
                      <a:alpha val="38000"/>
                    </a:srgbClr>
                  </a:outerShdw>
                </a:effectLst>
              </a:rPr>
            </a:br>
            <a:r>
              <a:rPr lang="en-US" sz="8000" b="1" dirty="0" smtClean="0">
                <a:ln w="11430"/>
                <a:solidFill>
                  <a:schemeClr val="bg1"/>
                </a:solidFill>
                <a:effectLst>
                  <a:outerShdw blurRad="50800" dist="39000" dir="5460000" algn="tl">
                    <a:srgbClr val="000000">
                      <a:alpha val="38000"/>
                    </a:srgbClr>
                  </a:outerShdw>
                </a:effectLst>
              </a:rPr>
              <a:t>the heavenly sanctuary </a:t>
            </a:r>
            <a:r>
              <a:rPr lang="en-US" sz="8000" b="1" dirty="0">
                <a:ln w="11430"/>
                <a:solidFill>
                  <a:srgbClr val="00B050"/>
                </a:solidFill>
                <a:effectLst>
                  <a:outerShdw blurRad="50800" dist="39000" dir="5460000" algn="tl">
                    <a:srgbClr val="000000">
                      <a:alpha val="38000"/>
                    </a:srgbClr>
                  </a:outerShdw>
                </a:effectLst>
              </a:rPr>
              <a:t>Matt 6:10</a:t>
            </a:r>
            <a:r>
              <a:rPr lang="en-US" sz="8000" b="1" dirty="0" smtClean="0">
                <a:ln w="11430"/>
                <a:solidFill>
                  <a:schemeClr val="bg1"/>
                </a:solidFill>
                <a:effectLst>
                  <a:outerShdw blurRad="50800" dist="39000" dir="5460000" algn="tl">
                    <a:srgbClr val="000000">
                      <a:alpha val="38000"/>
                    </a:srgbClr>
                  </a:outerShdw>
                </a:effectLst>
              </a:rPr>
              <a:t>)</a:t>
            </a:r>
            <a:endParaRPr lang="en-US" sz="3200" b="1" dirty="0">
              <a:ln w="11430"/>
              <a:solidFill>
                <a:schemeClr val="bg1"/>
              </a:solidFill>
              <a:effectLst>
                <a:outerShdw blurRad="50800" dist="39000" dir="5460000" algn="tl">
                  <a:srgbClr val="000000">
                    <a:alpha val="38000"/>
                  </a:srgbClr>
                </a:outerShdw>
              </a:effectLst>
            </a:endParaRPr>
          </a:p>
        </p:txBody>
      </p:sp>
      <p:sp>
        <p:nvSpPr>
          <p:cNvPr id="32" name="Content Placeholder 7"/>
          <p:cNvSpPr txBox="1">
            <a:spLocks/>
          </p:cNvSpPr>
          <p:nvPr/>
        </p:nvSpPr>
        <p:spPr>
          <a:xfrm>
            <a:off x="533400" y="4651580"/>
            <a:ext cx="5657444" cy="1219200"/>
          </a:xfrm>
          <a:prstGeom prst="rect">
            <a:avLst/>
          </a:prstGeom>
        </p:spPr>
        <p:txBody>
          <a:bodyPr vert="horz" lIns="91440" tIns="45720" rIns="91440" bIns="45720" rtlCol="0">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sz="3500" b="1" dirty="0" smtClean="0">
                <a:ln w="11430"/>
                <a:solidFill>
                  <a:srgbClr val="FF0000"/>
                </a:solidFill>
                <a:effectLst>
                  <a:outerShdw blurRad="50800" dist="39000" dir="5460000" algn="tl">
                    <a:srgbClr val="000000">
                      <a:alpha val="38000"/>
                    </a:srgbClr>
                  </a:outerShdw>
                </a:effectLst>
              </a:rPr>
              <a:t>Any OLD Priesthood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000" b="1" dirty="0" smtClean="0">
                <a:ln w="11430"/>
                <a:solidFill>
                  <a:srgbClr val="FFFF00"/>
                </a:solidFill>
                <a:effectLst>
                  <a:outerShdw blurRad="50800" dist="39000" dir="5460000" algn="tl">
                    <a:srgbClr val="000000">
                      <a:alpha val="38000"/>
                    </a:srgbClr>
                  </a:outerShdw>
                </a:effectLst>
              </a:rPr>
              <a:t>(originally based on Paganism including</a:t>
            </a:r>
            <a:br>
              <a:rPr lang="en-US" sz="2000" b="1" dirty="0" smtClean="0">
                <a:ln w="11430"/>
                <a:solidFill>
                  <a:srgbClr val="FFFF00"/>
                </a:solidFill>
                <a:effectLst>
                  <a:outerShdw blurRad="50800" dist="39000" dir="5460000" algn="tl">
                    <a:srgbClr val="000000">
                      <a:alpha val="38000"/>
                    </a:srgbClr>
                  </a:outerShdw>
                </a:effectLst>
              </a:rPr>
            </a:br>
            <a:r>
              <a:rPr lang="en-US" sz="2000" b="1" dirty="0" smtClean="0">
                <a:ln w="11430"/>
                <a:solidFill>
                  <a:srgbClr val="FFFF00"/>
                </a:solidFill>
                <a:effectLst>
                  <a:outerShdw blurRad="50800" dist="39000" dir="5460000" algn="tl">
                    <a:srgbClr val="000000">
                      <a:alpha val="38000"/>
                    </a:srgbClr>
                  </a:outerShdw>
                </a:effectLst>
              </a:rPr>
              <a:t> the Priesthood of the Sanhedrin)</a:t>
            </a:r>
          </a:p>
        </p:txBody>
      </p:sp>
    </p:spTree>
    <p:extLst>
      <p:ext uri="{BB962C8B-B14F-4D97-AF65-F5344CB8AC3E}">
        <p14:creationId xmlns:p14="http://schemas.microsoft.com/office/powerpoint/2010/main" val="3692405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75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1750"/>
                                        <p:tgtEl>
                                          <p:spTgt spid="32"/>
                                        </p:tgtEl>
                                      </p:cBhvr>
                                    </p:animEffect>
                                  </p:childTnLst>
                                </p:cTn>
                              </p:par>
                            </p:childTnLst>
                          </p:cTn>
                        </p:par>
                        <p:par>
                          <p:cTn id="15" fill="hold">
                            <p:stCondLst>
                              <p:cond delay="3750"/>
                            </p:stCondLst>
                            <p:childTnLst>
                              <p:par>
                                <p:cTn id="16" presetID="22" presetClass="entr" presetSubtype="8"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175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7"/>
          <p:cNvSpPr/>
          <p:nvPr/>
        </p:nvSpPr>
        <p:spPr>
          <a:xfrm>
            <a:off x="457200" y="1167404"/>
            <a:ext cx="4107180" cy="1600438"/>
          </a:xfrm>
          <a:prstGeom prst="rect">
            <a:avLst/>
          </a:prstGeom>
          <a:solidFill>
            <a:schemeClr val="bg1"/>
          </a:solidFill>
        </p:spPr>
        <p:txBody>
          <a:bodyPr wrap="square" lIns="91440" tIns="45720" rIns="91440" bIns="45720">
            <a:spAutoFit/>
            <a:scene3d>
              <a:camera prst="orthographicFront"/>
              <a:lightRig rig="threePt" dir="t"/>
            </a:scene3d>
            <a:sp3d extrusionH="57150">
              <a:bevelT w="38100" h="38100"/>
            </a:sp3d>
          </a:bodyPr>
          <a:lstStyle/>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Adventist Feast</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Calendar</a:t>
            </a:r>
          </a:p>
          <a:p>
            <a:pPr algn="ctr"/>
            <a: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Terra Bella, CA</a:t>
            </a:r>
            <a:br>
              <a:rPr lang="en-US" sz="20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br>
            <a:r>
              <a:rPr lang="en-US" sz="16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rPr>
              <a:t>(Their feast calculations unchanged.)</a:t>
            </a:r>
          </a:p>
          <a:p>
            <a:pPr algn="ctr"/>
            <a:endParaRPr lang="en-US" sz="1600" b="1" dirty="0" smtClean="0">
              <a:ln w="1905"/>
              <a:solidFill>
                <a:schemeClr val="accent3">
                  <a:lumMod val="50000"/>
                </a:schemeClr>
              </a:solidFill>
              <a:effectLst>
                <a:innerShdw blurRad="69850" dist="43180" dir="5400000">
                  <a:srgbClr val="000000">
                    <a:alpha val="65000"/>
                  </a:srgbClr>
                </a:innerShdw>
              </a:effectLst>
              <a:latin typeface="Comic Sans MS" pitchFamily="66" charset="0"/>
            </a:endParaRPr>
          </a:p>
          <a:p>
            <a:pPr algn="ctr"/>
            <a:endParaRPr lang="en-US" sz="600" b="1" dirty="0">
              <a:ln w="1905"/>
              <a:solidFill>
                <a:schemeClr val="accent3">
                  <a:lumMod val="50000"/>
                </a:schemeClr>
              </a:solidFill>
              <a:effectLst>
                <a:innerShdw blurRad="69850" dist="43180" dir="5400000">
                  <a:srgbClr val="000000">
                    <a:alpha val="65000"/>
                  </a:srgbClr>
                </a:innerShdw>
              </a:effectLst>
              <a:latin typeface="Comic Sans MS" pitchFamily="66" charset="0"/>
            </a:endParaRPr>
          </a:p>
        </p:txBody>
      </p:sp>
      <p:sp>
        <p:nvSpPr>
          <p:cNvPr id="5" name="Slide Number Placeholder 4"/>
          <p:cNvSpPr>
            <a:spLocks noGrp="1"/>
          </p:cNvSpPr>
          <p:nvPr>
            <p:ph type="sldNum" sz="quarter" idx="12"/>
          </p:nvPr>
        </p:nvSpPr>
        <p:spPr/>
        <p:txBody>
          <a:bodyPr/>
          <a:lstStyle/>
          <a:p>
            <a:fld id="{E8A709BF-5144-4E0C-93F2-78512D165852}" type="slidenum">
              <a:rPr lang="en-US" smtClean="0"/>
              <a:t>50</a:t>
            </a:fld>
            <a:endParaRPr lang="en-US"/>
          </a:p>
        </p:txBody>
      </p:sp>
      <p:pic>
        <p:nvPicPr>
          <p:cNvPr id="10243" name="Picture 3" descr="C:\Users\Rae\Pictures\BETV mar-ap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2580639"/>
            <a:ext cx="8915401" cy="4168079"/>
          </a:xfrm>
          <a:prstGeom prst="round2DiagRect">
            <a:avLst>
              <a:gd name="adj1" fmla="val 16667"/>
              <a:gd name="adj2" fmla="val 0"/>
            </a:avLst>
          </a:prstGeom>
          <a:ln w="88900" cap="sq">
            <a:solidFill>
              <a:schemeClr val="accent3"/>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7" descr="C:\Users\Rae\Desktop\flowers snow yellow pur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315434"/>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4" name="Sun 13"/>
          <p:cNvSpPr/>
          <p:nvPr/>
        </p:nvSpPr>
        <p:spPr>
          <a:xfrm>
            <a:off x="1447800" y="4772319"/>
            <a:ext cx="1111944" cy="1083770"/>
          </a:xfrm>
          <a:prstGeom prst="sun">
            <a:avLst/>
          </a:prstGeom>
          <a:solidFill>
            <a:schemeClr val="accent3">
              <a:lumMod val="20000"/>
              <a:lumOff val="80000"/>
              <a:alpha val="37000"/>
            </a:schemeClr>
          </a:solidFill>
          <a:ln w="76200">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791200" y="4725183"/>
            <a:ext cx="533400" cy="409281"/>
          </a:xfrm>
          <a:prstGeom prst="roundRect">
            <a:avLst/>
          </a:prstGeom>
          <a:no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229519" y="5484516"/>
            <a:ext cx="533400" cy="409281"/>
          </a:xfrm>
          <a:prstGeom prst="round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0" y="6321233"/>
            <a:ext cx="6629400" cy="400110"/>
          </a:xfrm>
          <a:prstGeom prst="rect">
            <a:avLst/>
          </a:prstGeom>
          <a:solidFill>
            <a:schemeClr val="accent3">
              <a:lumMod val="20000"/>
              <a:lumOff val="80000"/>
            </a:schemeClr>
          </a:solidFill>
          <a:scene3d>
            <a:camera prst="orthographicFront"/>
            <a:lightRig rig="threePt" dir="t"/>
          </a:scene3d>
          <a:sp3d>
            <a:bevelT/>
          </a:sp3d>
        </p:spPr>
        <p:txBody>
          <a:bodyPr wrap="square" rtlCol="0">
            <a:spAutoFit/>
            <a:sp3d extrusionH="57150">
              <a:bevelT w="38100" h="38100"/>
            </a:sp3d>
          </a:bodyPr>
          <a:lstStyle/>
          <a:p>
            <a:pPr algn="ctr"/>
            <a:r>
              <a:rPr lang="en-US" sz="2000" b="1" dirty="0" smtClean="0">
                <a:solidFill>
                  <a:srgbClr val="C00000"/>
                </a:solidFill>
              </a:rPr>
              <a:t>Passover may be late, but year-start rules were not changed.</a:t>
            </a:r>
          </a:p>
        </p:txBody>
      </p:sp>
    </p:spTree>
    <p:extLst>
      <p:ext uri="{BB962C8B-B14F-4D97-AF65-F5344CB8AC3E}">
        <p14:creationId xmlns:p14="http://schemas.microsoft.com/office/powerpoint/2010/main" val="580519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up)">
                                      <p:cBhvr>
                                        <p:cTn id="7" dur="1750"/>
                                        <p:tgtEl>
                                          <p:spTgt spid="10243"/>
                                        </p:tgtEl>
                                      </p:cBhvr>
                                    </p:animEffect>
                                  </p:childTnLst>
                                </p:cTn>
                              </p:par>
                            </p:childTnLst>
                          </p:cTn>
                        </p:par>
                        <p:par>
                          <p:cTn id="8" fill="hold">
                            <p:stCondLst>
                              <p:cond delay="1750"/>
                            </p:stCondLst>
                            <p:childTnLst>
                              <p:par>
                                <p:cTn id="9" presetID="26"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80">
                                          <p:stCondLst>
                                            <p:cond delay="0"/>
                                          </p:stCondLst>
                                        </p:cTn>
                                        <p:tgtEl>
                                          <p:spTgt spid="14"/>
                                        </p:tgtEl>
                                      </p:cBhvr>
                                    </p:animEffect>
                                    <p:anim calcmode="lin" valueType="num">
                                      <p:cBhvr>
                                        <p:cTn id="1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gtEl>
                                      </p:cBhvr>
                                      <p:to x="100000" y="60000"/>
                                    </p:animScale>
                                    <p:animScale>
                                      <p:cBhvr>
                                        <p:cTn id="18" dur="166" decel="50000">
                                          <p:stCondLst>
                                            <p:cond delay="676"/>
                                          </p:stCondLst>
                                        </p:cTn>
                                        <p:tgtEl>
                                          <p:spTgt spid="14"/>
                                        </p:tgtEl>
                                      </p:cBhvr>
                                      <p:to x="100000" y="100000"/>
                                    </p:animScale>
                                    <p:animScale>
                                      <p:cBhvr>
                                        <p:cTn id="19" dur="26">
                                          <p:stCondLst>
                                            <p:cond delay="1312"/>
                                          </p:stCondLst>
                                        </p:cTn>
                                        <p:tgtEl>
                                          <p:spTgt spid="14"/>
                                        </p:tgtEl>
                                      </p:cBhvr>
                                      <p:to x="100000" y="80000"/>
                                    </p:animScale>
                                    <p:animScale>
                                      <p:cBhvr>
                                        <p:cTn id="20" dur="166" decel="50000">
                                          <p:stCondLst>
                                            <p:cond delay="1338"/>
                                          </p:stCondLst>
                                        </p:cTn>
                                        <p:tgtEl>
                                          <p:spTgt spid="14"/>
                                        </p:tgtEl>
                                      </p:cBhvr>
                                      <p:to x="100000" y="100000"/>
                                    </p:animScale>
                                    <p:animScale>
                                      <p:cBhvr>
                                        <p:cTn id="21" dur="26">
                                          <p:stCondLst>
                                            <p:cond delay="1642"/>
                                          </p:stCondLst>
                                        </p:cTn>
                                        <p:tgtEl>
                                          <p:spTgt spid="14"/>
                                        </p:tgtEl>
                                      </p:cBhvr>
                                      <p:to x="100000" y="90000"/>
                                    </p:animScale>
                                    <p:animScale>
                                      <p:cBhvr>
                                        <p:cTn id="22" dur="166" decel="50000">
                                          <p:stCondLst>
                                            <p:cond delay="1668"/>
                                          </p:stCondLst>
                                        </p:cTn>
                                        <p:tgtEl>
                                          <p:spTgt spid="14"/>
                                        </p:tgtEl>
                                      </p:cBhvr>
                                      <p:to x="100000" y="100000"/>
                                    </p:animScale>
                                    <p:animScale>
                                      <p:cBhvr>
                                        <p:cTn id="23" dur="26">
                                          <p:stCondLst>
                                            <p:cond delay="1808"/>
                                          </p:stCondLst>
                                        </p:cTn>
                                        <p:tgtEl>
                                          <p:spTgt spid="14"/>
                                        </p:tgtEl>
                                      </p:cBhvr>
                                      <p:to x="100000" y="95000"/>
                                    </p:animScale>
                                    <p:animScale>
                                      <p:cBhvr>
                                        <p:cTn id="24" dur="166" decel="50000">
                                          <p:stCondLst>
                                            <p:cond delay="1834"/>
                                          </p:stCondLst>
                                        </p:cTn>
                                        <p:tgtEl>
                                          <p:spTgt spid="14"/>
                                        </p:tgtEl>
                                      </p:cBhvr>
                                      <p:to x="100000" y="100000"/>
                                    </p:animScale>
                                  </p:childTnLst>
                                </p:cTn>
                              </p:par>
                            </p:childTnLst>
                          </p:cTn>
                        </p:par>
                        <p:par>
                          <p:cTn id="25" fill="hold">
                            <p:stCondLst>
                              <p:cond delay="3750"/>
                            </p:stCondLst>
                            <p:childTnLst>
                              <p:par>
                                <p:cTn id="26" presetID="8" presetClass="emph" presetSubtype="0" fill="hold" grpId="1" nodeType="afterEffect">
                                  <p:stCondLst>
                                    <p:cond delay="0"/>
                                  </p:stCondLst>
                                  <p:childTnLst>
                                    <p:animRot by="21600000">
                                      <p:cBhvr>
                                        <p:cTn id="27" dur="2000" fill="hold"/>
                                        <p:tgtEl>
                                          <p:spTgt spid="1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80">
                                          <p:stCondLst>
                                            <p:cond delay="0"/>
                                          </p:stCondLst>
                                        </p:cTn>
                                        <p:tgtEl>
                                          <p:spTgt spid="16"/>
                                        </p:tgtEl>
                                      </p:cBhvr>
                                    </p:animEffect>
                                    <p:anim calcmode="lin" valueType="num">
                                      <p:cBhvr>
                                        <p:cTn id="5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6" dur="26">
                                          <p:stCondLst>
                                            <p:cond delay="650"/>
                                          </p:stCondLst>
                                        </p:cTn>
                                        <p:tgtEl>
                                          <p:spTgt spid="16"/>
                                        </p:tgtEl>
                                      </p:cBhvr>
                                      <p:to x="100000" y="60000"/>
                                    </p:animScale>
                                    <p:animScale>
                                      <p:cBhvr>
                                        <p:cTn id="57" dur="166" decel="50000">
                                          <p:stCondLst>
                                            <p:cond delay="676"/>
                                          </p:stCondLst>
                                        </p:cTn>
                                        <p:tgtEl>
                                          <p:spTgt spid="16"/>
                                        </p:tgtEl>
                                      </p:cBhvr>
                                      <p:to x="100000" y="100000"/>
                                    </p:animScale>
                                    <p:animScale>
                                      <p:cBhvr>
                                        <p:cTn id="58" dur="26">
                                          <p:stCondLst>
                                            <p:cond delay="1312"/>
                                          </p:stCondLst>
                                        </p:cTn>
                                        <p:tgtEl>
                                          <p:spTgt spid="16"/>
                                        </p:tgtEl>
                                      </p:cBhvr>
                                      <p:to x="100000" y="80000"/>
                                    </p:animScale>
                                    <p:animScale>
                                      <p:cBhvr>
                                        <p:cTn id="59" dur="166" decel="50000">
                                          <p:stCondLst>
                                            <p:cond delay="1338"/>
                                          </p:stCondLst>
                                        </p:cTn>
                                        <p:tgtEl>
                                          <p:spTgt spid="16"/>
                                        </p:tgtEl>
                                      </p:cBhvr>
                                      <p:to x="100000" y="100000"/>
                                    </p:animScale>
                                    <p:animScale>
                                      <p:cBhvr>
                                        <p:cTn id="60" dur="26">
                                          <p:stCondLst>
                                            <p:cond delay="1642"/>
                                          </p:stCondLst>
                                        </p:cTn>
                                        <p:tgtEl>
                                          <p:spTgt spid="16"/>
                                        </p:tgtEl>
                                      </p:cBhvr>
                                      <p:to x="100000" y="90000"/>
                                    </p:animScale>
                                    <p:animScale>
                                      <p:cBhvr>
                                        <p:cTn id="61" dur="166" decel="50000">
                                          <p:stCondLst>
                                            <p:cond delay="1668"/>
                                          </p:stCondLst>
                                        </p:cTn>
                                        <p:tgtEl>
                                          <p:spTgt spid="16"/>
                                        </p:tgtEl>
                                      </p:cBhvr>
                                      <p:to x="100000" y="100000"/>
                                    </p:animScale>
                                    <p:animScale>
                                      <p:cBhvr>
                                        <p:cTn id="62" dur="26">
                                          <p:stCondLst>
                                            <p:cond delay="1808"/>
                                          </p:stCondLst>
                                        </p:cTn>
                                        <p:tgtEl>
                                          <p:spTgt spid="16"/>
                                        </p:tgtEl>
                                      </p:cBhvr>
                                      <p:to x="100000" y="95000"/>
                                    </p:animScale>
                                    <p:animScale>
                                      <p:cBhvr>
                                        <p:cTn id="63" dur="166" decel="50000">
                                          <p:stCondLst>
                                            <p:cond delay="1834"/>
                                          </p:stCondLst>
                                        </p:cTn>
                                        <p:tgtEl>
                                          <p:spTgt spid="1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5222" y="15240"/>
            <a:ext cx="4083978" cy="4038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 Placeholder 3"/>
          <p:cNvSpPr>
            <a:spLocks noGrp="1"/>
          </p:cNvSpPr>
          <p:nvPr>
            <p:ph type="body" sz="half" idx="2"/>
          </p:nvPr>
        </p:nvSpPr>
        <p:spPr>
          <a:xfrm>
            <a:off x="228600" y="1447800"/>
            <a:ext cx="4572000" cy="5629870"/>
          </a:xfrm>
        </p:spPr>
        <p:txBody>
          <a:bodyPr>
            <a:noAutofit/>
            <a:scene3d>
              <a:camera prst="orthographicFront"/>
              <a:lightRig rig="threePt" dir="t"/>
            </a:scene3d>
            <a:sp3d extrusionH="57150">
              <a:bevelT w="38100" h="38100"/>
            </a:sp3d>
          </a:bodyPr>
          <a:lstStyle/>
          <a:p>
            <a:pPr marL="457200" indent="-457200">
              <a:buAutoNum type="arabicPeriod"/>
            </a:pPr>
            <a:r>
              <a:rPr lang="en-US" sz="2400" b="1" dirty="0" smtClean="0">
                <a:solidFill>
                  <a:srgbClr val="006600"/>
                </a:solidFill>
              </a:rPr>
              <a:t>Many former equinox calendars are being changed </a:t>
            </a:r>
            <a:br>
              <a:rPr lang="en-US" sz="2400" b="1" dirty="0" smtClean="0">
                <a:solidFill>
                  <a:srgbClr val="006600"/>
                </a:solidFill>
              </a:rPr>
            </a:br>
            <a:r>
              <a:rPr lang="en-US" sz="2400" b="1" dirty="0" smtClean="0">
                <a:solidFill>
                  <a:srgbClr val="006600"/>
                </a:solidFill>
              </a:rPr>
              <a:t>to </a:t>
            </a:r>
            <a:r>
              <a:rPr lang="en-US" sz="2400" b="1" dirty="0" err="1" smtClean="0">
                <a:solidFill>
                  <a:srgbClr val="006600"/>
                </a:solidFill>
              </a:rPr>
              <a:t>equi</a:t>
            </a:r>
            <a:r>
              <a:rPr lang="en-US" sz="2400" b="1" dirty="0" smtClean="0">
                <a:solidFill>
                  <a:srgbClr val="006600"/>
                </a:solidFill>
              </a:rPr>
              <a:t>-</a:t>
            </a:r>
            <a:r>
              <a:rPr lang="en-US" sz="2400" b="1" u="sng" dirty="0" smtClean="0">
                <a:solidFill>
                  <a:srgbClr val="006600"/>
                </a:solidFill>
              </a:rPr>
              <a:t>LUX</a:t>
            </a:r>
            <a:r>
              <a:rPr lang="en-US" sz="2400" b="1" dirty="0" smtClean="0">
                <a:solidFill>
                  <a:srgbClr val="006600"/>
                </a:solidFill>
              </a:rPr>
              <a:t> calculation. </a:t>
            </a:r>
          </a:p>
          <a:p>
            <a:pPr marL="457200" indent="-457200">
              <a:buAutoNum type="arabicPeriod" startAt="2"/>
            </a:pPr>
            <a:r>
              <a:rPr lang="en-US" sz="2400" b="1" dirty="0" smtClean="0">
                <a:solidFill>
                  <a:srgbClr val="006600"/>
                </a:solidFill>
              </a:rPr>
              <a:t>These are calendars from </a:t>
            </a:r>
            <a:br>
              <a:rPr lang="en-US" sz="2400" b="1" dirty="0" smtClean="0">
                <a:solidFill>
                  <a:srgbClr val="006600"/>
                </a:solidFill>
              </a:rPr>
            </a:br>
            <a:r>
              <a:rPr lang="en-US" sz="2400" b="1" dirty="0" smtClean="0">
                <a:solidFill>
                  <a:srgbClr val="006600"/>
                </a:solidFill>
              </a:rPr>
              <a:t>well-known feast camps.</a:t>
            </a:r>
          </a:p>
          <a:p>
            <a:pPr marL="457200" indent="-457200">
              <a:buAutoNum type="arabicPeriod" startAt="2"/>
            </a:pPr>
            <a:r>
              <a:rPr lang="en-US" sz="2400" b="1" dirty="0" smtClean="0">
                <a:solidFill>
                  <a:srgbClr val="006600"/>
                </a:solidFill>
              </a:rPr>
              <a:t>Most of these feast calendars use the moon month.</a:t>
            </a:r>
          </a:p>
          <a:p>
            <a:pPr marL="457200" indent="-457200">
              <a:buAutoNum type="arabicPeriod" startAt="2"/>
            </a:pPr>
            <a:r>
              <a:rPr lang="en-US" sz="2400" b="1" dirty="0" smtClean="0">
                <a:solidFill>
                  <a:srgbClr val="006600"/>
                </a:solidFill>
              </a:rPr>
              <a:t>Calculating the year start becomes even more difficult if: </a:t>
            </a:r>
          </a:p>
          <a:p>
            <a:pPr marL="914400" lvl="1" indent="-457200">
              <a:buFont typeface="Arial" pitchFamily="34" charset="0"/>
              <a:buChar char="•"/>
            </a:pPr>
            <a:r>
              <a:rPr lang="en-US" sz="2400" b="1" dirty="0" smtClean="0">
                <a:solidFill>
                  <a:srgbClr val="006600"/>
                </a:solidFill>
              </a:rPr>
              <a:t>The new moon is just prior to </a:t>
            </a:r>
            <a:r>
              <a:rPr lang="en-US" sz="2400" b="1" dirty="0" err="1" smtClean="0">
                <a:solidFill>
                  <a:srgbClr val="006600"/>
                </a:solidFill>
              </a:rPr>
              <a:t>equi</a:t>
            </a:r>
            <a:r>
              <a:rPr lang="en-US" sz="2400" b="1" dirty="0" smtClean="0">
                <a:solidFill>
                  <a:srgbClr val="006600"/>
                </a:solidFill>
              </a:rPr>
              <a:t>-</a:t>
            </a:r>
            <a:r>
              <a:rPr lang="en-US" sz="2400" b="1" u="sng" dirty="0" smtClean="0">
                <a:solidFill>
                  <a:srgbClr val="006600"/>
                </a:solidFill>
              </a:rPr>
              <a:t>LUX</a:t>
            </a:r>
            <a:r>
              <a:rPr lang="en-US" sz="2400" b="1" dirty="0" smtClean="0">
                <a:solidFill>
                  <a:srgbClr val="006600"/>
                </a:solidFill>
              </a:rPr>
              <a:t>; </a:t>
            </a:r>
          </a:p>
          <a:p>
            <a:pPr marL="914400" lvl="1" indent="-457200">
              <a:buFont typeface="Arial" pitchFamily="34" charset="0"/>
              <a:buChar char="•"/>
            </a:pPr>
            <a:r>
              <a:rPr lang="en-US" sz="2400" b="1" dirty="0" smtClean="0">
                <a:solidFill>
                  <a:srgbClr val="006600"/>
                </a:solidFill>
              </a:rPr>
              <a:t>There are 2 new moons </a:t>
            </a:r>
            <a:br>
              <a:rPr lang="en-US" sz="2400" b="1" dirty="0" smtClean="0">
                <a:solidFill>
                  <a:srgbClr val="006600"/>
                </a:solidFill>
              </a:rPr>
            </a:br>
            <a:r>
              <a:rPr lang="en-US" sz="2400" b="1" dirty="0" smtClean="0">
                <a:solidFill>
                  <a:srgbClr val="006600"/>
                </a:solidFill>
              </a:rPr>
              <a:t>in the month.</a:t>
            </a:r>
            <a:endParaRPr lang="en-US" sz="2400" b="1" dirty="0">
              <a:solidFill>
                <a:srgbClr val="006600"/>
              </a:solidFill>
            </a:endParaRPr>
          </a:p>
          <a:p>
            <a:r>
              <a:rPr lang="en-US" sz="2400" dirty="0" smtClean="0">
                <a:solidFill>
                  <a:srgbClr val="006600"/>
                </a:solidFill>
              </a:rPr>
              <a:t> </a:t>
            </a:r>
            <a:endParaRPr lang="en-US" sz="2400" dirty="0">
              <a:solidFill>
                <a:srgbClr val="006600"/>
              </a:solidFill>
            </a:endParaRPr>
          </a:p>
        </p:txBody>
      </p:sp>
      <p:sp>
        <p:nvSpPr>
          <p:cNvPr id="5" name="Slide Number Placeholder 4"/>
          <p:cNvSpPr>
            <a:spLocks noGrp="1"/>
          </p:cNvSpPr>
          <p:nvPr>
            <p:ph type="sldNum" sz="quarter" idx="12"/>
          </p:nvPr>
        </p:nvSpPr>
        <p:spPr/>
        <p:txBody>
          <a:bodyPr/>
          <a:lstStyle/>
          <a:p>
            <a:fld id="{E8A709BF-5144-4E0C-93F2-78512D165852}" type="slidenum">
              <a:rPr lang="en-US" smtClean="0"/>
              <a:t>51</a:t>
            </a:fld>
            <a:endParaRPr lang="en-US"/>
          </a:p>
        </p:txBody>
      </p:sp>
      <p:sp>
        <p:nvSpPr>
          <p:cNvPr id="7" name="Rectangle 6"/>
          <p:cNvSpPr/>
          <p:nvPr/>
        </p:nvSpPr>
        <p:spPr>
          <a:xfrm>
            <a:off x="4190999" y="4414897"/>
            <a:ext cx="4953001" cy="206210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The calendars </a:t>
            </a:r>
            <a:b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br>
            <a: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just observed </a:t>
            </a:r>
            <a:b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br>
            <a: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were all USA.</a:t>
            </a:r>
          </a:p>
          <a:p>
            <a:pPr algn="ctr"/>
            <a:r>
              <a:rPr lang="en-US" sz="32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Let’s check further …</a:t>
            </a:r>
            <a:endParaRPr lang="en-US" sz="3200" b="1" cap="none" spc="0" dirty="0">
              <a:ln w="11430"/>
              <a:solidFill>
                <a:schemeClr val="accent2">
                  <a:lumMod val="50000"/>
                </a:schemeClr>
              </a:solidFill>
              <a:effectLst>
                <a:outerShdw blurRad="50800" dist="39000" dir="5460000" algn="tl">
                  <a:srgbClr val="000000">
                    <a:alpha val="38000"/>
                  </a:srgbClr>
                </a:outerShdw>
              </a:effectLst>
              <a:latin typeface="Kristen ITC" pitchFamily="66" charset="0"/>
            </a:endParaRPr>
          </a:p>
        </p:txBody>
      </p:sp>
      <p:sp>
        <p:nvSpPr>
          <p:cNvPr id="8" name="Rectangle 7"/>
          <p:cNvSpPr/>
          <p:nvPr/>
        </p:nvSpPr>
        <p:spPr>
          <a:xfrm>
            <a:off x="228600" y="152400"/>
            <a:ext cx="4495800" cy="141577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54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Problem #3</a:t>
            </a:r>
          </a:p>
          <a:p>
            <a:pPr algn="ctr"/>
            <a:r>
              <a:rPr lang="en-US" sz="3200" b="1" cap="none" spc="0" dirty="0" err="1"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Equi</a:t>
            </a:r>
            <a:r>
              <a:rPr lang="en-US" sz="3200" b="1" cap="none" spc="0"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-Lux  Disunity</a:t>
            </a:r>
            <a:endParaRPr lang="en-US" sz="3200" b="1" cap="none" spc="0" dirty="0">
              <a:ln w="11430"/>
              <a:solidFill>
                <a:schemeClr val="accent2">
                  <a:lumMod val="50000"/>
                </a:schemeClr>
              </a:solidFill>
              <a:effectLst>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4261661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17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63944380"/>
              </p:ext>
            </p:extLst>
          </p:nvPr>
        </p:nvGraphicFramePr>
        <p:xfrm>
          <a:off x="457200" y="1386840"/>
          <a:ext cx="8229600" cy="5115560"/>
        </p:xfrm>
        <a:graphic>
          <a:graphicData uri="http://schemas.openxmlformats.org/drawingml/2006/table">
            <a:tbl>
              <a:tblPr firstRow="1" bandRow="1">
                <a:tableStyleId>{93296810-A885-4BE3-A3E7-6D5BEEA58F35}</a:tableStyleId>
              </a:tblPr>
              <a:tblGrid>
                <a:gridCol w="703847"/>
                <a:gridCol w="4096753"/>
                <a:gridCol w="1447800"/>
                <a:gridCol w="1981200"/>
              </a:tblGrid>
              <a:tr h="370840">
                <a:tc>
                  <a:txBody>
                    <a:bodyPr/>
                    <a:lstStyle/>
                    <a:p>
                      <a:endParaRPr lang="en-US" b="1" dirty="0"/>
                    </a:p>
                  </a:txBody>
                  <a:tcPr>
                    <a:cell3D prstMaterial="dkEdge">
                      <a:bevel w="77470" h="12700" prst="softRound"/>
                      <a:lightRig rig="flood" dir="t"/>
                    </a:cell3D>
                  </a:tcPr>
                </a:tc>
                <a:tc>
                  <a:txBody>
                    <a:bodyPr/>
                    <a:lstStyle/>
                    <a:p>
                      <a:r>
                        <a:rPr lang="en-US" sz="2000" dirty="0" smtClean="0"/>
                        <a:t>Locations of </a:t>
                      </a:r>
                      <a:r>
                        <a:rPr lang="en-US" sz="2000" dirty="0" err="1" smtClean="0"/>
                        <a:t>Equi</a:t>
                      </a:r>
                      <a:r>
                        <a:rPr lang="en-US" sz="2000" dirty="0" smtClean="0"/>
                        <a:t>-lux</a:t>
                      </a:r>
                      <a:r>
                        <a:rPr lang="en-US" sz="2000" baseline="0" dirty="0" smtClean="0"/>
                        <a:t> Investigation</a:t>
                      </a:r>
                      <a:endParaRPr lang="en-US" sz="2000" b="1" dirty="0"/>
                    </a:p>
                  </a:txBody>
                  <a:tcPr>
                    <a:cell3D prstMaterial="dkEdge">
                      <a:bevel w="77470" h="12700" prst="softRound"/>
                      <a:lightRig rig="flood" dir="t"/>
                    </a:cell3D>
                  </a:tcPr>
                </a:tc>
                <a:tc>
                  <a:txBody>
                    <a:bodyPr/>
                    <a:lstStyle/>
                    <a:p>
                      <a:pPr algn="ctr"/>
                      <a:r>
                        <a:rPr lang="en-US" sz="2000" dirty="0" smtClean="0"/>
                        <a:t>Date </a:t>
                      </a:r>
                      <a:endParaRPr lang="en-US" sz="2000" b="1" dirty="0"/>
                    </a:p>
                  </a:txBody>
                  <a:tcPr>
                    <a:cell3D prstMaterial="dkEdge">
                      <a:bevel w="77470" h="12700" prst="softRound"/>
                      <a:lightRig rig="flood" dir="t"/>
                    </a:cell3D>
                  </a:tcPr>
                </a:tc>
                <a:tc>
                  <a:txBody>
                    <a:bodyPr/>
                    <a:lstStyle/>
                    <a:p>
                      <a:pPr algn="ctr"/>
                      <a:r>
                        <a:rPr lang="en-US" sz="2000" dirty="0" smtClean="0"/>
                        <a:t>Sunrise</a:t>
                      </a:r>
                      <a:r>
                        <a:rPr lang="en-US" sz="2000" baseline="0" dirty="0" smtClean="0"/>
                        <a:t> / Sunset</a:t>
                      </a:r>
                      <a:endParaRPr lang="en-US" sz="2000" b="1" dirty="0"/>
                    </a:p>
                  </a:txBody>
                  <a:tcPr>
                    <a:cell3D prstMaterial="dkEdge">
                      <a:bevel w="77470" h="12700" prst="softRound"/>
                      <a:lightRig rig="flood" dir="t"/>
                    </a:cell3D>
                  </a:tcPr>
                </a:tc>
              </a:tr>
              <a:tr h="370840">
                <a:tc>
                  <a:txBody>
                    <a:bodyPr/>
                    <a:lstStyle/>
                    <a:p>
                      <a:pPr algn="ctr"/>
                      <a:r>
                        <a:rPr lang="en-US" b="1" dirty="0" smtClean="0"/>
                        <a:t>1</a:t>
                      </a:r>
                      <a:endParaRPr lang="en-US" b="1" dirty="0"/>
                    </a:p>
                  </a:txBody>
                  <a:tcPr>
                    <a:cell3D prstMaterial="dkEdge">
                      <a:bevel w="77470" h="12700" prst="softRound"/>
                      <a:lightRig rig="flood" dir="t"/>
                    </a:cell3D>
                  </a:tcPr>
                </a:tc>
                <a:tc>
                  <a:txBody>
                    <a:bodyPr/>
                    <a:lstStyle/>
                    <a:p>
                      <a:r>
                        <a:rPr lang="en-US" b="1" dirty="0" smtClean="0"/>
                        <a:t>Inuvik, Northwest</a:t>
                      </a:r>
                      <a:r>
                        <a:rPr lang="en-US" b="1" baseline="0" dirty="0" smtClean="0"/>
                        <a:t> Territories</a:t>
                      </a:r>
                      <a:endParaRPr lang="en-US" b="1" dirty="0"/>
                    </a:p>
                  </a:txBody>
                  <a:tcPr>
                    <a:cell3D prstMaterial="dkEdge">
                      <a:bevel w="77470" h="12700" prst="softRound"/>
                      <a:lightRig rig="flood" dir="t"/>
                    </a:cell3D>
                  </a:tcPr>
                </a:tc>
                <a:tc>
                  <a:txBody>
                    <a:bodyPr/>
                    <a:lstStyle/>
                    <a:p>
                      <a:r>
                        <a:rPr lang="en-US" b="1" dirty="0" smtClean="0"/>
                        <a:t>Mar 18</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9:02 / 9:05</a:t>
                      </a:r>
                      <a:endParaRPr lang="en-US" b="1" dirty="0"/>
                    </a:p>
                  </a:txBody>
                  <a:tcPr>
                    <a:cell3D prstMaterial="dkEdge">
                      <a:bevel w="77470" h="12700" prst="softRound"/>
                      <a:lightRig rig="flood" dir="t"/>
                    </a:cell3D>
                  </a:tcPr>
                </a:tc>
              </a:tr>
              <a:tr h="370840">
                <a:tc>
                  <a:txBody>
                    <a:bodyPr/>
                    <a:lstStyle/>
                    <a:p>
                      <a:pPr algn="ctr"/>
                      <a:r>
                        <a:rPr lang="en-US" b="1" dirty="0" smtClean="0"/>
                        <a:t>2</a:t>
                      </a:r>
                      <a:endParaRPr lang="en-US" b="1" dirty="0"/>
                    </a:p>
                  </a:txBody>
                  <a:tcPr>
                    <a:cell3D prstMaterial="dkEdge">
                      <a:bevel w="77470" h="12700" prst="softRound"/>
                      <a:lightRig rig="flood" dir="t"/>
                    </a:cell3D>
                  </a:tcPr>
                </a:tc>
                <a:tc>
                  <a:txBody>
                    <a:bodyPr/>
                    <a:lstStyle/>
                    <a:p>
                      <a:r>
                        <a:rPr lang="en-US" b="1" dirty="0" smtClean="0"/>
                        <a:t>Anchorage, Alaska</a:t>
                      </a:r>
                      <a:endParaRPr lang="en-US" b="1" dirty="0"/>
                    </a:p>
                  </a:txBody>
                  <a:tcPr>
                    <a:cell3D prstMaterial="dkEdge">
                      <a:bevel w="77470" h="12700" prst="softRound"/>
                      <a:lightRig rig="flood" dir="t"/>
                    </a:cell3D>
                  </a:tcPr>
                </a:tc>
                <a:tc>
                  <a:txBody>
                    <a:bodyPr/>
                    <a:lstStyle/>
                    <a:p>
                      <a:r>
                        <a:rPr lang="en-US" b="1" dirty="0" smtClean="0"/>
                        <a:t>Mar</a:t>
                      </a:r>
                      <a:r>
                        <a:rPr lang="en-US" b="1" baseline="0" dirty="0" smtClean="0"/>
                        <a:t> 17</a:t>
                      </a:r>
                      <a:r>
                        <a:rPr lang="en-US" b="1" baseline="30000" dirty="0" smtClean="0"/>
                        <a:t>th</a:t>
                      </a:r>
                      <a:r>
                        <a:rPr lang="en-US" b="1" baseline="0" dirty="0" smtClean="0"/>
                        <a:t> </a:t>
                      </a:r>
                      <a:endParaRPr lang="en-US" b="1" dirty="0"/>
                    </a:p>
                  </a:txBody>
                  <a:tcPr>
                    <a:cell3D prstMaterial="dkEdge">
                      <a:bevel w="77470" h="12700" prst="softRound"/>
                      <a:lightRig rig="flood" dir="t"/>
                    </a:cell3D>
                  </a:tcPr>
                </a:tc>
                <a:tc>
                  <a:txBody>
                    <a:bodyPr/>
                    <a:lstStyle/>
                    <a:p>
                      <a:pPr algn="ctr"/>
                      <a:r>
                        <a:rPr lang="en-US" b="1" dirty="0" smtClean="0"/>
                        <a:t>8:09 / 8:07</a:t>
                      </a:r>
                      <a:endParaRPr lang="en-US" b="1" dirty="0"/>
                    </a:p>
                  </a:txBody>
                  <a:tcPr>
                    <a:cell3D prstMaterial="dkEdge">
                      <a:bevel w="77470" h="12700" prst="softRound"/>
                      <a:lightRig rig="flood" dir="t"/>
                    </a:cell3D>
                  </a:tcPr>
                </a:tc>
              </a:tr>
              <a:tr h="370840">
                <a:tc>
                  <a:txBody>
                    <a:bodyPr/>
                    <a:lstStyle/>
                    <a:p>
                      <a:pPr algn="ctr"/>
                      <a:r>
                        <a:rPr lang="en-US" b="1" dirty="0" smtClean="0"/>
                        <a:t>3</a:t>
                      </a:r>
                      <a:endParaRPr lang="en-US" b="1" dirty="0"/>
                    </a:p>
                  </a:txBody>
                  <a:tcPr>
                    <a:cell3D prstMaterial="dkEdge">
                      <a:bevel w="77470" h="12700" prst="softRound"/>
                      <a:lightRig rig="flood" dir="t"/>
                    </a:cell3D>
                  </a:tcPr>
                </a:tc>
                <a:tc>
                  <a:txBody>
                    <a:bodyPr/>
                    <a:lstStyle/>
                    <a:p>
                      <a:r>
                        <a:rPr lang="en-US" b="1" dirty="0" err="1" smtClean="0"/>
                        <a:t>Barentsburg</a:t>
                      </a:r>
                      <a:r>
                        <a:rPr lang="en-US" b="1" dirty="0" smtClean="0"/>
                        <a:t>, Norway</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7:04 / 6:54</a:t>
                      </a:r>
                      <a:endParaRPr lang="en-US" b="1" dirty="0"/>
                    </a:p>
                  </a:txBody>
                  <a:tcPr>
                    <a:cell3D prstMaterial="dkEdge">
                      <a:bevel w="77470" h="12700" prst="softRound"/>
                      <a:lightRig rig="flood" dir="t"/>
                    </a:cell3D>
                  </a:tcPr>
                </a:tc>
              </a:tr>
              <a:tr h="370840">
                <a:tc>
                  <a:txBody>
                    <a:bodyPr/>
                    <a:lstStyle/>
                    <a:p>
                      <a:pPr algn="ctr"/>
                      <a:r>
                        <a:rPr lang="en-US" b="1" dirty="0" smtClean="0"/>
                        <a:t>4</a:t>
                      </a:r>
                      <a:endParaRPr lang="en-US" b="1" dirty="0"/>
                    </a:p>
                  </a:txBody>
                  <a:tcPr>
                    <a:cell3D prstMaterial="dkEdge">
                      <a:bevel w="77470" h="12700" prst="softRound"/>
                      <a:lightRig rig="flood" dir="t"/>
                    </a:cell3D>
                  </a:tcPr>
                </a:tc>
                <a:tc>
                  <a:txBody>
                    <a:bodyPr/>
                    <a:lstStyle/>
                    <a:p>
                      <a:r>
                        <a:rPr lang="en-US" b="1" dirty="0" smtClean="0"/>
                        <a:t>Salem, Oregon</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7:20 / 7:20</a:t>
                      </a:r>
                      <a:endParaRPr lang="en-US" b="1" dirty="0"/>
                    </a:p>
                  </a:txBody>
                  <a:tcPr>
                    <a:cell3D prstMaterial="dkEdge">
                      <a:bevel w="77470" h="12700" prst="softRound"/>
                      <a:lightRig rig="flood" dir="t"/>
                    </a:cell3D>
                  </a:tcPr>
                </a:tc>
              </a:tr>
              <a:tr h="370840">
                <a:tc>
                  <a:txBody>
                    <a:bodyPr/>
                    <a:lstStyle/>
                    <a:p>
                      <a:pPr algn="ctr"/>
                      <a:r>
                        <a:rPr lang="en-US" b="1" dirty="0" smtClean="0"/>
                        <a:t>5</a:t>
                      </a:r>
                      <a:endParaRPr lang="en-US" b="1" dirty="0"/>
                    </a:p>
                  </a:txBody>
                  <a:tcPr>
                    <a:cell3D prstMaterial="dkEdge">
                      <a:bevel w="77470" h="12700" prst="softRound"/>
                      <a:lightRig rig="flood" dir="t"/>
                    </a:cell3D>
                  </a:tcPr>
                </a:tc>
                <a:tc>
                  <a:txBody>
                    <a:bodyPr/>
                    <a:lstStyle/>
                    <a:p>
                      <a:r>
                        <a:rPr lang="en-US" b="1" dirty="0" smtClean="0"/>
                        <a:t>Roseburg, Oregon</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7:22 / 7:22</a:t>
                      </a:r>
                      <a:endParaRPr lang="en-US" b="1" dirty="0"/>
                    </a:p>
                  </a:txBody>
                  <a:tcPr>
                    <a:cell3D prstMaterial="dkEdge">
                      <a:bevel w="77470" h="12700" prst="softRound"/>
                      <a:lightRig rig="flood" dir="t"/>
                    </a:cell3D>
                  </a:tcPr>
                </a:tc>
              </a:tr>
              <a:tr h="370840">
                <a:tc>
                  <a:txBody>
                    <a:bodyPr/>
                    <a:lstStyle/>
                    <a:p>
                      <a:pPr algn="ctr"/>
                      <a:r>
                        <a:rPr lang="en-US" b="1" dirty="0" smtClean="0">
                          <a:solidFill>
                            <a:srgbClr val="C00000"/>
                          </a:solidFill>
                        </a:rPr>
                        <a:t>6</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Orlando, Florida</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Mar 15</a:t>
                      </a:r>
                      <a:r>
                        <a:rPr lang="en-US" b="1" baseline="30000" dirty="0" smtClean="0">
                          <a:solidFill>
                            <a:srgbClr val="C00000"/>
                          </a:solidFill>
                        </a:rPr>
                        <a:t>th</a:t>
                      </a:r>
                      <a:r>
                        <a:rPr lang="en-US" b="1" dirty="0" smtClean="0">
                          <a:solidFill>
                            <a:srgbClr val="C00000"/>
                          </a:solidFill>
                        </a:rPr>
                        <a:t> &amp; </a:t>
                      </a:r>
                      <a:br>
                        <a:rPr lang="en-US" b="1" dirty="0" smtClean="0">
                          <a:solidFill>
                            <a:srgbClr val="C00000"/>
                          </a:solidFill>
                        </a:rPr>
                      </a:br>
                      <a:r>
                        <a:rPr lang="en-US" b="1" dirty="0" smtClean="0">
                          <a:solidFill>
                            <a:srgbClr val="C00000"/>
                          </a:solidFill>
                        </a:rPr>
                        <a:t>Mar</a:t>
                      </a:r>
                      <a:r>
                        <a:rPr lang="en-US" b="1" baseline="0" dirty="0" smtClean="0">
                          <a:solidFill>
                            <a:srgbClr val="C00000"/>
                          </a:solidFill>
                        </a:rPr>
                        <a:t> </a:t>
                      </a:r>
                      <a:r>
                        <a:rPr lang="en-US" b="1" dirty="0" smtClean="0">
                          <a:solidFill>
                            <a:srgbClr val="C00000"/>
                          </a:solidFill>
                        </a:rPr>
                        <a:t>16</a:t>
                      </a:r>
                      <a:r>
                        <a:rPr lang="en-US" b="1" baseline="30000" dirty="0" smtClean="0">
                          <a:solidFill>
                            <a:srgbClr val="C00000"/>
                          </a:solidFill>
                        </a:rPr>
                        <a:t>th</a:t>
                      </a:r>
                      <a:endParaRPr lang="en-US" b="1" dirty="0">
                        <a:solidFill>
                          <a:srgbClr val="C00000"/>
                        </a:solidFill>
                      </a:endParaRPr>
                    </a:p>
                  </a:txBody>
                  <a:tcPr>
                    <a:cell3D prstMaterial="dkEdge">
                      <a:bevel w="77470" h="12700" prst="softRound"/>
                      <a:lightRig rig="flood" dir="t"/>
                    </a:cell3D>
                  </a:tcPr>
                </a:tc>
                <a:tc>
                  <a:txBody>
                    <a:bodyPr/>
                    <a:lstStyle/>
                    <a:p>
                      <a:pPr algn="ctr"/>
                      <a:r>
                        <a:rPr lang="en-US" b="1" dirty="0" smtClean="0">
                          <a:solidFill>
                            <a:srgbClr val="C00000"/>
                          </a:solidFill>
                        </a:rPr>
                        <a:t>7:35 / 7:34</a:t>
                      </a:r>
                    </a:p>
                    <a:p>
                      <a:pPr algn="ctr"/>
                      <a:r>
                        <a:rPr lang="en-US" b="1" dirty="0" smtClean="0">
                          <a:solidFill>
                            <a:srgbClr val="C00000"/>
                          </a:solidFill>
                        </a:rPr>
                        <a:t>7:33 / 7:34</a:t>
                      </a:r>
                      <a:endParaRPr lang="en-US" b="1" dirty="0">
                        <a:solidFill>
                          <a:srgbClr val="C00000"/>
                        </a:solidFill>
                      </a:endParaRPr>
                    </a:p>
                  </a:txBody>
                  <a:tcPr>
                    <a:cell3D prstMaterial="dkEdge">
                      <a:bevel w="77470" h="12700" prst="softRound"/>
                      <a:lightRig rig="flood" dir="t"/>
                    </a:cell3D>
                  </a:tcPr>
                </a:tc>
              </a:tr>
              <a:tr h="370840">
                <a:tc>
                  <a:txBody>
                    <a:bodyPr/>
                    <a:lstStyle/>
                    <a:p>
                      <a:pPr algn="ctr"/>
                      <a:r>
                        <a:rPr lang="en-US" b="1" dirty="0" smtClean="0"/>
                        <a:t>7</a:t>
                      </a:r>
                      <a:endParaRPr lang="en-US" b="1" dirty="0"/>
                    </a:p>
                  </a:txBody>
                  <a:tcPr>
                    <a:cell3D prstMaterial="dkEdge">
                      <a:bevel w="77470" h="12700" prst="softRound"/>
                      <a:lightRig rig="flood" dir="t"/>
                    </a:cell3D>
                  </a:tcPr>
                </a:tc>
                <a:tc>
                  <a:txBody>
                    <a:bodyPr/>
                    <a:lstStyle/>
                    <a:p>
                      <a:r>
                        <a:rPr lang="en-US" b="1" dirty="0" smtClean="0"/>
                        <a:t>Jerusalem, Israel</a:t>
                      </a:r>
                      <a:endParaRPr lang="en-US" b="1" dirty="0"/>
                    </a:p>
                  </a:txBody>
                  <a:tcPr>
                    <a:cell3D prstMaterial="dkEdge">
                      <a:bevel w="77470" h="12700" prst="softRound"/>
                      <a:lightRig rig="flood" dir="t"/>
                    </a:cell3D>
                  </a:tcPr>
                </a:tc>
                <a:tc>
                  <a:txBody>
                    <a:bodyPr/>
                    <a:lstStyle/>
                    <a:p>
                      <a:r>
                        <a:rPr lang="en-US" b="1" dirty="0" smtClean="0"/>
                        <a:t>Mar 16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5:46 / 5:47 </a:t>
                      </a:r>
                      <a:endParaRPr lang="en-US" b="1" dirty="0"/>
                    </a:p>
                  </a:txBody>
                  <a:tcPr>
                    <a:cell3D prstMaterial="dkEdge">
                      <a:bevel w="77470" h="12700" prst="softRound"/>
                      <a:lightRig rig="flood" dir="t"/>
                    </a:cell3D>
                  </a:tcPr>
                </a:tc>
              </a:tr>
              <a:tr h="370840">
                <a:tc>
                  <a:txBody>
                    <a:bodyPr/>
                    <a:lstStyle/>
                    <a:p>
                      <a:pPr algn="ctr"/>
                      <a:r>
                        <a:rPr lang="en-US" b="1" dirty="0" smtClean="0"/>
                        <a:t>8</a:t>
                      </a:r>
                      <a:endParaRPr lang="en-US" b="1" dirty="0"/>
                    </a:p>
                  </a:txBody>
                  <a:tcPr>
                    <a:cell3D prstMaterial="dkEdge">
                      <a:bevel w="77470" h="12700" prst="softRound"/>
                      <a:lightRig rig="flood" dir="t"/>
                    </a:cell3D>
                  </a:tcPr>
                </a:tc>
                <a:tc>
                  <a:txBody>
                    <a:bodyPr/>
                    <a:lstStyle/>
                    <a:p>
                      <a:r>
                        <a:rPr lang="en-US" b="1" dirty="0" smtClean="0"/>
                        <a:t>Mexico</a:t>
                      </a:r>
                      <a:r>
                        <a:rPr lang="en-US" b="1" baseline="0" dirty="0" smtClean="0"/>
                        <a:t> City, Mexico</a:t>
                      </a:r>
                      <a:endParaRPr lang="en-US" b="1" dirty="0"/>
                    </a:p>
                  </a:txBody>
                  <a:tcPr>
                    <a:cell3D prstMaterial="dkEdge">
                      <a:bevel w="77470" h="12700" prst="softRound"/>
                      <a:lightRig rig="flood" dir="t"/>
                    </a:cell3D>
                  </a:tcPr>
                </a:tc>
                <a:tc>
                  <a:txBody>
                    <a:bodyPr/>
                    <a:lstStyle/>
                    <a:p>
                      <a:r>
                        <a:rPr lang="en-US" b="1" dirty="0" smtClean="0"/>
                        <a:t>Mar 14</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6:45 / 6:45 </a:t>
                      </a:r>
                      <a:endParaRPr lang="en-US" b="1" dirty="0"/>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9</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Panama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5-6-7</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6:29 / 6:29 </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10</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Cape Town, South Africa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23</a:t>
                      </a:r>
                      <a:r>
                        <a:rPr lang="en-US" b="1" baseline="30000" dirty="0" smtClean="0">
                          <a:solidFill>
                            <a:schemeClr val="accent6">
                              <a:lumMod val="50000"/>
                            </a:schemeClr>
                          </a:solidFill>
                        </a:rPr>
                        <a:t>rd</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6:52 / 6:52</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11</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Sydney, Australia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7:04 / 6:54</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12</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Stanley, Falkland Islands (S America)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7:06 / 6:43</a:t>
                      </a:r>
                      <a:endParaRPr lang="en-US" b="1" dirty="0">
                        <a:solidFill>
                          <a:schemeClr val="accent6">
                            <a:lumMod val="50000"/>
                          </a:schemeClr>
                        </a:solidFill>
                      </a:endParaRPr>
                    </a:p>
                  </a:txBody>
                  <a:tcPr>
                    <a:cell3D prstMaterial="dkEdge">
                      <a:bevel w="77470" h="12700" prst="softRound"/>
                      <a:lightRig rig="flood" dir="t"/>
                    </a:cell3D>
                  </a:tcPr>
                </a:tc>
              </a:tr>
            </a:tbl>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52</a:t>
            </a:fld>
            <a:endParaRPr lang="en-US"/>
          </a:p>
        </p:txBody>
      </p:sp>
      <p:sp>
        <p:nvSpPr>
          <p:cNvPr id="6" name="Title 1"/>
          <p:cNvSpPr>
            <a:spLocks noGrp="1"/>
          </p:cNvSpPr>
          <p:nvPr>
            <p:ph type="title"/>
          </p:nvPr>
        </p:nvSpPr>
        <p:spPr>
          <a:xfrm>
            <a:off x="76200" y="76200"/>
            <a:ext cx="74676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2018 World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a:t>
            </a:r>
            <a:r>
              <a:rPr lang="en-US"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lux</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 tour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endParaRPr>
          </a:p>
        </p:txBody>
      </p:sp>
      <p:pic>
        <p:nvPicPr>
          <p:cNvPr id="7" name="Picture 4" descr="C:\Users\Rae\Desktop\moon sliver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04" y="85732"/>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57600" y="881625"/>
            <a:ext cx="3905204"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2018 Sliver moon sighted on Mar 18</a:t>
            </a:r>
            <a:r>
              <a:rPr lang="en-US" b="1" baseline="30000" dirty="0" smtClean="0">
                <a:solidFill>
                  <a:schemeClr val="accent3">
                    <a:lumMod val="50000"/>
                  </a:schemeClr>
                </a:solidFill>
              </a:rPr>
              <a:t>th</a:t>
            </a:r>
            <a:endParaRPr lang="en-US" b="1" dirty="0">
              <a:solidFill>
                <a:schemeClr val="accent3">
                  <a:lumMod val="50000"/>
                </a:schemeClr>
              </a:solidFill>
            </a:endParaRPr>
          </a:p>
        </p:txBody>
      </p:sp>
      <p:sp>
        <p:nvSpPr>
          <p:cNvPr id="2" name="Rectangle 1"/>
          <p:cNvSpPr/>
          <p:nvPr/>
        </p:nvSpPr>
        <p:spPr>
          <a:xfrm>
            <a:off x="5298440" y="1838960"/>
            <a:ext cx="1371600" cy="4648200"/>
          </a:xfrm>
          <a:prstGeom prst="rect">
            <a:avLst/>
          </a:prstGeom>
          <a:solidFill>
            <a:schemeClr val="accent6"/>
          </a:solidFill>
          <a:ln w="57150">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51320" y="1844040"/>
            <a:ext cx="1905000" cy="4648200"/>
          </a:xfrm>
          <a:prstGeom prst="rect">
            <a:avLst/>
          </a:prstGeom>
          <a:gradFill>
            <a:gsLst>
              <a:gs pos="10000">
                <a:schemeClr val="accent2">
                  <a:lumMod val="20000"/>
                  <a:lumOff val="80000"/>
                </a:schemeClr>
              </a:gs>
              <a:gs pos="19000">
                <a:schemeClr val="accent4">
                  <a:lumMod val="20000"/>
                  <a:lumOff val="80000"/>
                </a:schemeClr>
              </a:gs>
              <a:gs pos="82000">
                <a:schemeClr val="accent4">
                  <a:lumMod val="20000"/>
                  <a:lumOff val="80000"/>
                </a:schemeClr>
              </a:gs>
              <a:gs pos="95000">
                <a:srgbClr val="FFC000"/>
              </a:gs>
            </a:gsLst>
            <a:lin ang="5400000" scaled="0"/>
          </a:gradFill>
          <a:ln w="57150">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Rae\Desktop\suns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779" y="4800600"/>
            <a:ext cx="1558561" cy="1520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Rae\Desktop\sunri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939" y="2052320"/>
            <a:ext cx="1512522" cy="1512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200" y="1905000"/>
            <a:ext cx="1143000" cy="4247317"/>
          </a:xfrm>
          <a:prstGeom prst="rect">
            <a:avLst/>
          </a:prstGeom>
          <a:noFill/>
        </p:spPr>
        <p:txBody>
          <a:bodyPr wrap="square" rtlCol="0">
            <a:spAutoFit/>
          </a:bodyPr>
          <a:lstStyle/>
          <a:p>
            <a:pPr algn="ctr">
              <a:lnSpc>
                <a:spcPct val="150000"/>
              </a:lnSpc>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These are the 12 random places in the world that were chosen to test the date of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Equi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-LUX.</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9524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World Investigation of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-Lux!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8A709BF-5144-4E0C-93F2-78512D165852}" type="slidenum">
              <a:rPr lang="en-US" smtClean="0"/>
              <a:t>53</a:t>
            </a:fld>
            <a:endParaRPr lang="en-US"/>
          </a:p>
        </p:txBody>
      </p:sp>
      <p:pic>
        <p:nvPicPr>
          <p:cNvPr id="4098" name="Picture 2" descr="C:\Users\Rae\Desktop\tz.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43000"/>
            <a:ext cx="8991600" cy="4764536"/>
          </a:xfrm>
          <a:prstGeom prst="rect">
            <a:avLst/>
          </a:prstGeom>
          <a:noFill/>
          <a:ln w="57150">
            <a:solidFill>
              <a:schemeClr val="accent4">
                <a:lumMod val="60000"/>
                <a:lumOff val="40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1" y="2514600"/>
            <a:ext cx="1295400" cy="307777"/>
          </a:xfrm>
          <a:prstGeom prst="rect">
            <a:avLst/>
          </a:prstGeom>
          <a:solidFill>
            <a:schemeClr val="bg1">
              <a:lumMod val="85000"/>
              <a:alpha val="70000"/>
            </a:schemeClr>
          </a:solidFill>
          <a:ln>
            <a:solidFill>
              <a:schemeClr val="tx1"/>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1400" b="1" dirty="0" smtClean="0"/>
              <a:t>Anchorage, AK</a:t>
            </a:r>
            <a:endParaRPr lang="en-US" b="1" dirty="0"/>
          </a:p>
        </p:txBody>
      </p:sp>
      <p:sp>
        <p:nvSpPr>
          <p:cNvPr id="8" name="TextBox 7"/>
          <p:cNvSpPr txBox="1"/>
          <p:nvPr/>
        </p:nvSpPr>
        <p:spPr>
          <a:xfrm>
            <a:off x="1600797" y="3974068"/>
            <a:ext cx="795182" cy="307777"/>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sz="1400" b="1" dirty="0" smtClean="0">
                <a:solidFill>
                  <a:schemeClr val="bg1"/>
                </a:solidFill>
              </a:rPr>
              <a:t>Panama </a:t>
            </a:r>
            <a:endParaRPr lang="en-US" sz="1400" b="1" dirty="0">
              <a:solidFill>
                <a:schemeClr val="bg1"/>
              </a:solidFill>
            </a:endParaRPr>
          </a:p>
        </p:txBody>
      </p:sp>
      <p:sp>
        <p:nvSpPr>
          <p:cNvPr id="9" name="TextBox 8"/>
          <p:cNvSpPr txBox="1"/>
          <p:nvPr/>
        </p:nvSpPr>
        <p:spPr>
          <a:xfrm>
            <a:off x="4530658" y="1189394"/>
            <a:ext cx="879542" cy="307777"/>
          </a:xfrm>
          <a:prstGeom prst="rect">
            <a:avLst/>
          </a:prstGeom>
          <a:solidFill>
            <a:schemeClr val="bg1">
              <a:lumMod val="85000"/>
              <a:alpha val="70000"/>
            </a:schemeClr>
          </a:solidFill>
          <a:ln>
            <a:solidFill>
              <a:schemeClr val="tx1"/>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1400" b="1" dirty="0" smtClean="0"/>
              <a:t>Norway</a:t>
            </a:r>
            <a:endParaRPr lang="en-US" sz="1400" b="1" dirty="0"/>
          </a:p>
        </p:txBody>
      </p:sp>
      <p:sp>
        <p:nvSpPr>
          <p:cNvPr id="10" name="TextBox 9"/>
          <p:cNvSpPr txBox="1"/>
          <p:nvPr/>
        </p:nvSpPr>
        <p:spPr>
          <a:xfrm>
            <a:off x="914400" y="2971800"/>
            <a:ext cx="762000" cy="369332"/>
          </a:xfrm>
          <a:prstGeom prst="rect">
            <a:avLst/>
          </a:prstGeom>
          <a:solidFill>
            <a:schemeClr val="bg1">
              <a:lumMod val="85000"/>
              <a:alpha val="70000"/>
            </a:schemeClr>
          </a:solidFill>
          <a:ln>
            <a:solidFill>
              <a:schemeClr val="tx1"/>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1400" b="1" dirty="0" smtClean="0"/>
              <a:t>Oregon</a:t>
            </a:r>
            <a:r>
              <a:rPr lang="en-US" b="1" dirty="0" smtClean="0"/>
              <a:t> </a:t>
            </a:r>
            <a:endParaRPr lang="en-US" b="1" dirty="0"/>
          </a:p>
        </p:txBody>
      </p:sp>
      <p:sp>
        <p:nvSpPr>
          <p:cNvPr id="11" name="TextBox 10"/>
          <p:cNvSpPr txBox="1"/>
          <p:nvPr/>
        </p:nvSpPr>
        <p:spPr>
          <a:xfrm>
            <a:off x="990600" y="6169146"/>
            <a:ext cx="7086600" cy="523220"/>
          </a:xfrm>
          <a:prstGeom prst="rect">
            <a:avLst/>
          </a:prstGeom>
          <a:solidFill>
            <a:schemeClr val="bg1">
              <a:lumMod val="85000"/>
              <a:alpha val="70000"/>
            </a:schemeClr>
          </a:solidFill>
          <a:ln>
            <a:solidFill>
              <a:srgbClr val="C00000"/>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2800" b="1" dirty="0" smtClean="0">
                <a:solidFill>
                  <a:srgbClr val="C00000"/>
                </a:solidFill>
              </a:rPr>
              <a:t>Let’s find these 12 random places on the map.</a:t>
            </a:r>
            <a:endParaRPr lang="en-US" sz="2800" b="1" dirty="0">
              <a:solidFill>
                <a:srgbClr val="C00000"/>
              </a:solidFill>
            </a:endParaRPr>
          </a:p>
        </p:txBody>
      </p:sp>
      <p:sp>
        <p:nvSpPr>
          <p:cNvPr id="12" name="TextBox 11"/>
          <p:cNvSpPr txBox="1"/>
          <p:nvPr/>
        </p:nvSpPr>
        <p:spPr>
          <a:xfrm>
            <a:off x="1219200" y="3524269"/>
            <a:ext cx="763195" cy="307777"/>
          </a:xfrm>
          <a:prstGeom prst="rect">
            <a:avLst/>
          </a:prstGeom>
          <a:solidFill>
            <a:schemeClr val="accent1">
              <a:lumMod val="40000"/>
              <a:lumOff val="60000"/>
              <a:alpha val="70000"/>
            </a:schemeClr>
          </a:solidFill>
          <a:ln>
            <a:solidFill>
              <a:schemeClr val="accent1">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sz="1400" b="1" dirty="0" smtClean="0">
                <a:solidFill>
                  <a:schemeClr val="accent1">
                    <a:lumMod val="50000"/>
                  </a:schemeClr>
                </a:solidFill>
              </a:rPr>
              <a:t>Mexico </a:t>
            </a:r>
            <a:endParaRPr lang="en-US" sz="1400" b="1" dirty="0">
              <a:solidFill>
                <a:schemeClr val="accent1">
                  <a:lumMod val="50000"/>
                </a:schemeClr>
              </a:solidFill>
            </a:endParaRPr>
          </a:p>
        </p:txBody>
      </p:sp>
      <p:sp>
        <p:nvSpPr>
          <p:cNvPr id="13" name="TextBox 12"/>
          <p:cNvSpPr txBox="1"/>
          <p:nvPr/>
        </p:nvSpPr>
        <p:spPr>
          <a:xfrm>
            <a:off x="1600797" y="5397602"/>
            <a:ext cx="1090254" cy="307777"/>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sz="1400" b="1" dirty="0" smtClean="0">
                <a:solidFill>
                  <a:schemeClr val="bg1"/>
                </a:solidFill>
              </a:rPr>
              <a:t>Falkland Isl.</a:t>
            </a:r>
            <a:endParaRPr lang="en-US" sz="1400" b="1" dirty="0">
              <a:solidFill>
                <a:schemeClr val="bg1"/>
              </a:solidFill>
            </a:endParaRPr>
          </a:p>
        </p:txBody>
      </p:sp>
      <p:sp>
        <p:nvSpPr>
          <p:cNvPr id="14" name="TextBox 13"/>
          <p:cNvSpPr txBox="1"/>
          <p:nvPr/>
        </p:nvSpPr>
        <p:spPr>
          <a:xfrm>
            <a:off x="7486604" y="5254823"/>
            <a:ext cx="895396" cy="307777"/>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sz="1400" b="1" dirty="0" smtClean="0">
                <a:solidFill>
                  <a:schemeClr val="bg1"/>
                </a:solidFill>
              </a:rPr>
              <a:t>Australia </a:t>
            </a:r>
            <a:endParaRPr lang="en-US" sz="1400" b="1" dirty="0">
              <a:solidFill>
                <a:schemeClr val="bg1"/>
              </a:solidFill>
            </a:endParaRPr>
          </a:p>
        </p:txBody>
      </p:sp>
      <p:sp>
        <p:nvSpPr>
          <p:cNvPr id="15" name="TextBox 14"/>
          <p:cNvSpPr txBox="1"/>
          <p:nvPr/>
        </p:nvSpPr>
        <p:spPr>
          <a:xfrm>
            <a:off x="2314464" y="3200400"/>
            <a:ext cx="809736" cy="307777"/>
          </a:xfrm>
          <a:prstGeom prst="rect">
            <a:avLst/>
          </a:prstGeom>
          <a:solidFill>
            <a:schemeClr val="bg2">
              <a:lumMod val="90000"/>
              <a:alpha val="70000"/>
            </a:schemeClr>
          </a:solidFill>
          <a:ln w="28575">
            <a:solidFill>
              <a:schemeClr val="bg2">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sz="1400" b="1" dirty="0" smtClean="0">
                <a:solidFill>
                  <a:schemeClr val="bg2">
                    <a:lumMod val="50000"/>
                  </a:schemeClr>
                </a:solidFill>
              </a:rPr>
              <a:t>Orlando</a:t>
            </a:r>
            <a:r>
              <a:rPr lang="en-US" sz="1400" b="1" dirty="0" smtClean="0">
                <a:solidFill>
                  <a:schemeClr val="accent1">
                    <a:lumMod val="50000"/>
                  </a:schemeClr>
                </a:solidFill>
              </a:rPr>
              <a:t> </a:t>
            </a:r>
            <a:endParaRPr lang="en-US" b="1" dirty="0">
              <a:solidFill>
                <a:schemeClr val="accent1">
                  <a:lumMod val="50000"/>
                </a:schemeClr>
              </a:solidFill>
            </a:endParaRPr>
          </a:p>
        </p:txBody>
      </p:sp>
      <p:sp>
        <p:nvSpPr>
          <p:cNvPr id="16" name="TextBox 15"/>
          <p:cNvSpPr txBox="1"/>
          <p:nvPr/>
        </p:nvSpPr>
        <p:spPr>
          <a:xfrm>
            <a:off x="5105400" y="3144055"/>
            <a:ext cx="1000328" cy="307777"/>
          </a:xfrm>
          <a:prstGeom prst="rect">
            <a:avLst/>
          </a:prstGeom>
          <a:solidFill>
            <a:schemeClr val="bg2">
              <a:lumMod val="90000"/>
              <a:alpha val="70000"/>
            </a:schemeClr>
          </a:solidFill>
          <a:ln w="38100">
            <a:solidFill>
              <a:schemeClr val="bg2">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sz="1400" b="1" dirty="0" smtClean="0">
                <a:solidFill>
                  <a:schemeClr val="bg2">
                    <a:lumMod val="50000"/>
                  </a:schemeClr>
                </a:solidFill>
              </a:rPr>
              <a:t>Jerusalem </a:t>
            </a:r>
            <a:endParaRPr lang="en-US" sz="1400" b="1" dirty="0">
              <a:solidFill>
                <a:schemeClr val="accent1">
                  <a:lumMod val="50000"/>
                </a:schemeClr>
              </a:solidFill>
            </a:endParaRPr>
          </a:p>
        </p:txBody>
      </p:sp>
      <p:sp>
        <p:nvSpPr>
          <p:cNvPr id="17" name="TextBox 16"/>
          <p:cNvSpPr txBox="1"/>
          <p:nvPr/>
        </p:nvSpPr>
        <p:spPr>
          <a:xfrm>
            <a:off x="4572000" y="5105400"/>
            <a:ext cx="838200" cy="307777"/>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sz="1400" b="1" dirty="0" smtClean="0">
                <a:solidFill>
                  <a:schemeClr val="bg1"/>
                </a:solidFill>
              </a:rPr>
              <a:t>S. Africa</a:t>
            </a:r>
            <a:endParaRPr lang="en-US" sz="1400" b="1" dirty="0">
              <a:solidFill>
                <a:schemeClr val="bg1"/>
              </a:solidFill>
            </a:endParaRPr>
          </a:p>
        </p:txBody>
      </p:sp>
      <p:sp>
        <p:nvSpPr>
          <p:cNvPr id="18" name="TextBox 17"/>
          <p:cNvSpPr txBox="1"/>
          <p:nvPr/>
        </p:nvSpPr>
        <p:spPr>
          <a:xfrm>
            <a:off x="514395" y="1752600"/>
            <a:ext cx="1162005" cy="307777"/>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sz="1400" b="1" dirty="0" smtClean="0">
                <a:solidFill>
                  <a:schemeClr val="accent3">
                    <a:lumMod val="50000"/>
                  </a:schemeClr>
                </a:solidFill>
              </a:rPr>
              <a:t>Inuvik, NWT</a:t>
            </a:r>
            <a:endParaRPr lang="en-US" sz="1400" b="1" dirty="0">
              <a:solidFill>
                <a:schemeClr val="accent3">
                  <a:lumMod val="50000"/>
                </a:schemeClr>
              </a:solidFill>
            </a:endParaRPr>
          </a:p>
        </p:txBody>
      </p:sp>
      <p:pic>
        <p:nvPicPr>
          <p:cNvPr id="4100" name="Picture 4" descr="C:\Users\Rae\Desktop\moon sliver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604" y="914559"/>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650069" y="2045732"/>
            <a:ext cx="1189130"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Mar 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248204" y="2615939"/>
            <a:ext cx="2591191" cy="1727461"/>
          </a:xfrm>
          <a:prstGeom prst="ellipse">
            <a:avLst/>
          </a:prstGeom>
          <a:ln w="19050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2" name="Picture 5"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5000" y="5582268"/>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3"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6400" y="390938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757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3000"/>
                                        <p:tgtEl>
                                          <p:spTgt spid="14338"/>
                                        </p:tgtEl>
                                      </p:cBhvr>
                                    </p:animEffect>
                                    <p:anim calcmode="lin" valueType="num">
                                      <p:cBhvr>
                                        <p:cTn id="8" dur="3000" fill="hold"/>
                                        <p:tgtEl>
                                          <p:spTgt spid="14338"/>
                                        </p:tgtEl>
                                        <p:attrNameLst>
                                          <p:attrName>ppt_x</p:attrName>
                                        </p:attrNameLst>
                                      </p:cBhvr>
                                      <p:tavLst>
                                        <p:tav tm="0">
                                          <p:val>
                                            <p:strVal val="#ppt_x"/>
                                          </p:val>
                                        </p:tav>
                                        <p:tav tm="100000">
                                          <p:val>
                                            <p:strVal val="#ppt_x"/>
                                          </p:val>
                                        </p:tav>
                                      </p:tavLst>
                                    </p:anim>
                                    <p:anim calcmode="lin" valueType="num">
                                      <p:cBhvr>
                                        <p:cTn id="9" dur="3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2" presetClass="entr" presetSubtype="8"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75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80">
                                          <p:stCondLst>
                                            <p:cond delay="0"/>
                                          </p:stCondLst>
                                        </p:cTn>
                                        <p:tgtEl>
                                          <p:spTgt spid="8"/>
                                        </p:tgtEl>
                                      </p:cBhvr>
                                    </p:animEffect>
                                    <p:anim calcmode="lin" valueType="num">
                                      <p:cBhvr>
                                        <p:cTn id="6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3" dur="26">
                                          <p:stCondLst>
                                            <p:cond delay="650"/>
                                          </p:stCondLst>
                                        </p:cTn>
                                        <p:tgtEl>
                                          <p:spTgt spid="8"/>
                                        </p:tgtEl>
                                      </p:cBhvr>
                                      <p:to x="100000" y="60000"/>
                                    </p:animScale>
                                    <p:animScale>
                                      <p:cBhvr>
                                        <p:cTn id="74" dur="166" decel="50000">
                                          <p:stCondLst>
                                            <p:cond delay="676"/>
                                          </p:stCondLst>
                                        </p:cTn>
                                        <p:tgtEl>
                                          <p:spTgt spid="8"/>
                                        </p:tgtEl>
                                      </p:cBhvr>
                                      <p:to x="100000" y="100000"/>
                                    </p:animScale>
                                    <p:animScale>
                                      <p:cBhvr>
                                        <p:cTn id="75" dur="26">
                                          <p:stCondLst>
                                            <p:cond delay="1312"/>
                                          </p:stCondLst>
                                        </p:cTn>
                                        <p:tgtEl>
                                          <p:spTgt spid="8"/>
                                        </p:tgtEl>
                                      </p:cBhvr>
                                      <p:to x="100000" y="80000"/>
                                    </p:animScale>
                                    <p:animScale>
                                      <p:cBhvr>
                                        <p:cTn id="76" dur="166" decel="50000">
                                          <p:stCondLst>
                                            <p:cond delay="1338"/>
                                          </p:stCondLst>
                                        </p:cTn>
                                        <p:tgtEl>
                                          <p:spTgt spid="8"/>
                                        </p:tgtEl>
                                      </p:cBhvr>
                                      <p:to x="100000" y="100000"/>
                                    </p:animScale>
                                    <p:animScale>
                                      <p:cBhvr>
                                        <p:cTn id="77" dur="26">
                                          <p:stCondLst>
                                            <p:cond delay="1642"/>
                                          </p:stCondLst>
                                        </p:cTn>
                                        <p:tgtEl>
                                          <p:spTgt spid="8"/>
                                        </p:tgtEl>
                                      </p:cBhvr>
                                      <p:to x="100000" y="90000"/>
                                    </p:animScale>
                                    <p:animScale>
                                      <p:cBhvr>
                                        <p:cTn id="78" dur="166" decel="50000">
                                          <p:stCondLst>
                                            <p:cond delay="1668"/>
                                          </p:stCondLst>
                                        </p:cTn>
                                        <p:tgtEl>
                                          <p:spTgt spid="8"/>
                                        </p:tgtEl>
                                      </p:cBhvr>
                                      <p:to x="100000" y="100000"/>
                                    </p:animScale>
                                    <p:animScale>
                                      <p:cBhvr>
                                        <p:cTn id="79" dur="26">
                                          <p:stCondLst>
                                            <p:cond delay="1808"/>
                                          </p:stCondLst>
                                        </p:cTn>
                                        <p:tgtEl>
                                          <p:spTgt spid="8"/>
                                        </p:tgtEl>
                                      </p:cBhvr>
                                      <p:to x="100000" y="95000"/>
                                    </p:animScale>
                                    <p:animScale>
                                      <p:cBhvr>
                                        <p:cTn id="80" dur="166" decel="50000">
                                          <p:stCondLst>
                                            <p:cond delay="1834"/>
                                          </p:stCondLst>
                                        </p:cTn>
                                        <p:tgtEl>
                                          <p:spTgt spid="8"/>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down)">
                                      <p:cBhvr>
                                        <p:cTn id="85" dur="580">
                                          <p:stCondLst>
                                            <p:cond delay="0"/>
                                          </p:stCondLst>
                                        </p:cTn>
                                        <p:tgtEl>
                                          <p:spTgt spid="17"/>
                                        </p:tgtEl>
                                      </p:cBhvr>
                                    </p:animEffect>
                                    <p:anim calcmode="lin" valueType="num">
                                      <p:cBhvr>
                                        <p:cTn id="8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1" dur="26">
                                          <p:stCondLst>
                                            <p:cond delay="650"/>
                                          </p:stCondLst>
                                        </p:cTn>
                                        <p:tgtEl>
                                          <p:spTgt spid="17"/>
                                        </p:tgtEl>
                                      </p:cBhvr>
                                      <p:to x="100000" y="60000"/>
                                    </p:animScale>
                                    <p:animScale>
                                      <p:cBhvr>
                                        <p:cTn id="92" dur="166" decel="50000">
                                          <p:stCondLst>
                                            <p:cond delay="676"/>
                                          </p:stCondLst>
                                        </p:cTn>
                                        <p:tgtEl>
                                          <p:spTgt spid="17"/>
                                        </p:tgtEl>
                                      </p:cBhvr>
                                      <p:to x="100000" y="100000"/>
                                    </p:animScale>
                                    <p:animScale>
                                      <p:cBhvr>
                                        <p:cTn id="93" dur="26">
                                          <p:stCondLst>
                                            <p:cond delay="1312"/>
                                          </p:stCondLst>
                                        </p:cTn>
                                        <p:tgtEl>
                                          <p:spTgt spid="17"/>
                                        </p:tgtEl>
                                      </p:cBhvr>
                                      <p:to x="100000" y="80000"/>
                                    </p:animScale>
                                    <p:animScale>
                                      <p:cBhvr>
                                        <p:cTn id="94" dur="166" decel="50000">
                                          <p:stCondLst>
                                            <p:cond delay="1338"/>
                                          </p:stCondLst>
                                        </p:cTn>
                                        <p:tgtEl>
                                          <p:spTgt spid="17"/>
                                        </p:tgtEl>
                                      </p:cBhvr>
                                      <p:to x="100000" y="100000"/>
                                    </p:animScale>
                                    <p:animScale>
                                      <p:cBhvr>
                                        <p:cTn id="95" dur="26">
                                          <p:stCondLst>
                                            <p:cond delay="1642"/>
                                          </p:stCondLst>
                                        </p:cTn>
                                        <p:tgtEl>
                                          <p:spTgt spid="17"/>
                                        </p:tgtEl>
                                      </p:cBhvr>
                                      <p:to x="100000" y="90000"/>
                                    </p:animScale>
                                    <p:animScale>
                                      <p:cBhvr>
                                        <p:cTn id="96" dur="166" decel="50000">
                                          <p:stCondLst>
                                            <p:cond delay="1668"/>
                                          </p:stCondLst>
                                        </p:cTn>
                                        <p:tgtEl>
                                          <p:spTgt spid="17"/>
                                        </p:tgtEl>
                                      </p:cBhvr>
                                      <p:to x="100000" y="100000"/>
                                    </p:animScale>
                                    <p:animScale>
                                      <p:cBhvr>
                                        <p:cTn id="97" dur="26">
                                          <p:stCondLst>
                                            <p:cond delay="1808"/>
                                          </p:stCondLst>
                                        </p:cTn>
                                        <p:tgtEl>
                                          <p:spTgt spid="17"/>
                                        </p:tgtEl>
                                      </p:cBhvr>
                                      <p:to x="100000" y="95000"/>
                                    </p:animScale>
                                    <p:animScale>
                                      <p:cBhvr>
                                        <p:cTn id="98" dur="166" decel="50000">
                                          <p:stCondLst>
                                            <p:cond delay="1834"/>
                                          </p:stCondLst>
                                        </p:cTn>
                                        <p:tgtEl>
                                          <p:spTgt spid="17"/>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39105732"/>
              </p:ext>
            </p:extLst>
          </p:nvPr>
        </p:nvGraphicFramePr>
        <p:xfrm>
          <a:off x="457200" y="1158240"/>
          <a:ext cx="8229600" cy="5115560"/>
        </p:xfrm>
        <a:graphic>
          <a:graphicData uri="http://schemas.openxmlformats.org/drawingml/2006/table">
            <a:tbl>
              <a:tblPr firstRow="1" bandRow="1">
                <a:tableStyleId>{93296810-A885-4BE3-A3E7-6D5BEEA58F35}</a:tableStyleId>
              </a:tblPr>
              <a:tblGrid>
                <a:gridCol w="703847"/>
                <a:gridCol w="4096753"/>
                <a:gridCol w="1447800"/>
                <a:gridCol w="1981200"/>
              </a:tblGrid>
              <a:tr h="370840">
                <a:tc>
                  <a:txBody>
                    <a:bodyPr/>
                    <a:lstStyle/>
                    <a:p>
                      <a:endParaRPr lang="en-US" b="1" dirty="0"/>
                    </a:p>
                  </a:txBody>
                  <a:tcPr>
                    <a:cell3D prstMaterial="dkEdge">
                      <a:bevel w="77470" h="12700" prst="softRound"/>
                      <a:lightRig rig="flood" dir="t"/>
                    </a:cell3D>
                  </a:tcPr>
                </a:tc>
                <a:tc>
                  <a:txBody>
                    <a:bodyPr/>
                    <a:lstStyle/>
                    <a:p>
                      <a:r>
                        <a:rPr lang="en-US" sz="2000" dirty="0" smtClean="0"/>
                        <a:t>Locations of </a:t>
                      </a:r>
                      <a:r>
                        <a:rPr lang="en-US" sz="2000" dirty="0" err="1" smtClean="0"/>
                        <a:t>Equi</a:t>
                      </a:r>
                      <a:r>
                        <a:rPr lang="en-US" sz="2000" dirty="0" smtClean="0"/>
                        <a:t>-lux Investigation</a:t>
                      </a:r>
                      <a:endParaRPr lang="en-US" sz="2000" b="1" dirty="0"/>
                    </a:p>
                  </a:txBody>
                  <a:tcPr>
                    <a:cell3D prstMaterial="dkEdge">
                      <a:bevel w="77470" h="12700" prst="softRound"/>
                      <a:lightRig rig="flood" dir="t"/>
                    </a:cell3D>
                  </a:tcPr>
                </a:tc>
                <a:tc>
                  <a:txBody>
                    <a:bodyPr/>
                    <a:lstStyle/>
                    <a:p>
                      <a:pPr algn="ctr"/>
                      <a:r>
                        <a:rPr lang="en-US" sz="2000" dirty="0" smtClean="0"/>
                        <a:t>Date </a:t>
                      </a:r>
                      <a:endParaRPr lang="en-US" sz="2000" b="1" dirty="0"/>
                    </a:p>
                  </a:txBody>
                  <a:tcPr>
                    <a:cell3D prstMaterial="dkEdge">
                      <a:bevel w="77470" h="12700" prst="softRound"/>
                      <a:lightRig rig="flood" dir="t"/>
                    </a:cell3D>
                  </a:tcPr>
                </a:tc>
                <a:tc>
                  <a:txBody>
                    <a:bodyPr/>
                    <a:lstStyle/>
                    <a:p>
                      <a:pPr algn="ctr"/>
                      <a:r>
                        <a:rPr lang="en-US" sz="2000" dirty="0" smtClean="0"/>
                        <a:t>Sunrise</a:t>
                      </a:r>
                      <a:r>
                        <a:rPr lang="en-US" sz="2000" baseline="0" dirty="0" smtClean="0"/>
                        <a:t> / Sunset</a:t>
                      </a:r>
                      <a:endParaRPr lang="en-US" sz="2000" b="1" dirty="0"/>
                    </a:p>
                  </a:txBody>
                  <a:tcPr>
                    <a:cell3D prstMaterial="dkEdge">
                      <a:bevel w="77470" h="12700" prst="softRound"/>
                      <a:lightRig rig="flood" dir="t"/>
                    </a:cell3D>
                  </a:tcPr>
                </a:tc>
              </a:tr>
              <a:tr h="370840">
                <a:tc>
                  <a:txBody>
                    <a:bodyPr/>
                    <a:lstStyle/>
                    <a:p>
                      <a:pPr algn="ctr"/>
                      <a:r>
                        <a:rPr lang="en-US" b="1" dirty="0" smtClean="0"/>
                        <a:t>1</a:t>
                      </a:r>
                      <a:endParaRPr lang="en-US" b="1" dirty="0"/>
                    </a:p>
                  </a:txBody>
                  <a:tcPr>
                    <a:cell3D prstMaterial="dkEdge">
                      <a:bevel w="77470" h="12700" prst="softRound"/>
                      <a:lightRig rig="flood" dir="t"/>
                    </a:cell3D>
                  </a:tcPr>
                </a:tc>
                <a:tc>
                  <a:txBody>
                    <a:bodyPr/>
                    <a:lstStyle/>
                    <a:p>
                      <a:r>
                        <a:rPr lang="en-US" b="1" dirty="0" smtClean="0"/>
                        <a:t>Inuvik, Northwest</a:t>
                      </a:r>
                      <a:r>
                        <a:rPr lang="en-US" b="1" baseline="0" dirty="0" smtClean="0"/>
                        <a:t> Territories</a:t>
                      </a:r>
                      <a:endParaRPr lang="en-US" b="1" dirty="0"/>
                    </a:p>
                  </a:txBody>
                  <a:tcPr>
                    <a:cell3D prstMaterial="dkEdge">
                      <a:bevel w="77470" h="12700" prst="softRound"/>
                      <a:lightRig rig="flood" dir="t"/>
                    </a:cell3D>
                  </a:tcPr>
                </a:tc>
                <a:tc>
                  <a:txBody>
                    <a:bodyPr/>
                    <a:lstStyle/>
                    <a:p>
                      <a:r>
                        <a:rPr lang="en-US" b="1" dirty="0" smtClean="0"/>
                        <a:t>Mar 18</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9:02 / 9:05</a:t>
                      </a:r>
                      <a:endParaRPr lang="en-US" b="1" dirty="0"/>
                    </a:p>
                  </a:txBody>
                  <a:tcPr>
                    <a:cell3D prstMaterial="dkEdge">
                      <a:bevel w="77470" h="12700" prst="softRound"/>
                      <a:lightRig rig="flood" dir="t"/>
                    </a:cell3D>
                  </a:tcPr>
                </a:tc>
              </a:tr>
              <a:tr h="370840">
                <a:tc>
                  <a:txBody>
                    <a:bodyPr/>
                    <a:lstStyle/>
                    <a:p>
                      <a:pPr algn="ctr"/>
                      <a:r>
                        <a:rPr lang="en-US" b="1" dirty="0" smtClean="0"/>
                        <a:t>2</a:t>
                      </a:r>
                      <a:endParaRPr lang="en-US" b="1" dirty="0"/>
                    </a:p>
                  </a:txBody>
                  <a:tcPr>
                    <a:cell3D prstMaterial="dkEdge">
                      <a:bevel w="77470" h="12700" prst="softRound"/>
                      <a:lightRig rig="flood" dir="t"/>
                    </a:cell3D>
                  </a:tcPr>
                </a:tc>
                <a:tc>
                  <a:txBody>
                    <a:bodyPr/>
                    <a:lstStyle/>
                    <a:p>
                      <a:r>
                        <a:rPr lang="en-US" b="1" dirty="0" smtClean="0"/>
                        <a:t>Anchorage, Alaska</a:t>
                      </a:r>
                      <a:endParaRPr lang="en-US" b="1" dirty="0"/>
                    </a:p>
                  </a:txBody>
                  <a:tcPr>
                    <a:cell3D prstMaterial="dkEdge">
                      <a:bevel w="77470" h="12700" prst="softRound"/>
                      <a:lightRig rig="flood" dir="t"/>
                    </a:cell3D>
                  </a:tcPr>
                </a:tc>
                <a:tc>
                  <a:txBody>
                    <a:bodyPr/>
                    <a:lstStyle/>
                    <a:p>
                      <a:r>
                        <a:rPr lang="en-US" b="1" dirty="0" smtClean="0"/>
                        <a:t>Mar</a:t>
                      </a:r>
                      <a:r>
                        <a:rPr lang="en-US" b="1" baseline="0" dirty="0" smtClean="0"/>
                        <a:t> 17</a:t>
                      </a:r>
                      <a:r>
                        <a:rPr lang="en-US" b="1" baseline="30000" dirty="0" smtClean="0"/>
                        <a:t>th</a:t>
                      </a:r>
                      <a:r>
                        <a:rPr lang="en-US" b="1" baseline="0" dirty="0" smtClean="0"/>
                        <a:t> </a:t>
                      </a:r>
                      <a:endParaRPr lang="en-US" b="1" dirty="0"/>
                    </a:p>
                  </a:txBody>
                  <a:tcPr>
                    <a:cell3D prstMaterial="dkEdge">
                      <a:bevel w="77470" h="12700" prst="softRound"/>
                      <a:lightRig rig="flood" dir="t"/>
                    </a:cell3D>
                  </a:tcPr>
                </a:tc>
                <a:tc>
                  <a:txBody>
                    <a:bodyPr/>
                    <a:lstStyle/>
                    <a:p>
                      <a:pPr algn="ctr"/>
                      <a:r>
                        <a:rPr lang="en-US" b="1" dirty="0" smtClean="0"/>
                        <a:t>8:09 / 8:07</a:t>
                      </a:r>
                      <a:endParaRPr lang="en-US" b="1" dirty="0"/>
                    </a:p>
                  </a:txBody>
                  <a:tcPr>
                    <a:cell3D prstMaterial="dkEdge">
                      <a:bevel w="77470" h="12700" prst="softRound"/>
                      <a:lightRig rig="flood" dir="t"/>
                    </a:cell3D>
                  </a:tcPr>
                </a:tc>
              </a:tr>
              <a:tr h="370840">
                <a:tc>
                  <a:txBody>
                    <a:bodyPr/>
                    <a:lstStyle/>
                    <a:p>
                      <a:pPr algn="ctr"/>
                      <a:r>
                        <a:rPr lang="en-US" b="1" dirty="0" smtClean="0"/>
                        <a:t>3</a:t>
                      </a:r>
                      <a:endParaRPr lang="en-US" b="1" dirty="0"/>
                    </a:p>
                  </a:txBody>
                  <a:tcPr>
                    <a:cell3D prstMaterial="dkEdge">
                      <a:bevel w="77470" h="12700" prst="softRound"/>
                      <a:lightRig rig="flood" dir="t"/>
                    </a:cell3D>
                  </a:tcPr>
                </a:tc>
                <a:tc>
                  <a:txBody>
                    <a:bodyPr/>
                    <a:lstStyle/>
                    <a:p>
                      <a:r>
                        <a:rPr lang="en-US" b="1" dirty="0" err="1" smtClean="0"/>
                        <a:t>Barentsburg</a:t>
                      </a:r>
                      <a:r>
                        <a:rPr lang="en-US" b="1" dirty="0" smtClean="0"/>
                        <a:t>, Norway</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7:04 / 6:54</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4</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Salem,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7:20 / 7:20</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5</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Roseburg,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7:22 / 7:22</a:t>
                      </a:r>
                      <a:endParaRPr lang="en-US" b="1" dirty="0"/>
                    </a:p>
                  </a:txBody>
                  <a:tcPr>
                    <a:cell3D prstMaterial="dkEdge">
                      <a:bevel w="77470" h="12700" prst="softRound"/>
                      <a:lightRig rig="flood" dir="t"/>
                    </a:cell3D>
                  </a:tcPr>
                </a:tc>
              </a:tr>
              <a:tr h="370840">
                <a:tc>
                  <a:txBody>
                    <a:bodyPr/>
                    <a:lstStyle/>
                    <a:p>
                      <a:pPr algn="ctr"/>
                      <a:r>
                        <a:rPr lang="en-US" b="1" dirty="0" smtClean="0">
                          <a:solidFill>
                            <a:srgbClr val="C00000"/>
                          </a:solidFill>
                        </a:rPr>
                        <a:t>6</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Orlando, Florida</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Mar 15</a:t>
                      </a:r>
                      <a:r>
                        <a:rPr lang="en-US" b="1" baseline="30000" dirty="0" smtClean="0">
                          <a:solidFill>
                            <a:srgbClr val="C00000"/>
                          </a:solidFill>
                        </a:rPr>
                        <a:t>th</a:t>
                      </a:r>
                      <a:r>
                        <a:rPr lang="en-US" b="1" dirty="0" smtClean="0">
                          <a:solidFill>
                            <a:srgbClr val="C00000"/>
                          </a:solidFill>
                        </a:rPr>
                        <a:t> &amp; </a:t>
                      </a:r>
                      <a:br>
                        <a:rPr lang="en-US" b="1" dirty="0" smtClean="0">
                          <a:solidFill>
                            <a:srgbClr val="C00000"/>
                          </a:solidFill>
                        </a:rPr>
                      </a:br>
                      <a:r>
                        <a:rPr lang="en-US" b="1" dirty="0" smtClean="0">
                          <a:solidFill>
                            <a:srgbClr val="C00000"/>
                          </a:solidFill>
                        </a:rPr>
                        <a:t>Mar</a:t>
                      </a:r>
                      <a:r>
                        <a:rPr lang="en-US" b="1" baseline="0" dirty="0" smtClean="0">
                          <a:solidFill>
                            <a:srgbClr val="C00000"/>
                          </a:solidFill>
                        </a:rPr>
                        <a:t> </a:t>
                      </a:r>
                      <a:r>
                        <a:rPr lang="en-US" b="1" dirty="0" smtClean="0">
                          <a:solidFill>
                            <a:srgbClr val="C00000"/>
                          </a:solidFill>
                        </a:rPr>
                        <a:t>16</a:t>
                      </a:r>
                      <a:r>
                        <a:rPr lang="en-US" b="1" baseline="30000" dirty="0" smtClean="0">
                          <a:solidFill>
                            <a:srgbClr val="C00000"/>
                          </a:solidFill>
                        </a:rPr>
                        <a:t>th</a:t>
                      </a:r>
                      <a:endParaRPr lang="en-US" b="1" dirty="0">
                        <a:solidFill>
                          <a:srgbClr val="C00000"/>
                        </a:solidFill>
                      </a:endParaRPr>
                    </a:p>
                  </a:txBody>
                  <a:tcPr>
                    <a:cell3D prstMaterial="dkEdge">
                      <a:bevel w="77470" h="12700" prst="softRound"/>
                      <a:lightRig rig="flood" dir="t"/>
                    </a:cell3D>
                  </a:tcPr>
                </a:tc>
                <a:tc>
                  <a:txBody>
                    <a:bodyPr/>
                    <a:lstStyle/>
                    <a:p>
                      <a:pPr algn="ctr"/>
                      <a:r>
                        <a:rPr lang="en-US" b="1" dirty="0" smtClean="0">
                          <a:solidFill>
                            <a:srgbClr val="C00000"/>
                          </a:solidFill>
                        </a:rPr>
                        <a:t>7:35 / 7:34</a:t>
                      </a:r>
                    </a:p>
                    <a:p>
                      <a:pPr algn="ctr"/>
                      <a:r>
                        <a:rPr lang="en-US" b="1" dirty="0" smtClean="0">
                          <a:solidFill>
                            <a:srgbClr val="C00000"/>
                          </a:solidFill>
                        </a:rPr>
                        <a:t>7:33 / 7:34</a:t>
                      </a:r>
                      <a:endParaRPr lang="en-US" b="1" dirty="0">
                        <a:solidFill>
                          <a:srgbClr val="C00000"/>
                        </a:solidFill>
                      </a:endParaRPr>
                    </a:p>
                  </a:txBody>
                  <a:tcPr>
                    <a:cell3D prstMaterial="dkEdge">
                      <a:bevel w="77470" h="12700" prst="softRound"/>
                      <a:lightRig rig="flood" dir="t"/>
                    </a:cell3D>
                  </a:tcPr>
                </a:tc>
              </a:tr>
              <a:tr h="370840">
                <a:tc>
                  <a:txBody>
                    <a:bodyPr/>
                    <a:lstStyle/>
                    <a:p>
                      <a:pPr algn="ctr"/>
                      <a:r>
                        <a:rPr lang="en-US" b="1" dirty="0" smtClean="0"/>
                        <a:t>7</a:t>
                      </a:r>
                      <a:endParaRPr lang="en-US" b="1" dirty="0"/>
                    </a:p>
                  </a:txBody>
                  <a:tcPr>
                    <a:cell3D prstMaterial="dkEdge">
                      <a:bevel w="77470" h="12700" prst="softRound"/>
                      <a:lightRig rig="flood" dir="t"/>
                    </a:cell3D>
                  </a:tcPr>
                </a:tc>
                <a:tc>
                  <a:txBody>
                    <a:bodyPr/>
                    <a:lstStyle/>
                    <a:p>
                      <a:r>
                        <a:rPr lang="en-US" b="1" dirty="0" smtClean="0"/>
                        <a:t>Jerusalem, Israel</a:t>
                      </a:r>
                      <a:endParaRPr lang="en-US" b="1" dirty="0"/>
                    </a:p>
                  </a:txBody>
                  <a:tcPr>
                    <a:cell3D prstMaterial="dkEdge">
                      <a:bevel w="77470" h="12700" prst="softRound"/>
                      <a:lightRig rig="flood" dir="t"/>
                    </a:cell3D>
                  </a:tcPr>
                </a:tc>
                <a:tc>
                  <a:txBody>
                    <a:bodyPr/>
                    <a:lstStyle/>
                    <a:p>
                      <a:r>
                        <a:rPr lang="en-US" b="1" dirty="0" smtClean="0"/>
                        <a:t>Mar 16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5:46 / 5:47 </a:t>
                      </a:r>
                      <a:endParaRPr lang="en-US" b="1" dirty="0"/>
                    </a:p>
                  </a:txBody>
                  <a:tcPr>
                    <a:cell3D prstMaterial="dkEdge">
                      <a:bevel w="77470" h="12700" prst="softRound"/>
                      <a:lightRig rig="flood" dir="t"/>
                    </a:cell3D>
                  </a:tcPr>
                </a:tc>
              </a:tr>
              <a:tr h="370840">
                <a:tc>
                  <a:txBody>
                    <a:bodyPr/>
                    <a:lstStyle/>
                    <a:p>
                      <a:pPr algn="ctr"/>
                      <a:r>
                        <a:rPr lang="en-US" b="1" dirty="0" smtClean="0"/>
                        <a:t>8</a:t>
                      </a:r>
                      <a:endParaRPr lang="en-US" b="1" dirty="0"/>
                    </a:p>
                  </a:txBody>
                  <a:tcPr>
                    <a:cell3D prstMaterial="dkEdge">
                      <a:bevel w="77470" h="12700" prst="softRound"/>
                      <a:lightRig rig="flood" dir="t"/>
                    </a:cell3D>
                  </a:tcPr>
                </a:tc>
                <a:tc>
                  <a:txBody>
                    <a:bodyPr/>
                    <a:lstStyle/>
                    <a:p>
                      <a:r>
                        <a:rPr lang="en-US" b="1" dirty="0" smtClean="0"/>
                        <a:t>Mexico</a:t>
                      </a:r>
                      <a:r>
                        <a:rPr lang="en-US" b="1" baseline="0" dirty="0" smtClean="0"/>
                        <a:t> City, Mexico</a:t>
                      </a:r>
                      <a:endParaRPr lang="en-US" b="1" dirty="0"/>
                    </a:p>
                  </a:txBody>
                  <a:tcPr>
                    <a:cell3D prstMaterial="dkEdge">
                      <a:bevel w="77470" h="12700" prst="softRound"/>
                      <a:lightRig rig="flood" dir="t"/>
                    </a:cell3D>
                  </a:tcPr>
                </a:tc>
                <a:tc>
                  <a:txBody>
                    <a:bodyPr/>
                    <a:lstStyle/>
                    <a:p>
                      <a:r>
                        <a:rPr lang="en-US" b="1" dirty="0" smtClean="0"/>
                        <a:t>Mar 14</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6:45 / 6:45 </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9</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Panama  </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5-6-7</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6:29 / 6:29 </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10</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Cape Town, South Africa</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23</a:t>
                      </a:r>
                      <a:r>
                        <a:rPr lang="en-US" b="1" baseline="30000" dirty="0" smtClean="0">
                          <a:solidFill>
                            <a:schemeClr val="accent6">
                              <a:lumMod val="50000"/>
                            </a:schemeClr>
                          </a:solidFill>
                        </a:rPr>
                        <a:t>rd</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6:52 / 6:52</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11</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Sydney, Australia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7:04 / 6:54</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12</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Stanley, Falkland Islands (S America)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7:06 / 6:43</a:t>
                      </a:r>
                      <a:endParaRPr lang="en-US" b="1" dirty="0">
                        <a:solidFill>
                          <a:schemeClr val="accent6">
                            <a:lumMod val="50000"/>
                          </a:schemeClr>
                        </a:solidFill>
                      </a:endParaRPr>
                    </a:p>
                  </a:txBody>
                  <a:tcPr>
                    <a:cell3D prstMaterial="dkEdge">
                      <a:bevel w="77470" h="12700" prst="softRound"/>
                      <a:lightRig rig="flood" dir="t"/>
                    </a:cell3D>
                  </a:tcPr>
                </a:tc>
              </a:tr>
            </a:tbl>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54</a:t>
            </a:fld>
            <a:endParaRPr lang="en-US"/>
          </a:p>
        </p:txBody>
      </p:sp>
      <p:sp>
        <p:nvSpPr>
          <p:cNvPr id="6" name="Title 1"/>
          <p:cNvSpPr>
            <a:spLocks noGrp="1"/>
          </p:cNvSpPr>
          <p:nvPr>
            <p:ph type="title"/>
          </p:nvPr>
        </p:nvSpPr>
        <p:spPr>
          <a:xfrm>
            <a:off x="76200" y="-152400"/>
            <a:ext cx="74676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2018 World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a:t>
            </a:r>
            <a:r>
              <a:rPr lang="en-US"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lux</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 tour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endParaRPr>
          </a:p>
        </p:txBody>
      </p:sp>
      <p:pic>
        <p:nvPicPr>
          <p:cNvPr id="7" name="Picture 4" descr="C:\Users\Rae\Desktop\moon sliver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04" y="-22225"/>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693665"/>
            <a:ext cx="6461760"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Is </a:t>
            </a:r>
            <a:r>
              <a:rPr lang="en-US" b="1" dirty="0" err="1" smtClean="0">
                <a:solidFill>
                  <a:schemeClr val="accent3">
                    <a:lumMod val="50000"/>
                  </a:schemeClr>
                </a:solidFill>
              </a:rPr>
              <a:t>equi</a:t>
            </a:r>
            <a:r>
              <a:rPr lang="en-US" b="1" dirty="0" smtClean="0">
                <a:solidFill>
                  <a:schemeClr val="accent3">
                    <a:lumMod val="50000"/>
                  </a:schemeClr>
                </a:solidFill>
              </a:rPr>
              <a:t>-lux on Mar 17</a:t>
            </a:r>
            <a:r>
              <a:rPr lang="en-US" b="1" baseline="30000" dirty="0" smtClean="0">
                <a:solidFill>
                  <a:schemeClr val="accent3">
                    <a:lumMod val="50000"/>
                  </a:schemeClr>
                </a:solidFill>
              </a:rPr>
              <a:t>th</a:t>
            </a:r>
            <a:r>
              <a:rPr lang="en-US" b="1" dirty="0">
                <a:solidFill>
                  <a:schemeClr val="accent3">
                    <a:lumMod val="50000"/>
                  </a:schemeClr>
                </a:solidFill>
              </a:rPr>
              <a:t> </a:t>
            </a:r>
            <a:r>
              <a:rPr lang="en-US" b="1" dirty="0" smtClean="0">
                <a:solidFill>
                  <a:schemeClr val="accent3">
                    <a:lumMod val="50000"/>
                  </a:schemeClr>
                </a:solidFill>
              </a:rPr>
              <a:t>all over the world?  (Sliver Moon: Mar 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sp>
        <p:nvSpPr>
          <p:cNvPr id="2" name="Rectangle 1"/>
          <p:cNvSpPr/>
          <p:nvPr/>
        </p:nvSpPr>
        <p:spPr>
          <a:xfrm>
            <a:off x="5298440" y="1610360"/>
            <a:ext cx="1371600" cy="4648200"/>
          </a:xfrm>
          <a:prstGeom prst="rect">
            <a:avLst/>
          </a:prstGeom>
          <a:gradFill>
            <a:gsLst>
              <a:gs pos="10000">
                <a:schemeClr val="accent2">
                  <a:lumMod val="20000"/>
                  <a:lumOff val="80000"/>
                </a:schemeClr>
              </a:gs>
              <a:gs pos="19000">
                <a:schemeClr val="accent4">
                  <a:lumMod val="20000"/>
                  <a:lumOff val="80000"/>
                </a:schemeClr>
              </a:gs>
              <a:gs pos="82000">
                <a:schemeClr val="accent4">
                  <a:lumMod val="20000"/>
                  <a:lumOff val="80000"/>
                </a:schemeClr>
              </a:gs>
              <a:gs pos="95000">
                <a:srgbClr val="FFC000"/>
              </a:gs>
            </a:gsLst>
            <a:lin ang="5400000" scaled="0"/>
          </a:gradFill>
          <a:ln w="57150">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61480" y="1615440"/>
            <a:ext cx="1905000" cy="4648200"/>
          </a:xfrm>
          <a:prstGeom prst="rect">
            <a:avLst/>
          </a:prstGeom>
          <a:gradFill>
            <a:gsLst>
              <a:gs pos="10000">
                <a:schemeClr val="accent2">
                  <a:lumMod val="20000"/>
                  <a:lumOff val="80000"/>
                </a:schemeClr>
              </a:gs>
              <a:gs pos="19000">
                <a:schemeClr val="accent4">
                  <a:lumMod val="20000"/>
                  <a:lumOff val="80000"/>
                </a:schemeClr>
              </a:gs>
              <a:gs pos="82000">
                <a:schemeClr val="accent4">
                  <a:lumMod val="20000"/>
                  <a:lumOff val="80000"/>
                </a:schemeClr>
              </a:gs>
              <a:gs pos="95000">
                <a:srgbClr val="FFC000"/>
              </a:gs>
            </a:gsLst>
            <a:lin ang="5400000" scaled="0"/>
          </a:gradFill>
          <a:ln w="57150">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Rae\Desktop\suns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779" y="4572000"/>
            <a:ext cx="1558561" cy="1520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Rae\Desktop\sunri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939" y="1823720"/>
            <a:ext cx="1512522" cy="1512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0200" y="2133600"/>
            <a:ext cx="1181100" cy="3416320"/>
          </a:xfrm>
          <a:prstGeom prst="rect">
            <a:avLst/>
          </a:prstGeom>
          <a:noFill/>
          <a:ln>
            <a:no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lnSpc>
                <a:spcPct val="200000"/>
              </a:lnSpc>
            </a:pPr>
            <a:r>
              <a:rPr lang="en-US" b="1" dirty="0" smtClean="0">
                <a:solidFill>
                  <a:srgbClr val="C00000"/>
                </a:solidFill>
              </a:rPr>
              <a:t>Notice the </a:t>
            </a:r>
            <a:r>
              <a:rPr lang="en-US" b="1" dirty="0" err="1" smtClean="0">
                <a:solidFill>
                  <a:srgbClr val="C00000"/>
                </a:solidFill>
              </a:rPr>
              <a:t>Equi</a:t>
            </a:r>
            <a:r>
              <a:rPr lang="en-US" b="1" dirty="0" smtClean="0">
                <a:solidFill>
                  <a:srgbClr val="C00000"/>
                </a:solidFill>
              </a:rPr>
              <a:t>-lux dating for these 12 random locations! </a:t>
            </a:r>
            <a:endParaRPr lang="en-US" b="1" dirty="0">
              <a:solidFill>
                <a:srgbClr val="C00000"/>
              </a:solidFill>
            </a:endParaRPr>
          </a:p>
        </p:txBody>
      </p:sp>
    </p:spTree>
    <p:extLst>
      <p:ext uri="{BB962C8B-B14F-4D97-AF65-F5344CB8AC3E}">
        <p14:creationId xmlns:p14="http://schemas.microsoft.com/office/powerpoint/2010/main" val="3373611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4500"/>
                                        <p:tgtEl>
                                          <p:spTgt spid="2"/>
                                        </p:tgtEl>
                                      </p:cBhvr>
                                    </p:animEffect>
                                    <p:set>
                                      <p:cBhvr>
                                        <p:cTn id="7" dur="1" fill="hold">
                                          <p:stCondLst>
                                            <p:cond delay="34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27"/>
                                        </p:tgtEl>
                                      </p:cBhvr>
                                    </p:animEffect>
                                    <p:set>
                                      <p:cBhvr>
                                        <p:cTn id="12" dur="1" fill="hold">
                                          <p:stCondLst>
                                            <p:cond delay="999"/>
                                          </p:stCondLst>
                                        </p:cTn>
                                        <p:tgtEl>
                                          <p:spTgt spid="102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childTnLst>
                          </p:cTn>
                        </p:par>
                        <p:par>
                          <p:cTn id="16" fill="hold">
                            <p:stCondLst>
                              <p:cond delay="1000"/>
                            </p:stCondLst>
                            <p:childTnLst>
                              <p:par>
                                <p:cTn id="17" presetID="22" presetClass="exit" presetSubtype="1" fill="hold" grpId="0" nodeType="afterEffect">
                                  <p:stCondLst>
                                    <p:cond delay="0"/>
                                  </p:stCondLst>
                                  <p:childTnLst>
                                    <p:animEffect transition="out" filter="wipe(up)">
                                      <p:cBhvr>
                                        <p:cTn id="18" dur="33000"/>
                                        <p:tgtEl>
                                          <p:spTgt spid="9"/>
                                        </p:tgtEl>
                                      </p:cBhvr>
                                    </p:animEffect>
                                    <p:set>
                                      <p:cBhvr>
                                        <p:cTn id="19" dur="1" fill="hold">
                                          <p:stCondLst>
                                            <p:cond delay="32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22663009"/>
              </p:ext>
            </p:extLst>
          </p:nvPr>
        </p:nvGraphicFramePr>
        <p:xfrm>
          <a:off x="457200" y="1158240"/>
          <a:ext cx="8229600" cy="5115560"/>
        </p:xfrm>
        <a:graphic>
          <a:graphicData uri="http://schemas.openxmlformats.org/drawingml/2006/table">
            <a:tbl>
              <a:tblPr firstRow="1" bandRow="1">
                <a:tableStyleId>{93296810-A885-4BE3-A3E7-6D5BEEA58F35}</a:tableStyleId>
              </a:tblPr>
              <a:tblGrid>
                <a:gridCol w="703847"/>
                <a:gridCol w="4096753"/>
                <a:gridCol w="1447800"/>
                <a:gridCol w="1981200"/>
              </a:tblGrid>
              <a:tr h="370840">
                <a:tc>
                  <a:txBody>
                    <a:bodyPr/>
                    <a:lstStyle/>
                    <a:p>
                      <a:endParaRPr lang="en-US" b="1" dirty="0"/>
                    </a:p>
                  </a:txBody>
                  <a:tcPr>
                    <a:cell3D prstMaterial="dkEdge">
                      <a:bevel w="77470" h="12700" prst="softRound"/>
                      <a:lightRig rig="flood" dir="t"/>
                    </a:cell3D>
                  </a:tcPr>
                </a:tc>
                <a:tc>
                  <a:txBody>
                    <a:bodyPr/>
                    <a:lstStyle/>
                    <a:p>
                      <a:r>
                        <a:rPr lang="en-US" sz="2000" dirty="0" smtClean="0"/>
                        <a:t>Locations of </a:t>
                      </a:r>
                      <a:r>
                        <a:rPr lang="en-US" sz="2000" dirty="0" err="1" smtClean="0"/>
                        <a:t>Equi</a:t>
                      </a:r>
                      <a:r>
                        <a:rPr lang="en-US" sz="2000" dirty="0" smtClean="0"/>
                        <a:t>-lux Investigation</a:t>
                      </a:r>
                      <a:endParaRPr lang="en-US" sz="2000" b="1" dirty="0"/>
                    </a:p>
                  </a:txBody>
                  <a:tcPr>
                    <a:cell3D prstMaterial="dkEdge">
                      <a:bevel w="77470" h="12700" prst="softRound"/>
                      <a:lightRig rig="flood" dir="t"/>
                    </a:cell3D>
                  </a:tcPr>
                </a:tc>
                <a:tc>
                  <a:txBody>
                    <a:bodyPr/>
                    <a:lstStyle/>
                    <a:p>
                      <a:pPr algn="ctr"/>
                      <a:r>
                        <a:rPr lang="en-US" sz="2000" dirty="0" smtClean="0"/>
                        <a:t>Date </a:t>
                      </a:r>
                      <a:endParaRPr lang="en-US" sz="2000" b="1" dirty="0"/>
                    </a:p>
                  </a:txBody>
                  <a:tcPr>
                    <a:cell3D prstMaterial="dkEdge">
                      <a:bevel w="77470" h="12700" prst="softRound"/>
                      <a:lightRig rig="flood" dir="t"/>
                    </a:cell3D>
                  </a:tcPr>
                </a:tc>
                <a:tc>
                  <a:txBody>
                    <a:bodyPr/>
                    <a:lstStyle/>
                    <a:p>
                      <a:pPr algn="ctr"/>
                      <a:r>
                        <a:rPr lang="en-US" sz="2000" dirty="0" smtClean="0"/>
                        <a:t>Sunrise</a:t>
                      </a:r>
                      <a:r>
                        <a:rPr lang="en-US" sz="2000" baseline="0" dirty="0" smtClean="0"/>
                        <a:t> / Sunset</a:t>
                      </a:r>
                      <a:endParaRPr lang="en-US" sz="2000" b="1" dirty="0"/>
                    </a:p>
                  </a:txBody>
                  <a:tcPr>
                    <a:cell3D prstMaterial="dkEdge">
                      <a:bevel w="77470" h="12700" prst="softRound"/>
                      <a:lightRig rig="flood" dir="t"/>
                    </a:cell3D>
                  </a:tcPr>
                </a:tc>
              </a:tr>
              <a:tr h="370840">
                <a:tc>
                  <a:txBody>
                    <a:bodyPr/>
                    <a:lstStyle/>
                    <a:p>
                      <a:pPr algn="ctr"/>
                      <a:r>
                        <a:rPr lang="en-US" b="1" dirty="0" smtClean="0"/>
                        <a:t>1</a:t>
                      </a:r>
                      <a:endParaRPr lang="en-US" b="1" dirty="0"/>
                    </a:p>
                  </a:txBody>
                  <a:tcPr>
                    <a:cell3D prstMaterial="dkEdge">
                      <a:bevel w="77470" h="12700" prst="softRound"/>
                      <a:lightRig rig="flood" dir="t"/>
                    </a:cell3D>
                  </a:tcPr>
                </a:tc>
                <a:tc>
                  <a:txBody>
                    <a:bodyPr/>
                    <a:lstStyle/>
                    <a:p>
                      <a:r>
                        <a:rPr lang="en-US" b="1" dirty="0" smtClean="0"/>
                        <a:t>Inuvik, Northwest</a:t>
                      </a:r>
                      <a:r>
                        <a:rPr lang="en-US" b="1" baseline="0" dirty="0" smtClean="0"/>
                        <a:t> Territories</a:t>
                      </a:r>
                      <a:endParaRPr lang="en-US" b="1" dirty="0"/>
                    </a:p>
                  </a:txBody>
                  <a:tcPr>
                    <a:cell3D prstMaterial="dkEdge">
                      <a:bevel w="77470" h="12700" prst="softRound"/>
                      <a:lightRig rig="flood" dir="t"/>
                    </a:cell3D>
                  </a:tcPr>
                </a:tc>
                <a:tc>
                  <a:txBody>
                    <a:bodyPr/>
                    <a:lstStyle/>
                    <a:p>
                      <a:r>
                        <a:rPr lang="en-US" b="1" dirty="0" smtClean="0"/>
                        <a:t>Mar 18</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9:02 / 9:05</a:t>
                      </a:r>
                      <a:endParaRPr lang="en-US" b="1" dirty="0"/>
                    </a:p>
                  </a:txBody>
                  <a:tcPr>
                    <a:cell3D prstMaterial="dkEdge">
                      <a:bevel w="77470" h="12700" prst="softRound"/>
                      <a:lightRig rig="flood" dir="t"/>
                    </a:cell3D>
                  </a:tcPr>
                </a:tc>
              </a:tr>
              <a:tr h="370840">
                <a:tc>
                  <a:txBody>
                    <a:bodyPr/>
                    <a:lstStyle/>
                    <a:p>
                      <a:pPr algn="ctr"/>
                      <a:r>
                        <a:rPr lang="en-US" b="1" dirty="0" smtClean="0"/>
                        <a:t>2</a:t>
                      </a:r>
                      <a:endParaRPr lang="en-US" b="1" dirty="0"/>
                    </a:p>
                  </a:txBody>
                  <a:tcPr>
                    <a:cell3D prstMaterial="dkEdge">
                      <a:bevel w="77470" h="12700" prst="softRound"/>
                      <a:lightRig rig="flood" dir="t"/>
                    </a:cell3D>
                  </a:tcPr>
                </a:tc>
                <a:tc>
                  <a:txBody>
                    <a:bodyPr/>
                    <a:lstStyle/>
                    <a:p>
                      <a:r>
                        <a:rPr lang="en-US" b="1" dirty="0" smtClean="0"/>
                        <a:t>Anchorage, Alaska</a:t>
                      </a:r>
                      <a:endParaRPr lang="en-US" b="1" dirty="0"/>
                    </a:p>
                  </a:txBody>
                  <a:tcPr>
                    <a:cell3D prstMaterial="dkEdge">
                      <a:bevel w="77470" h="12700" prst="softRound"/>
                      <a:lightRig rig="flood" dir="t"/>
                    </a:cell3D>
                  </a:tcPr>
                </a:tc>
                <a:tc>
                  <a:txBody>
                    <a:bodyPr/>
                    <a:lstStyle/>
                    <a:p>
                      <a:r>
                        <a:rPr lang="en-US" b="1" dirty="0" smtClean="0"/>
                        <a:t>Mar</a:t>
                      </a:r>
                      <a:r>
                        <a:rPr lang="en-US" b="1" baseline="0" dirty="0" smtClean="0"/>
                        <a:t> 17</a:t>
                      </a:r>
                      <a:r>
                        <a:rPr lang="en-US" b="1" baseline="30000" dirty="0" smtClean="0"/>
                        <a:t>th</a:t>
                      </a:r>
                      <a:r>
                        <a:rPr lang="en-US" b="1" baseline="0" dirty="0" smtClean="0"/>
                        <a:t> </a:t>
                      </a:r>
                      <a:endParaRPr lang="en-US" b="1" dirty="0"/>
                    </a:p>
                  </a:txBody>
                  <a:tcPr>
                    <a:cell3D prstMaterial="dkEdge">
                      <a:bevel w="77470" h="12700" prst="softRound"/>
                      <a:lightRig rig="flood" dir="t"/>
                    </a:cell3D>
                  </a:tcPr>
                </a:tc>
                <a:tc>
                  <a:txBody>
                    <a:bodyPr/>
                    <a:lstStyle/>
                    <a:p>
                      <a:pPr algn="ctr"/>
                      <a:r>
                        <a:rPr lang="en-US" b="1" dirty="0" smtClean="0"/>
                        <a:t>8:09 / 8:07</a:t>
                      </a:r>
                      <a:endParaRPr lang="en-US" b="1" dirty="0"/>
                    </a:p>
                  </a:txBody>
                  <a:tcPr>
                    <a:cell3D prstMaterial="dkEdge">
                      <a:bevel w="77470" h="12700" prst="softRound"/>
                      <a:lightRig rig="flood" dir="t"/>
                    </a:cell3D>
                  </a:tcPr>
                </a:tc>
              </a:tr>
              <a:tr h="370840">
                <a:tc>
                  <a:txBody>
                    <a:bodyPr/>
                    <a:lstStyle/>
                    <a:p>
                      <a:pPr algn="ctr"/>
                      <a:r>
                        <a:rPr lang="en-US" b="1" dirty="0" smtClean="0"/>
                        <a:t>3</a:t>
                      </a:r>
                      <a:endParaRPr lang="en-US" b="1" dirty="0"/>
                    </a:p>
                  </a:txBody>
                  <a:tcPr>
                    <a:cell3D prstMaterial="dkEdge">
                      <a:bevel w="77470" h="12700" prst="softRound"/>
                      <a:lightRig rig="flood" dir="t"/>
                    </a:cell3D>
                  </a:tcPr>
                </a:tc>
                <a:tc>
                  <a:txBody>
                    <a:bodyPr/>
                    <a:lstStyle/>
                    <a:p>
                      <a:r>
                        <a:rPr lang="en-US" b="1" dirty="0" err="1" smtClean="0"/>
                        <a:t>Barentsburg</a:t>
                      </a:r>
                      <a:r>
                        <a:rPr lang="en-US" b="1" dirty="0" smtClean="0"/>
                        <a:t>, Norway</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7:04 / 6:54</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4</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Salem,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7:20 / 7:20</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5</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Roseburg,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7:22 / 7:22</a:t>
                      </a:r>
                      <a:endParaRPr lang="en-US" b="1" dirty="0"/>
                    </a:p>
                  </a:txBody>
                  <a:tcPr>
                    <a:cell3D prstMaterial="dkEdge">
                      <a:bevel w="77470" h="12700" prst="softRound"/>
                      <a:lightRig rig="flood" dir="t"/>
                    </a:cell3D>
                  </a:tcPr>
                </a:tc>
              </a:tr>
              <a:tr h="370840">
                <a:tc>
                  <a:txBody>
                    <a:bodyPr/>
                    <a:lstStyle/>
                    <a:p>
                      <a:pPr algn="ctr"/>
                      <a:r>
                        <a:rPr lang="en-US" b="1" dirty="0" smtClean="0">
                          <a:solidFill>
                            <a:srgbClr val="C00000"/>
                          </a:solidFill>
                        </a:rPr>
                        <a:t>6</a:t>
                      </a:r>
                      <a:endParaRPr lang="en-US" b="1" dirty="0">
                        <a:solidFill>
                          <a:srgbClr val="C00000"/>
                        </a:solidFill>
                      </a:endParaRPr>
                    </a:p>
                  </a:txBody>
                  <a:tcPr>
                    <a:cell3D prstMaterial="dkEdge">
                      <a:bevel w="77470" h="12700" prst="softRound"/>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Orlando, Florida  </a:t>
                      </a:r>
                      <a:r>
                        <a:rPr lang="en-US" sz="1600" b="1" dirty="0" smtClean="0">
                          <a:ln>
                            <a:solidFill>
                              <a:sysClr val="windowText" lastClr="000000"/>
                            </a:solidFill>
                          </a:ln>
                          <a:solidFill>
                            <a:srgbClr val="C00000"/>
                          </a:solidFill>
                        </a:rPr>
                        <a:t>(Which day should be chosen for the true </a:t>
                      </a:r>
                      <a:r>
                        <a:rPr lang="en-US" sz="1600" b="1" dirty="0" err="1" smtClean="0">
                          <a:ln>
                            <a:solidFill>
                              <a:sysClr val="windowText" lastClr="000000"/>
                            </a:solidFill>
                          </a:ln>
                          <a:solidFill>
                            <a:srgbClr val="C00000"/>
                          </a:solidFill>
                        </a:rPr>
                        <a:t>equi</a:t>
                      </a:r>
                      <a:r>
                        <a:rPr lang="en-US" sz="1600" b="1" dirty="0" smtClean="0">
                          <a:ln>
                            <a:solidFill>
                              <a:sysClr val="windowText" lastClr="000000"/>
                            </a:solidFill>
                          </a:ln>
                          <a:solidFill>
                            <a:srgbClr val="C00000"/>
                          </a:solidFill>
                        </a:rPr>
                        <a:t>-LUX?)</a:t>
                      </a:r>
                    </a:p>
                  </a:txBody>
                  <a:tcPr>
                    <a:cell3D prstMaterial="dkEdge">
                      <a:bevel w="77470" h="12700" prst="softRound"/>
                      <a:lightRig rig="flood" dir="t"/>
                    </a:cell3D>
                  </a:tcPr>
                </a:tc>
                <a:tc>
                  <a:txBody>
                    <a:bodyPr/>
                    <a:lstStyle/>
                    <a:p>
                      <a:r>
                        <a:rPr lang="en-US" b="1" dirty="0" smtClean="0">
                          <a:solidFill>
                            <a:srgbClr val="C00000"/>
                          </a:solidFill>
                        </a:rPr>
                        <a:t>Mar 15</a:t>
                      </a:r>
                      <a:r>
                        <a:rPr lang="en-US" b="1" baseline="30000" dirty="0" smtClean="0">
                          <a:solidFill>
                            <a:srgbClr val="C00000"/>
                          </a:solidFill>
                        </a:rPr>
                        <a:t>th</a:t>
                      </a:r>
                      <a:r>
                        <a:rPr lang="en-US" b="1" dirty="0" smtClean="0">
                          <a:solidFill>
                            <a:srgbClr val="C00000"/>
                          </a:solidFill>
                        </a:rPr>
                        <a:t> &amp; </a:t>
                      </a:r>
                      <a:br>
                        <a:rPr lang="en-US" b="1" dirty="0" smtClean="0">
                          <a:solidFill>
                            <a:srgbClr val="C00000"/>
                          </a:solidFill>
                        </a:rPr>
                      </a:br>
                      <a:r>
                        <a:rPr lang="en-US" b="1" dirty="0" smtClean="0">
                          <a:solidFill>
                            <a:srgbClr val="C00000"/>
                          </a:solidFill>
                        </a:rPr>
                        <a:t>Mar</a:t>
                      </a:r>
                      <a:r>
                        <a:rPr lang="en-US" b="1" baseline="0" dirty="0" smtClean="0">
                          <a:solidFill>
                            <a:srgbClr val="C00000"/>
                          </a:solidFill>
                        </a:rPr>
                        <a:t> </a:t>
                      </a:r>
                      <a:r>
                        <a:rPr lang="en-US" b="1" dirty="0" smtClean="0">
                          <a:solidFill>
                            <a:srgbClr val="C00000"/>
                          </a:solidFill>
                        </a:rPr>
                        <a:t>16</a:t>
                      </a:r>
                      <a:r>
                        <a:rPr lang="en-US" b="1" baseline="30000" dirty="0" smtClean="0">
                          <a:solidFill>
                            <a:srgbClr val="C00000"/>
                          </a:solidFill>
                        </a:rPr>
                        <a:t>th</a:t>
                      </a:r>
                      <a:endParaRPr lang="en-US" b="1" dirty="0">
                        <a:solidFill>
                          <a:srgbClr val="C00000"/>
                        </a:solidFill>
                      </a:endParaRPr>
                    </a:p>
                  </a:txBody>
                  <a:tcPr>
                    <a:cell3D prstMaterial="dkEdge">
                      <a:bevel w="77470" h="12700" prst="softRound"/>
                      <a:lightRig rig="flood" dir="t"/>
                    </a:cell3D>
                  </a:tcPr>
                </a:tc>
                <a:tc>
                  <a:txBody>
                    <a:bodyPr/>
                    <a:lstStyle/>
                    <a:p>
                      <a:pPr algn="ctr"/>
                      <a:r>
                        <a:rPr lang="en-US" b="1" dirty="0" smtClean="0">
                          <a:solidFill>
                            <a:srgbClr val="C00000"/>
                          </a:solidFill>
                        </a:rPr>
                        <a:t>7:35 / 7:34</a:t>
                      </a:r>
                    </a:p>
                    <a:p>
                      <a:pPr algn="ctr"/>
                      <a:r>
                        <a:rPr lang="en-US" b="1" dirty="0" smtClean="0">
                          <a:solidFill>
                            <a:srgbClr val="C00000"/>
                          </a:solidFill>
                        </a:rPr>
                        <a:t>7:33 / 7:34</a:t>
                      </a:r>
                      <a:endParaRPr lang="en-US" b="1" dirty="0">
                        <a:solidFill>
                          <a:srgbClr val="C00000"/>
                        </a:solidFill>
                      </a:endParaRPr>
                    </a:p>
                  </a:txBody>
                  <a:tcPr>
                    <a:cell3D prstMaterial="dkEdge">
                      <a:bevel w="77470" h="12700" prst="softRound"/>
                      <a:lightRig rig="flood" dir="t"/>
                    </a:cell3D>
                  </a:tcPr>
                </a:tc>
              </a:tr>
              <a:tr h="370840">
                <a:tc>
                  <a:txBody>
                    <a:bodyPr/>
                    <a:lstStyle/>
                    <a:p>
                      <a:pPr algn="ctr"/>
                      <a:r>
                        <a:rPr lang="en-US" b="1" dirty="0" smtClean="0"/>
                        <a:t>7</a:t>
                      </a:r>
                      <a:endParaRPr lang="en-US" b="1" dirty="0"/>
                    </a:p>
                  </a:txBody>
                  <a:tcPr>
                    <a:cell3D prstMaterial="dkEdge">
                      <a:bevel w="77470" h="12700" prst="softRound"/>
                      <a:lightRig rig="flood" dir="t"/>
                    </a:cell3D>
                  </a:tcPr>
                </a:tc>
                <a:tc>
                  <a:txBody>
                    <a:bodyPr/>
                    <a:lstStyle/>
                    <a:p>
                      <a:r>
                        <a:rPr lang="en-US" b="1" dirty="0" smtClean="0"/>
                        <a:t>Jerusalem, Israel</a:t>
                      </a:r>
                      <a:endParaRPr lang="en-US" b="1" dirty="0"/>
                    </a:p>
                  </a:txBody>
                  <a:tcPr>
                    <a:cell3D prstMaterial="dkEdge">
                      <a:bevel w="77470" h="12700" prst="softRound"/>
                      <a:lightRig rig="flood" dir="t"/>
                    </a:cell3D>
                  </a:tcPr>
                </a:tc>
                <a:tc>
                  <a:txBody>
                    <a:bodyPr/>
                    <a:lstStyle/>
                    <a:p>
                      <a:r>
                        <a:rPr lang="en-US" b="1" dirty="0" smtClean="0"/>
                        <a:t>Mar 16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5:46 / 5:47 </a:t>
                      </a:r>
                      <a:endParaRPr lang="en-US" b="1" dirty="0"/>
                    </a:p>
                  </a:txBody>
                  <a:tcPr>
                    <a:cell3D prstMaterial="dkEdge">
                      <a:bevel w="77470" h="12700" prst="softRound"/>
                      <a:lightRig rig="flood" dir="t"/>
                    </a:cell3D>
                  </a:tcPr>
                </a:tc>
              </a:tr>
              <a:tr h="370840">
                <a:tc>
                  <a:txBody>
                    <a:bodyPr/>
                    <a:lstStyle/>
                    <a:p>
                      <a:pPr algn="ctr"/>
                      <a:r>
                        <a:rPr lang="en-US" b="1" dirty="0" smtClean="0"/>
                        <a:t>8</a:t>
                      </a:r>
                      <a:endParaRPr lang="en-US" b="1" dirty="0"/>
                    </a:p>
                  </a:txBody>
                  <a:tcPr>
                    <a:cell3D prstMaterial="dkEdge">
                      <a:bevel w="77470" h="12700" prst="softRound"/>
                      <a:lightRig rig="flood" dir="t"/>
                    </a:cell3D>
                  </a:tcPr>
                </a:tc>
                <a:tc>
                  <a:txBody>
                    <a:bodyPr/>
                    <a:lstStyle/>
                    <a:p>
                      <a:r>
                        <a:rPr lang="en-US" b="1" dirty="0" smtClean="0"/>
                        <a:t>Mexico</a:t>
                      </a:r>
                      <a:r>
                        <a:rPr lang="en-US" b="1" baseline="0" dirty="0" smtClean="0"/>
                        <a:t> City, Mexico</a:t>
                      </a:r>
                      <a:endParaRPr lang="en-US" b="1" dirty="0"/>
                    </a:p>
                  </a:txBody>
                  <a:tcPr>
                    <a:cell3D prstMaterial="dkEdge">
                      <a:bevel w="77470" h="12700" prst="softRound"/>
                      <a:lightRig rig="flood" dir="t"/>
                    </a:cell3D>
                  </a:tcPr>
                </a:tc>
                <a:tc>
                  <a:txBody>
                    <a:bodyPr/>
                    <a:lstStyle/>
                    <a:p>
                      <a:r>
                        <a:rPr lang="en-US" b="1" dirty="0" smtClean="0"/>
                        <a:t>Mar 14</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6:45 / 6:45 </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9</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Panama  </a:t>
                      </a:r>
                      <a:r>
                        <a:rPr lang="en-US" sz="1600" b="1" dirty="0" smtClean="0">
                          <a:ln>
                            <a:solidFill>
                              <a:sysClr val="windowText" lastClr="000000"/>
                            </a:solidFill>
                          </a:ln>
                          <a:solidFill>
                            <a:srgbClr val="C00000"/>
                          </a:solidFill>
                        </a:rPr>
                        <a:t>(Which day is the true equilux?)</a:t>
                      </a:r>
                      <a:endParaRPr lang="en-US" sz="1600"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5-6-7</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6:29 / 6:29 </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10</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Cape Town, South Africa</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23</a:t>
                      </a:r>
                      <a:r>
                        <a:rPr lang="en-US" b="1" baseline="30000" dirty="0" smtClean="0">
                          <a:solidFill>
                            <a:schemeClr val="accent6">
                              <a:lumMod val="50000"/>
                            </a:schemeClr>
                          </a:solidFill>
                        </a:rPr>
                        <a:t>rd</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6:52 / 6:52</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11</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Sydney, Australia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7:04 / 6:54</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12</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Stanley, Falkland Islands (S America)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7:06 / 6:43</a:t>
                      </a:r>
                      <a:endParaRPr lang="en-US" b="1" dirty="0">
                        <a:solidFill>
                          <a:schemeClr val="accent6">
                            <a:lumMod val="50000"/>
                          </a:schemeClr>
                        </a:solidFill>
                      </a:endParaRPr>
                    </a:p>
                  </a:txBody>
                  <a:tcPr>
                    <a:cell3D prstMaterial="dkEdge">
                      <a:bevel w="77470" h="12700" prst="softRound"/>
                      <a:lightRig rig="flood" dir="t"/>
                    </a:cell3D>
                  </a:tcPr>
                </a:tc>
              </a:tr>
            </a:tbl>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55</a:t>
            </a:fld>
            <a:endParaRPr lang="en-US"/>
          </a:p>
        </p:txBody>
      </p:sp>
      <p:sp>
        <p:nvSpPr>
          <p:cNvPr id="6" name="Title 1"/>
          <p:cNvSpPr>
            <a:spLocks noGrp="1"/>
          </p:cNvSpPr>
          <p:nvPr>
            <p:ph type="title"/>
          </p:nvPr>
        </p:nvSpPr>
        <p:spPr>
          <a:xfrm>
            <a:off x="76200" y="-152400"/>
            <a:ext cx="74676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2018 World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a:t>
            </a:r>
            <a:r>
              <a:rPr lang="en-US"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lux</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 tour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endParaRPr>
          </a:p>
        </p:txBody>
      </p:sp>
      <p:pic>
        <p:nvPicPr>
          <p:cNvPr id="7" name="Picture 4" descr="C:\Users\Rae\Desktop\moon sliver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04" y="-22225"/>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693665"/>
            <a:ext cx="6461760"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Is </a:t>
            </a:r>
            <a:r>
              <a:rPr lang="en-US" b="1" dirty="0" err="1" smtClean="0">
                <a:solidFill>
                  <a:schemeClr val="accent3">
                    <a:lumMod val="50000"/>
                  </a:schemeClr>
                </a:solidFill>
              </a:rPr>
              <a:t>equi</a:t>
            </a:r>
            <a:r>
              <a:rPr lang="en-US" b="1" dirty="0" smtClean="0">
                <a:solidFill>
                  <a:schemeClr val="accent3">
                    <a:lumMod val="50000"/>
                  </a:schemeClr>
                </a:solidFill>
              </a:rPr>
              <a:t>-lux on Mar 17</a:t>
            </a:r>
            <a:r>
              <a:rPr lang="en-US" b="1" baseline="30000" dirty="0" smtClean="0">
                <a:solidFill>
                  <a:schemeClr val="accent3">
                    <a:lumMod val="50000"/>
                  </a:schemeClr>
                </a:solidFill>
              </a:rPr>
              <a:t>th</a:t>
            </a:r>
            <a:r>
              <a:rPr lang="en-US" b="1" dirty="0">
                <a:solidFill>
                  <a:schemeClr val="accent3">
                    <a:lumMod val="50000"/>
                  </a:schemeClr>
                </a:solidFill>
              </a:rPr>
              <a:t> </a:t>
            </a:r>
            <a:r>
              <a:rPr lang="en-US" b="1" dirty="0" smtClean="0">
                <a:solidFill>
                  <a:schemeClr val="accent3">
                    <a:lumMod val="50000"/>
                  </a:schemeClr>
                </a:solidFill>
              </a:rPr>
              <a:t>all over the world?  (Sliver Moon: Mar 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sp>
        <p:nvSpPr>
          <p:cNvPr id="9" name="Rectangle 8"/>
          <p:cNvSpPr/>
          <p:nvPr/>
        </p:nvSpPr>
        <p:spPr>
          <a:xfrm>
            <a:off x="6761480" y="1615440"/>
            <a:ext cx="1905000" cy="4648200"/>
          </a:xfrm>
          <a:prstGeom prst="rect">
            <a:avLst/>
          </a:prstGeom>
          <a:gradFill>
            <a:gsLst>
              <a:gs pos="10000">
                <a:schemeClr val="accent2">
                  <a:lumMod val="20000"/>
                  <a:lumOff val="80000"/>
                </a:schemeClr>
              </a:gs>
              <a:gs pos="19000">
                <a:schemeClr val="accent4">
                  <a:lumMod val="20000"/>
                  <a:lumOff val="80000"/>
                </a:schemeClr>
              </a:gs>
              <a:gs pos="82000">
                <a:schemeClr val="accent4">
                  <a:lumMod val="20000"/>
                  <a:lumOff val="80000"/>
                </a:schemeClr>
              </a:gs>
              <a:gs pos="95000">
                <a:srgbClr val="FFC000"/>
              </a:gs>
            </a:gsLst>
            <a:lin ang="5400000" scaled="0"/>
          </a:gradFill>
          <a:ln w="57150">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Rae\Desktop\suns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779" y="4572000"/>
            <a:ext cx="1558561" cy="1520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Rae\Desktop\sunri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939" y="1823720"/>
            <a:ext cx="1512522" cy="1512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95400" y="6330295"/>
            <a:ext cx="6477000" cy="461665"/>
          </a:xfrm>
          <a:prstGeom prst="rect">
            <a:avLst/>
          </a:prstGeom>
          <a:solidFill>
            <a:schemeClr val="bg1">
              <a:lumMod val="85000"/>
              <a:alpha val="70000"/>
            </a:schemeClr>
          </a:solidFill>
          <a:ln>
            <a:solidFill>
              <a:srgbClr val="C00000"/>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2400" b="1" dirty="0" smtClean="0">
                <a:solidFill>
                  <a:srgbClr val="C00000"/>
                </a:solidFill>
              </a:rPr>
              <a:t>Imagine!  </a:t>
            </a:r>
            <a:r>
              <a:rPr lang="en-US" sz="2400" b="1" dirty="0" err="1" smtClean="0">
                <a:solidFill>
                  <a:srgbClr val="C00000"/>
                </a:solidFill>
              </a:rPr>
              <a:t>Equi</a:t>
            </a:r>
            <a:r>
              <a:rPr lang="en-US" sz="2400" b="1" dirty="0" smtClean="0">
                <a:solidFill>
                  <a:srgbClr val="C00000"/>
                </a:solidFill>
              </a:rPr>
              <a:t>-lux dates from Mar 5</a:t>
            </a:r>
            <a:r>
              <a:rPr lang="en-US" sz="2400" b="1" baseline="30000" dirty="0" smtClean="0">
                <a:solidFill>
                  <a:srgbClr val="C00000"/>
                </a:solidFill>
              </a:rPr>
              <a:t>th</a:t>
            </a:r>
            <a:r>
              <a:rPr lang="en-US" sz="2400" b="1" dirty="0" smtClean="0">
                <a:solidFill>
                  <a:srgbClr val="C00000"/>
                </a:solidFill>
              </a:rPr>
              <a:t> to Mar 29</a:t>
            </a:r>
            <a:r>
              <a:rPr lang="en-US" sz="2400" b="1" baseline="30000" dirty="0" smtClean="0">
                <a:solidFill>
                  <a:srgbClr val="C00000"/>
                </a:solidFill>
              </a:rPr>
              <a:t>th</a:t>
            </a:r>
            <a:r>
              <a:rPr lang="en-US" sz="2400" b="1" dirty="0">
                <a:solidFill>
                  <a:srgbClr val="C00000"/>
                </a:solidFill>
              </a:rPr>
              <a:t>!</a:t>
            </a:r>
            <a:r>
              <a:rPr lang="en-US" sz="2400" b="1" dirty="0" smtClean="0">
                <a:solidFill>
                  <a:srgbClr val="C00000"/>
                </a:solidFill>
              </a:rPr>
              <a:t> </a:t>
            </a:r>
            <a:endParaRPr lang="en-US" sz="2400" b="1" dirty="0">
              <a:solidFill>
                <a:srgbClr val="C00000"/>
              </a:solidFill>
            </a:endParaRPr>
          </a:p>
        </p:txBody>
      </p:sp>
    </p:spTree>
    <p:extLst>
      <p:ext uri="{BB962C8B-B14F-4D97-AF65-F5344CB8AC3E}">
        <p14:creationId xmlns:p14="http://schemas.microsoft.com/office/powerpoint/2010/main" val="1739330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27"/>
                                        </p:tgtEl>
                                      </p:cBhvr>
                                    </p:animEffect>
                                    <p:set>
                                      <p:cBhvr>
                                        <p:cTn id="7" dur="1" fill="hold">
                                          <p:stCondLst>
                                            <p:cond delay="999"/>
                                          </p:stCondLst>
                                        </p:cTn>
                                        <p:tgtEl>
                                          <p:spTgt spid="10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par>
                          <p:cTn id="11" fill="hold">
                            <p:stCondLst>
                              <p:cond delay="1000"/>
                            </p:stCondLst>
                            <p:childTnLst>
                              <p:par>
                                <p:cTn id="12" presetID="22" presetClass="exit" presetSubtype="1" fill="hold" grpId="0" nodeType="afterEffect">
                                  <p:stCondLst>
                                    <p:cond delay="0"/>
                                  </p:stCondLst>
                                  <p:childTnLst>
                                    <p:animEffect transition="out" filter="wipe(up)">
                                      <p:cBhvr>
                                        <p:cTn id="13" dur="33000"/>
                                        <p:tgtEl>
                                          <p:spTgt spid="9"/>
                                        </p:tgtEl>
                                      </p:cBhvr>
                                    </p:animEffect>
                                    <p:set>
                                      <p:cBhvr>
                                        <p:cTn id="14" dur="1" fill="hold">
                                          <p:stCondLst>
                                            <p:cond delay="32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88851814"/>
              </p:ext>
            </p:extLst>
          </p:nvPr>
        </p:nvGraphicFramePr>
        <p:xfrm>
          <a:off x="457200" y="1158240"/>
          <a:ext cx="8229600" cy="5115560"/>
        </p:xfrm>
        <a:graphic>
          <a:graphicData uri="http://schemas.openxmlformats.org/drawingml/2006/table">
            <a:tbl>
              <a:tblPr firstRow="1" bandRow="1">
                <a:tableStyleId>{93296810-A885-4BE3-A3E7-6D5BEEA58F35}</a:tableStyleId>
              </a:tblPr>
              <a:tblGrid>
                <a:gridCol w="703847"/>
                <a:gridCol w="4096753"/>
                <a:gridCol w="1447800"/>
                <a:gridCol w="1981200"/>
              </a:tblGrid>
              <a:tr h="370840">
                <a:tc>
                  <a:txBody>
                    <a:bodyPr/>
                    <a:lstStyle/>
                    <a:p>
                      <a:endParaRPr lang="en-US" b="1" dirty="0"/>
                    </a:p>
                  </a:txBody>
                  <a:tcPr>
                    <a:cell3D prstMaterial="dkEdge">
                      <a:bevel w="77470" h="12700" prst="softRound"/>
                      <a:lightRig rig="flood" dir="t"/>
                    </a:cell3D>
                  </a:tcPr>
                </a:tc>
                <a:tc>
                  <a:txBody>
                    <a:bodyPr/>
                    <a:lstStyle/>
                    <a:p>
                      <a:r>
                        <a:rPr lang="en-US" sz="2000" dirty="0" smtClean="0"/>
                        <a:t>Locations of </a:t>
                      </a:r>
                      <a:r>
                        <a:rPr lang="en-US" sz="2000" dirty="0" err="1" smtClean="0"/>
                        <a:t>Equi</a:t>
                      </a:r>
                      <a:r>
                        <a:rPr lang="en-US" sz="2000" dirty="0" smtClean="0"/>
                        <a:t>-lux Investigation</a:t>
                      </a:r>
                      <a:endParaRPr lang="en-US" sz="2000" b="1" dirty="0"/>
                    </a:p>
                  </a:txBody>
                  <a:tcPr>
                    <a:cell3D prstMaterial="dkEdge">
                      <a:bevel w="77470" h="12700" prst="softRound"/>
                      <a:lightRig rig="flood" dir="t"/>
                    </a:cell3D>
                  </a:tcPr>
                </a:tc>
                <a:tc>
                  <a:txBody>
                    <a:bodyPr/>
                    <a:lstStyle/>
                    <a:p>
                      <a:pPr algn="ctr"/>
                      <a:r>
                        <a:rPr lang="en-US" sz="2000" dirty="0" smtClean="0"/>
                        <a:t>Date </a:t>
                      </a:r>
                      <a:endParaRPr lang="en-US" sz="2000" b="1" dirty="0"/>
                    </a:p>
                  </a:txBody>
                  <a:tcPr>
                    <a:cell3D prstMaterial="dkEdge">
                      <a:bevel w="77470" h="12700" prst="softRound"/>
                      <a:lightRig rig="flood" dir="t"/>
                    </a:cell3D>
                  </a:tcPr>
                </a:tc>
                <a:tc>
                  <a:txBody>
                    <a:bodyPr/>
                    <a:lstStyle/>
                    <a:p>
                      <a:pPr algn="ctr"/>
                      <a:r>
                        <a:rPr lang="en-US" sz="2000" dirty="0" smtClean="0"/>
                        <a:t>Sunrise</a:t>
                      </a:r>
                      <a:r>
                        <a:rPr lang="en-US" sz="2000" baseline="0" dirty="0" smtClean="0"/>
                        <a:t> / Sunset</a:t>
                      </a:r>
                      <a:endParaRPr lang="en-US" sz="2000" b="1" dirty="0"/>
                    </a:p>
                  </a:txBody>
                  <a:tcPr>
                    <a:cell3D prstMaterial="dkEdge">
                      <a:bevel w="77470" h="12700" prst="softRound"/>
                      <a:lightRig rig="flood" dir="t"/>
                    </a:cell3D>
                  </a:tcPr>
                </a:tc>
              </a:tr>
              <a:tr h="370840">
                <a:tc>
                  <a:txBody>
                    <a:bodyPr/>
                    <a:lstStyle/>
                    <a:p>
                      <a:pPr algn="ctr"/>
                      <a:r>
                        <a:rPr lang="en-US" b="1" dirty="0" smtClean="0"/>
                        <a:t>1</a:t>
                      </a:r>
                      <a:endParaRPr lang="en-US" b="1" dirty="0"/>
                    </a:p>
                  </a:txBody>
                  <a:tcPr>
                    <a:cell3D prstMaterial="dkEdge">
                      <a:bevel w="77470" h="12700" prst="softRound"/>
                      <a:lightRig rig="flood" dir="t"/>
                    </a:cell3D>
                  </a:tcPr>
                </a:tc>
                <a:tc>
                  <a:txBody>
                    <a:bodyPr/>
                    <a:lstStyle/>
                    <a:p>
                      <a:r>
                        <a:rPr lang="en-US" b="1" dirty="0" smtClean="0"/>
                        <a:t>Inuvik, Northwest</a:t>
                      </a:r>
                      <a:r>
                        <a:rPr lang="en-US" b="1" baseline="0" dirty="0" smtClean="0"/>
                        <a:t> Territories</a:t>
                      </a:r>
                      <a:endParaRPr lang="en-US" b="1" dirty="0"/>
                    </a:p>
                  </a:txBody>
                  <a:tcPr>
                    <a:cell3D prstMaterial="dkEdge">
                      <a:bevel w="77470" h="12700" prst="softRound"/>
                      <a:lightRig rig="flood" dir="t"/>
                    </a:cell3D>
                  </a:tcPr>
                </a:tc>
                <a:tc>
                  <a:txBody>
                    <a:bodyPr/>
                    <a:lstStyle/>
                    <a:p>
                      <a:r>
                        <a:rPr lang="en-US" b="1" dirty="0" smtClean="0"/>
                        <a:t>Mar 18</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9:02 / 9:05</a:t>
                      </a:r>
                      <a:endParaRPr lang="en-US" b="1" dirty="0"/>
                    </a:p>
                  </a:txBody>
                  <a:tcPr>
                    <a:cell3D prstMaterial="dkEdge">
                      <a:bevel w="77470" h="12700" prst="softRound"/>
                      <a:lightRig rig="flood" dir="t"/>
                    </a:cell3D>
                  </a:tcPr>
                </a:tc>
              </a:tr>
              <a:tr h="370840">
                <a:tc>
                  <a:txBody>
                    <a:bodyPr/>
                    <a:lstStyle/>
                    <a:p>
                      <a:pPr algn="ctr"/>
                      <a:r>
                        <a:rPr lang="en-US" b="1" dirty="0" smtClean="0"/>
                        <a:t>2</a:t>
                      </a:r>
                      <a:endParaRPr lang="en-US" b="1" dirty="0"/>
                    </a:p>
                  </a:txBody>
                  <a:tcPr>
                    <a:cell3D prstMaterial="dkEdge">
                      <a:bevel w="77470" h="12700" prst="softRound"/>
                      <a:lightRig rig="flood" dir="t"/>
                    </a:cell3D>
                  </a:tcPr>
                </a:tc>
                <a:tc>
                  <a:txBody>
                    <a:bodyPr/>
                    <a:lstStyle/>
                    <a:p>
                      <a:r>
                        <a:rPr lang="en-US" b="1" dirty="0" smtClean="0"/>
                        <a:t>Anchorage, Alaska</a:t>
                      </a:r>
                      <a:endParaRPr lang="en-US" b="1" dirty="0"/>
                    </a:p>
                  </a:txBody>
                  <a:tcPr>
                    <a:cell3D prstMaterial="dkEdge">
                      <a:bevel w="77470" h="12700" prst="softRound"/>
                      <a:lightRig rig="flood" dir="t"/>
                    </a:cell3D>
                  </a:tcPr>
                </a:tc>
                <a:tc>
                  <a:txBody>
                    <a:bodyPr/>
                    <a:lstStyle/>
                    <a:p>
                      <a:r>
                        <a:rPr lang="en-US" b="1" dirty="0" smtClean="0"/>
                        <a:t>Mar</a:t>
                      </a:r>
                      <a:r>
                        <a:rPr lang="en-US" b="1" baseline="0" dirty="0" smtClean="0"/>
                        <a:t> 17</a:t>
                      </a:r>
                      <a:r>
                        <a:rPr lang="en-US" b="1" baseline="30000" dirty="0" smtClean="0"/>
                        <a:t>th</a:t>
                      </a:r>
                      <a:r>
                        <a:rPr lang="en-US" b="1" baseline="0" dirty="0" smtClean="0"/>
                        <a:t> </a:t>
                      </a:r>
                      <a:endParaRPr lang="en-US" b="1" dirty="0"/>
                    </a:p>
                  </a:txBody>
                  <a:tcPr>
                    <a:cell3D prstMaterial="dkEdge">
                      <a:bevel w="77470" h="12700" prst="softRound"/>
                      <a:lightRig rig="flood" dir="t"/>
                    </a:cell3D>
                  </a:tcPr>
                </a:tc>
                <a:tc>
                  <a:txBody>
                    <a:bodyPr/>
                    <a:lstStyle/>
                    <a:p>
                      <a:pPr algn="ctr"/>
                      <a:r>
                        <a:rPr lang="en-US" b="1" dirty="0" smtClean="0"/>
                        <a:t>8:09 / 8:07</a:t>
                      </a:r>
                      <a:endParaRPr lang="en-US" b="1" dirty="0"/>
                    </a:p>
                  </a:txBody>
                  <a:tcPr>
                    <a:cell3D prstMaterial="dkEdge">
                      <a:bevel w="77470" h="12700" prst="softRound"/>
                      <a:lightRig rig="flood" dir="t"/>
                    </a:cell3D>
                  </a:tcPr>
                </a:tc>
              </a:tr>
              <a:tr h="370840">
                <a:tc>
                  <a:txBody>
                    <a:bodyPr/>
                    <a:lstStyle/>
                    <a:p>
                      <a:pPr algn="ctr"/>
                      <a:r>
                        <a:rPr lang="en-US" b="1" dirty="0" smtClean="0"/>
                        <a:t>3</a:t>
                      </a:r>
                      <a:endParaRPr lang="en-US" b="1" dirty="0"/>
                    </a:p>
                  </a:txBody>
                  <a:tcPr>
                    <a:cell3D prstMaterial="dkEdge">
                      <a:bevel w="77470" h="12700" prst="softRound"/>
                      <a:lightRig rig="flood" dir="t"/>
                    </a:cell3D>
                  </a:tcPr>
                </a:tc>
                <a:tc>
                  <a:txBody>
                    <a:bodyPr/>
                    <a:lstStyle/>
                    <a:p>
                      <a:r>
                        <a:rPr lang="en-US" b="1" dirty="0" err="1" smtClean="0"/>
                        <a:t>Barentsburg</a:t>
                      </a:r>
                      <a:r>
                        <a:rPr lang="en-US" b="1" dirty="0" smtClean="0"/>
                        <a:t>, Norway</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7:04 / 6:54</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4</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Salem,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7:20 / 7:20</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5</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Roseburg,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7:22 / 7:22</a:t>
                      </a:r>
                      <a:endParaRPr lang="en-US" b="1" dirty="0"/>
                    </a:p>
                  </a:txBody>
                  <a:tcPr>
                    <a:cell3D prstMaterial="dkEdge">
                      <a:bevel w="77470" h="12700" prst="softRound"/>
                      <a:lightRig rig="flood" dir="t"/>
                    </a:cell3D>
                  </a:tcPr>
                </a:tc>
              </a:tr>
              <a:tr h="370840">
                <a:tc>
                  <a:txBody>
                    <a:bodyPr/>
                    <a:lstStyle/>
                    <a:p>
                      <a:pPr algn="ctr"/>
                      <a:r>
                        <a:rPr lang="en-US" b="1" dirty="0" smtClean="0">
                          <a:solidFill>
                            <a:srgbClr val="C00000"/>
                          </a:solidFill>
                        </a:rPr>
                        <a:t>6</a:t>
                      </a:r>
                      <a:endParaRPr lang="en-US" b="1" dirty="0">
                        <a:solidFill>
                          <a:srgbClr val="C00000"/>
                        </a:solidFill>
                      </a:endParaRPr>
                    </a:p>
                  </a:txBody>
                  <a:tcPr>
                    <a:cell3D prstMaterial="dkEdge">
                      <a:bevel w="77470" h="12700" prst="softRound"/>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Orlando, Florida</a:t>
                      </a:r>
                      <a:r>
                        <a:rPr lang="en-US" sz="1400" b="1" dirty="0" smtClean="0">
                          <a:solidFill>
                            <a:srgbClr val="C00000"/>
                          </a:solidFill>
                        </a:rPr>
                        <a:t>  </a:t>
                      </a:r>
                      <a:r>
                        <a:rPr lang="en-US" sz="1600" b="1" dirty="0" smtClean="0">
                          <a:ln>
                            <a:solidFill>
                              <a:sysClr val="windowText" lastClr="000000"/>
                            </a:solidFill>
                          </a:ln>
                          <a:solidFill>
                            <a:srgbClr val="C00000"/>
                          </a:solidFill>
                        </a:rPr>
                        <a:t>(Which day should be chosen for the true </a:t>
                      </a:r>
                      <a:r>
                        <a:rPr lang="en-US" sz="1600" b="1" dirty="0" err="1" smtClean="0">
                          <a:ln>
                            <a:solidFill>
                              <a:sysClr val="windowText" lastClr="000000"/>
                            </a:solidFill>
                          </a:ln>
                          <a:solidFill>
                            <a:srgbClr val="C00000"/>
                          </a:solidFill>
                        </a:rPr>
                        <a:t>equi</a:t>
                      </a:r>
                      <a:r>
                        <a:rPr lang="en-US" sz="1600" b="1" dirty="0" smtClean="0">
                          <a:ln>
                            <a:solidFill>
                              <a:sysClr val="windowText" lastClr="000000"/>
                            </a:solidFill>
                          </a:ln>
                          <a:solidFill>
                            <a:srgbClr val="C00000"/>
                          </a:solidFill>
                        </a:rPr>
                        <a:t>-LUX?)</a:t>
                      </a:r>
                    </a:p>
                  </a:txBody>
                  <a:tcPr>
                    <a:cell3D prstMaterial="dkEdge">
                      <a:bevel w="77470" h="12700" prst="softRound"/>
                      <a:lightRig rig="flood" dir="t"/>
                    </a:cell3D>
                  </a:tcPr>
                </a:tc>
                <a:tc>
                  <a:txBody>
                    <a:bodyPr/>
                    <a:lstStyle/>
                    <a:p>
                      <a:r>
                        <a:rPr lang="en-US" b="1" dirty="0" smtClean="0">
                          <a:solidFill>
                            <a:srgbClr val="C00000"/>
                          </a:solidFill>
                        </a:rPr>
                        <a:t>Mar 15</a:t>
                      </a:r>
                      <a:r>
                        <a:rPr lang="en-US" b="1" baseline="30000" dirty="0" smtClean="0">
                          <a:solidFill>
                            <a:srgbClr val="C00000"/>
                          </a:solidFill>
                        </a:rPr>
                        <a:t>th</a:t>
                      </a:r>
                      <a:r>
                        <a:rPr lang="en-US" b="1" dirty="0" smtClean="0">
                          <a:solidFill>
                            <a:srgbClr val="C00000"/>
                          </a:solidFill>
                        </a:rPr>
                        <a:t> &amp; </a:t>
                      </a:r>
                      <a:br>
                        <a:rPr lang="en-US" b="1" dirty="0" smtClean="0">
                          <a:solidFill>
                            <a:srgbClr val="C00000"/>
                          </a:solidFill>
                        </a:rPr>
                      </a:br>
                      <a:r>
                        <a:rPr lang="en-US" b="1" dirty="0" smtClean="0">
                          <a:solidFill>
                            <a:srgbClr val="C00000"/>
                          </a:solidFill>
                        </a:rPr>
                        <a:t>Mar</a:t>
                      </a:r>
                      <a:r>
                        <a:rPr lang="en-US" b="1" baseline="0" dirty="0" smtClean="0">
                          <a:solidFill>
                            <a:srgbClr val="C00000"/>
                          </a:solidFill>
                        </a:rPr>
                        <a:t> </a:t>
                      </a:r>
                      <a:r>
                        <a:rPr lang="en-US" b="1" dirty="0" smtClean="0">
                          <a:solidFill>
                            <a:srgbClr val="C00000"/>
                          </a:solidFill>
                        </a:rPr>
                        <a:t>16</a:t>
                      </a:r>
                      <a:r>
                        <a:rPr lang="en-US" b="1" baseline="30000" dirty="0" smtClean="0">
                          <a:solidFill>
                            <a:srgbClr val="C00000"/>
                          </a:solidFill>
                        </a:rPr>
                        <a:t>th</a:t>
                      </a:r>
                      <a:endParaRPr lang="en-US" b="1" dirty="0">
                        <a:solidFill>
                          <a:srgbClr val="C00000"/>
                        </a:solidFill>
                      </a:endParaRPr>
                    </a:p>
                  </a:txBody>
                  <a:tcPr>
                    <a:cell3D prstMaterial="dkEdge">
                      <a:bevel w="77470" h="12700" prst="softRound"/>
                      <a:lightRig rig="flood" dir="t"/>
                    </a:cell3D>
                  </a:tcPr>
                </a:tc>
                <a:tc>
                  <a:txBody>
                    <a:bodyPr/>
                    <a:lstStyle/>
                    <a:p>
                      <a:pPr algn="ctr"/>
                      <a:r>
                        <a:rPr lang="en-US" b="1" dirty="0" smtClean="0">
                          <a:solidFill>
                            <a:srgbClr val="C00000"/>
                          </a:solidFill>
                        </a:rPr>
                        <a:t>7:35 / 7:34</a:t>
                      </a:r>
                    </a:p>
                    <a:p>
                      <a:pPr algn="ctr"/>
                      <a:r>
                        <a:rPr lang="en-US" b="1" dirty="0" smtClean="0">
                          <a:solidFill>
                            <a:srgbClr val="C00000"/>
                          </a:solidFill>
                        </a:rPr>
                        <a:t>7:33 / 7:34</a:t>
                      </a:r>
                      <a:endParaRPr lang="en-US" b="1" dirty="0">
                        <a:solidFill>
                          <a:srgbClr val="C00000"/>
                        </a:solidFill>
                      </a:endParaRPr>
                    </a:p>
                  </a:txBody>
                  <a:tcPr>
                    <a:cell3D prstMaterial="dkEdge">
                      <a:bevel w="77470" h="12700" prst="softRound"/>
                      <a:lightRig rig="flood" dir="t"/>
                    </a:cell3D>
                  </a:tcPr>
                </a:tc>
              </a:tr>
              <a:tr h="370840">
                <a:tc>
                  <a:txBody>
                    <a:bodyPr/>
                    <a:lstStyle/>
                    <a:p>
                      <a:pPr algn="ctr"/>
                      <a:r>
                        <a:rPr lang="en-US" b="1" dirty="0" smtClean="0"/>
                        <a:t>7</a:t>
                      </a:r>
                      <a:endParaRPr lang="en-US" b="1" dirty="0"/>
                    </a:p>
                  </a:txBody>
                  <a:tcPr>
                    <a:cell3D prstMaterial="dkEdge">
                      <a:bevel w="77470" h="12700" prst="softRound"/>
                      <a:lightRig rig="flood" dir="t"/>
                    </a:cell3D>
                  </a:tcPr>
                </a:tc>
                <a:tc>
                  <a:txBody>
                    <a:bodyPr/>
                    <a:lstStyle/>
                    <a:p>
                      <a:r>
                        <a:rPr lang="en-US" b="1" dirty="0" smtClean="0"/>
                        <a:t>Jerusalem, Israel</a:t>
                      </a:r>
                      <a:endParaRPr lang="en-US" b="1" dirty="0"/>
                    </a:p>
                  </a:txBody>
                  <a:tcPr>
                    <a:cell3D prstMaterial="dkEdge">
                      <a:bevel w="77470" h="12700" prst="softRound"/>
                      <a:lightRig rig="flood" dir="t"/>
                    </a:cell3D>
                  </a:tcPr>
                </a:tc>
                <a:tc>
                  <a:txBody>
                    <a:bodyPr/>
                    <a:lstStyle/>
                    <a:p>
                      <a:r>
                        <a:rPr lang="en-US" b="1" dirty="0" smtClean="0"/>
                        <a:t>Mar 16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5:46 / 5:47 </a:t>
                      </a:r>
                      <a:endParaRPr lang="en-US" b="1" dirty="0"/>
                    </a:p>
                  </a:txBody>
                  <a:tcPr>
                    <a:cell3D prstMaterial="dkEdge">
                      <a:bevel w="77470" h="12700" prst="softRound"/>
                      <a:lightRig rig="flood" dir="t"/>
                    </a:cell3D>
                  </a:tcPr>
                </a:tc>
              </a:tr>
              <a:tr h="370840">
                <a:tc>
                  <a:txBody>
                    <a:bodyPr/>
                    <a:lstStyle/>
                    <a:p>
                      <a:pPr algn="ctr"/>
                      <a:r>
                        <a:rPr lang="en-US" b="1" dirty="0" smtClean="0"/>
                        <a:t>8</a:t>
                      </a:r>
                      <a:endParaRPr lang="en-US" b="1" dirty="0"/>
                    </a:p>
                  </a:txBody>
                  <a:tcPr>
                    <a:cell3D prstMaterial="dkEdge">
                      <a:bevel w="77470" h="12700" prst="softRound"/>
                      <a:lightRig rig="flood" dir="t"/>
                    </a:cell3D>
                  </a:tcPr>
                </a:tc>
                <a:tc>
                  <a:txBody>
                    <a:bodyPr/>
                    <a:lstStyle/>
                    <a:p>
                      <a:r>
                        <a:rPr lang="en-US" b="1" dirty="0" smtClean="0"/>
                        <a:t>Mexico</a:t>
                      </a:r>
                      <a:r>
                        <a:rPr lang="en-US" b="1" baseline="0" dirty="0" smtClean="0"/>
                        <a:t> City, Mexico</a:t>
                      </a:r>
                      <a:endParaRPr lang="en-US" b="1" dirty="0"/>
                    </a:p>
                  </a:txBody>
                  <a:tcPr>
                    <a:cell3D prstMaterial="dkEdge">
                      <a:bevel w="77470" h="12700" prst="softRound"/>
                      <a:lightRig rig="flood" dir="t"/>
                    </a:cell3D>
                  </a:tcPr>
                </a:tc>
                <a:tc>
                  <a:txBody>
                    <a:bodyPr/>
                    <a:lstStyle/>
                    <a:p>
                      <a:r>
                        <a:rPr lang="en-US" b="1" dirty="0" smtClean="0"/>
                        <a:t>Mar 14</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6:45 / 6:45 </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9</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Panama  </a:t>
                      </a:r>
                      <a:r>
                        <a:rPr lang="en-US" sz="1600" b="1" dirty="0" smtClean="0">
                          <a:ln>
                            <a:solidFill>
                              <a:sysClr val="windowText" lastClr="000000"/>
                            </a:solidFill>
                          </a:ln>
                          <a:solidFill>
                            <a:srgbClr val="C00000"/>
                          </a:solidFill>
                        </a:rPr>
                        <a:t>(Which day is the true equilux?)</a:t>
                      </a:r>
                      <a:endParaRPr lang="en-US" sz="1600"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5-6-7</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6:29 / 6:29 </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10</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Cape Town, South Africa</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23</a:t>
                      </a:r>
                      <a:r>
                        <a:rPr lang="en-US" b="1" baseline="30000" dirty="0" smtClean="0">
                          <a:solidFill>
                            <a:schemeClr val="accent6">
                              <a:lumMod val="50000"/>
                            </a:schemeClr>
                          </a:solidFill>
                        </a:rPr>
                        <a:t>rd</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6:52 / 6:52</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11</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Sydney, Australia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7:04 / 6:54</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12</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Stanley, Falkland Islands (S America)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7:06 / 6:43</a:t>
                      </a:r>
                      <a:endParaRPr lang="en-US" b="1" dirty="0">
                        <a:solidFill>
                          <a:schemeClr val="accent6">
                            <a:lumMod val="50000"/>
                          </a:schemeClr>
                        </a:solidFill>
                      </a:endParaRPr>
                    </a:p>
                  </a:txBody>
                  <a:tcPr>
                    <a:cell3D prstMaterial="dkEdge">
                      <a:bevel w="77470" h="12700" prst="softRound"/>
                      <a:lightRig rig="flood" dir="t"/>
                    </a:cell3D>
                  </a:tcPr>
                </a:tc>
              </a:tr>
            </a:tbl>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56</a:t>
            </a:fld>
            <a:endParaRPr lang="en-US"/>
          </a:p>
        </p:txBody>
      </p:sp>
      <p:sp>
        <p:nvSpPr>
          <p:cNvPr id="6" name="Title 1"/>
          <p:cNvSpPr>
            <a:spLocks noGrp="1"/>
          </p:cNvSpPr>
          <p:nvPr>
            <p:ph type="title"/>
          </p:nvPr>
        </p:nvSpPr>
        <p:spPr>
          <a:xfrm>
            <a:off x="76200" y="-152400"/>
            <a:ext cx="74676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2018 World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a:t>
            </a:r>
            <a:r>
              <a:rPr lang="en-US"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lux</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 tour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endParaRPr>
          </a:p>
        </p:txBody>
      </p:sp>
      <p:pic>
        <p:nvPicPr>
          <p:cNvPr id="7" name="Picture 4" descr="C:\Users\Rae\Desktop\moon sliver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04" y="-22225"/>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693665"/>
            <a:ext cx="6461760"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Is </a:t>
            </a:r>
            <a:r>
              <a:rPr lang="en-US" b="1" dirty="0" err="1" smtClean="0">
                <a:solidFill>
                  <a:schemeClr val="accent3">
                    <a:lumMod val="50000"/>
                  </a:schemeClr>
                </a:solidFill>
              </a:rPr>
              <a:t>equi</a:t>
            </a:r>
            <a:r>
              <a:rPr lang="en-US" b="1" dirty="0" smtClean="0">
                <a:solidFill>
                  <a:schemeClr val="accent3">
                    <a:lumMod val="50000"/>
                  </a:schemeClr>
                </a:solidFill>
              </a:rPr>
              <a:t>-lux on Mar 17</a:t>
            </a:r>
            <a:r>
              <a:rPr lang="en-US" b="1" baseline="30000" dirty="0" smtClean="0">
                <a:solidFill>
                  <a:schemeClr val="accent3">
                    <a:lumMod val="50000"/>
                  </a:schemeClr>
                </a:solidFill>
              </a:rPr>
              <a:t>th</a:t>
            </a:r>
            <a:r>
              <a:rPr lang="en-US" b="1" dirty="0">
                <a:solidFill>
                  <a:schemeClr val="accent3">
                    <a:lumMod val="50000"/>
                  </a:schemeClr>
                </a:solidFill>
              </a:rPr>
              <a:t> </a:t>
            </a:r>
            <a:r>
              <a:rPr lang="en-US" b="1" dirty="0" smtClean="0">
                <a:solidFill>
                  <a:schemeClr val="accent3">
                    <a:lumMod val="50000"/>
                  </a:schemeClr>
                </a:solidFill>
              </a:rPr>
              <a:t>all over the world?  (Sliver Moon: Mar 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sp>
        <p:nvSpPr>
          <p:cNvPr id="9" name="Rectangle 8"/>
          <p:cNvSpPr/>
          <p:nvPr/>
        </p:nvSpPr>
        <p:spPr>
          <a:xfrm>
            <a:off x="6761480" y="1615440"/>
            <a:ext cx="1905000" cy="4648200"/>
          </a:xfrm>
          <a:prstGeom prst="rect">
            <a:avLst/>
          </a:prstGeom>
          <a:gradFill>
            <a:gsLst>
              <a:gs pos="10000">
                <a:schemeClr val="accent2">
                  <a:lumMod val="20000"/>
                  <a:lumOff val="80000"/>
                </a:schemeClr>
              </a:gs>
              <a:gs pos="19000">
                <a:schemeClr val="accent4">
                  <a:lumMod val="20000"/>
                  <a:lumOff val="80000"/>
                </a:schemeClr>
              </a:gs>
              <a:gs pos="82000">
                <a:schemeClr val="accent4">
                  <a:lumMod val="20000"/>
                  <a:lumOff val="80000"/>
                </a:schemeClr>
              </a:gs>
              <a:gs pos="95000">
                <a:srgbClr val="FFC000"/>
              </a:gs>
            </a:gsLst>
            <a:lin ang="5400000" scaled="0"/>
          </a:gradFill>
          <a:ln w="57150">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Rae\Desktop\suns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779" y="4651375"/>
            <a:ext cx="1558561" cy="1520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Rae\Desktop\sunri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939" y="1752600"/>
            <a:ext cx="1512522" cy="1512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716772" y="3371671"/>
            <a:ext cx="1949708" cy="1200329"/>
          </a:xfrm>
          <a:prstGeom prst="rect">
            <a:avLst/>
          </a:prstGeom>
          <a:noFill/>
          <a:ln>
            <a:no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rgbClr val="C00000"/>
                </a:solidFill>
              </a:rPr>
              <a:t>Are ALL sunrise/ sunset times identical for </a:t>
            </a:r>
            <a:br>
              <a:rPr lang="en-US" b="1" dirty="0" smtClean="0">
                <a:solidFill>
                  <a:srgbClr val="C00000"/>
                </a:solidFill>
              </a:rPr>
            </a:br>
            <a:r>
              <a:rPr lang="en-US" b="1" dirty="0" smtClean="0">
                <a:solidFill>
                  <a:srgbClr val="C00000"/>
                </a:solidFill>
              </a:rPr>
              <a:t>these 12 places?</a:t>
            </a:r>
            <a:endParaRPr lang="en-US" b="1" dirty="0">
              <a:solidFill>
                <a:srgbClr val="C00000"/>
              </a:solidFill>
            </a:endParaRPr>
          </a:p>
        </p:txBody>
      </p:sp>
    </p:spTree>
    <p:extLst>
      <p:ext uri="{BB962C8B-B14F-4D97-AF65-F5344CB8AC3E}">
        <p14:creationId xmlns:p14="http://schemas.microsoft.com/office/powerpoint/2010/main" val="825242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27"/>
                                        </p:tgtEl>
                                      </p:cBhvr>
                                    </p:animEffect>
                                    <p:set>
                                      <p:cBhvr>
                                        <p:cTn id="7" dur="1" fill="hold">
                                          <p:stCondLst>
                                            <p:cond delay="999"/>
                                          </p:stCondLst>
                                        </p:cTn>
                                        <p:tgtEl>
                                          <p:spTgt spid="10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par>
                          <p:cTn id="11" fill="hold">
                            <p:stCondLst>
                              <p:cond delay="1000"/>
                            </p:stCondLst>
                            <p:childTnLst>
                              <p:par>
                                <p:cTn id="12" presetID="22" presetClass="exit" presetSubtype="1" fill="hold" grpId="0" nodeType="afterEffect">
                                  <p:stCondLst>
                                    <p:cond delay="0"/>
                                  </p:stCondLst>
                                  <p:childTnLst>
                                    <p:animEffect transition="out" filter="wipe(up)">
                                      <p:cBhvr>
                                        <p:cTn id="13" dur="33000"/>
                                        <p:tgtEl>
                                          <p:spTgt spid="9"/>
                                        </p:tgtEl>
                                      </p:cBhvr>
                                    </p:animEffect>
                                    <p:set>
                                      <p:cBhvr>
                                        <p:cTn id="14" dur="1" fill="hold">
                                          <p:stCondLst>
                                            <p:cond delay="32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05766065"/>
              </p:ext>
            </p:extLst>
          </p:nvPr>
        </p:nvGraphicFramePr>
        <p:xfrm>
          <a:off x="457200" y="1158240"/>
          <a:ext cx="8229600" cy="5115560"/>
        </p:xfrm>
        <a:graphic>
          <a:graphicData uri="http://schemas.openxmlformats.org/drawingml/2006/table">
            <a:tbl>
              <a:tblPr firstRow="1" bandRow="1">
                <a:tableStyleId>{93296810-A885-4BE3-A3E7-6D5BEEA58F35}</a:tableStyleId>
              </a:tblPr>
              <a:tblGrid>
                <a:gridCol w="703847"/>
                <a:gridCol w="4096753"/>
                <a:gridCol w="1447800"/>
                <a:gridCol w="1981200"/>
              </a:tblGrid>
              <a:tr h="370840">
                <a:tc>
                  <a:txBody>
                    <a:bodyPr/>
                    <a:lstStyle/>
                    <a:p>
                      <a:endParaRPr lang="en-US" b="1" dirty="0"/>
                    </a:p>
                  </a:txBody>
                  <a:tcPr>
                    <a:cell3D prstMaterial="dkEdge">
                      <a:bevel w="77470" h="12700" prst="softRound"/>
                      <a:lightRig rig="flood" dir="t"/>
                    </a:cell3D>
                  </a:tcPr>
                </a:tc>
                <a:tc>
                  <a:txBody>
                    <a:bodyPr/>
                    <a:lstStyle/>
                    <a:p>
                      <a:r>
                        <a:rPr lang="en-US" sz="2000" dirty="0" smtClean="0"/>
                        <a:t>Locations of </a:t>
                      </a:r>
                      <a:r>
                        <a:rPr lang="en-US" sz="2000" dirty="0" err="1" smtClean="0"/>
                        <a:t>Equi</a:t>
                      </a:r>
                      <a:r>
                        <a:rPr lang="en-US" sz="2000" dirty="0" smtClean="0"/>
                        <a:t>-lux Investigation</a:t>
                      </a:r>
                      <a:endParaRPr lang="en-US" sz="2000" b="1" dirty="0"/>
                    </a:p>
                  </a:txBody>
                  <a:tcPr>
                    <a:cell3D prstMaterial="dkEdge">
                      <a:bevel w="77470" h="12700" prst="softRound"/>
                      <a:lightRig rig="flood" dir="t"/>
                    </a:cell3D>
                  </a:tcPr>
                </a:tc>
                <a:tc>
                  <a:txBody>
                    <a:bodyPr/>
                    <a:lstStyle/>
                    <a:p>
                      <a:pPr algn="ctr"/>
                      <a:r>
                        <a:rPr lang="en-US" sz="2000" dirty="0" smtClean="0"/>
                        <a:t>Date </a:t>
                      </a:r>
                      <a:endParaRPr lang="en-US" sz="2000" b="1" dirty="0"/>
                    </a:p>
                  </a:txBody>
                  <a:tcPr>
                    <a:cell3D prstMaterial="dkEdge">
                      <a:bevel w="77470" h="12700" prst="softRound"/>
                      <a:lightRig rig="flood" dir="t"/>
                    </a:cell3D>
                  </a:tcPr>
                </a:tc>
                <a:tc>
                  <a:txBody>
                    <a:bodyPr/>
                    <a:lstStyle/>
                    <a:p>
                      <a:pPr algn="ctr"/>
                      <a:r>
                        <a:rPr lang="en-US" sz="2000" dirty="0" smtClean="0"/>
                        <a:t>Sunrise</a:t>
                      </a:r>
                      <a:r>
                        <a:rPr lang="en-US" sz="2000" baseline="0" dirty="0" smtClean="0"/>
                        <a:t> / Sunset</a:t>
                      </a:r>
                      <a:endParaRPr lang="en-US" sz="2000" b="1" dirty="0"/>
                    </a:p>
                  </a:txBody>
                  <a:tcPr>
                    <a:cell3D prstMaterial="dkEdge">
                      <a:bevel w="77470" h="12700" prst="softRound"/>
                      <a:lightRig rig="flood" dir="t"/>
                    </a:cell3D>
                  </a:tcPr>
                </a:tc>
              </a:tr>
              <a:tr h="370840">
                <a:tc>
                  <a:txBody>
                    <a:bodyPr/>
                    <a:lstStyle/>
                    <a:p>
                      <a:pPr algn="ctr"/>
                      <a:r>
                        <a:rPr lang="en-US" b="1" dirty="0" smtClean="0"/>
                        <a:t>1</a:t>
                      </a:r>
                      <a:endParaRPr lang="en-US" b="1" dirty="0"/>
                    </a:p>
                  </a:txBody>
                  <a:tcPr>
                    <a:cell3D prstMaterial="dkEdge">
                      <a:bevel w="77470" h="12700" prst="softRound"/>
                      <a:lightRig rig="flood" dir="t"/>
                    </a:cell3D>
                  </a:tcPr>
                </a:tc>
                <a:tc>
                  <a:txBody>
                    <a:bodyPr/>
                    <a:lstStyle/>
                    <a:p>
                      <a:r>
                        <a:rPr lang="en-US" b="1" dirty="0" smtClean="0"/>
                        <a:t>Inuvik, Northwest</a:t>
                      </a:r>
                      <a:r>
                        <a:rPr lang="en-US" b="1" baseline="0" dirty="0" smtClean="0"/>
                        <a:t> Territories</a:t>
                      </a:r>
                      <a:endParaRPr lang="en-US" b="1" dirty="0"/>
                    </a:p>
                  </a:txBody>
                  <a:tcPr>
                    <a:cell3D prstMaterial="dkEdge">
                      <a:bevel w="77470" h="12700" prst="softRound"/>
                      <a:lightRig rig="flood" dir="t"/>
                    </a:cell3D>
                  </a:tcPr>
                </a:tc>
                <a:tc>
                  <a:txBody>
                    <a:bodyPr/>
                    <a:lstStyle/>
                    <a:p>
                      <a:r>
                        <a:rPr lang="en-US" b="1" dirty="0" smtClean="0"/>
                        <a:t>Mar 18</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9:02 / 9:05</a:t>
                      </a:r>
                      <a:endParaRPr lang="en-US" b="1" dirty="0"/>
                    </a:p>
                  </a:txBody>
                  <a:tcPr>
                    <a:cell3D prstMaterial="dkEdge">
                      <a:bevel w="77470" h="12700" prst="softRound"/>
                      <a:lightRig rig="flood" dir="t"/>
                    </a:cell3D>
                  </a:tcPr>
                </a:tc>
              </a:tr>
              <a:tr h="370840">
                <a:tc>
                  <a:txBody>
                    <a:bodyPr/>
                    <a:lstStyle/>
                    <a:p>
                      <a:pPr algn="ctr"/>
                      <a:r>
                        <a:rPr lang="en-US" b="1" dirty="0" smtClean="0"/>
                        <a:t>2</a:t>
                      </a:r>
                      <a:endParaRPr lang="en-US" b="1" dirty="0"/>
                    </a:p>
                  </a:txBody>
                  <a:tcPr>
                    <a:cell3D prstMaterial="dkEdge">
                      <a:bevel w="77470" h="12700" prst="softRound"/>
                      <a:lightRig rig="flood" dir="t"/>
                    </a:cell3D>
                  </a:tcPr>
                </a:tc>
                <a:tc>
                  <a:txBody>
                    <a:bodyPr/>
                    <a:lstStyle/>
                    <a:p>
                      <a:r>
                        <a:rPr lang="en-US" b="1" dirty="0" smtClean="0"/>
                        <a:t>Anchorage, Alaska</a:t>
                      </a:r>
                      <a:endParaRPr lang="en-US" b="1" dirty="0"/>
                    </a:p>
                  </a:txBody>
                  <a:tcPr>
                    <a:cell3D prstMaterial="dkEdge">
                      <a:bevel w="77470" h="12700" prst="softRound"/>
                      <a:lightRig rig="flood" dir="t"/>
                    </a:cell3D>
                  </a:tcPr>
                </a:tc>
                <a:tc>
                  <a:txBody>
                    <a:bodyPr/>
                    <a:lstStyle/>
                    <a:p>
                      <a:r>
                        <a:rPr lang="en-US" b="1" dirty="0" smtClean="0"/>
                        <a:t>Mar</a:t>
                      </a:r>
                      <a:r>
                        <a:rPr lang="en-US" b="1" baseline="0" dirty="0" smtClean="0"/>
                        <a:t> 17</a:t>
                      </a:r>
                      <a:r>
                        <a:rPr lang="en-US" b="1" baseline="30000" dirty="0" smtClean="0"/>
                        <a:t>th</a:t>
                      </a:r>
                      <a:r>
                        <a:rPr lang="en-US" b="1" baseline="0" dirty="0" smtClean="0"/>
                        <a:t> </a:t>
                      </a:r>
                      <a:endParaRPr lang="en-US" b="1" dirty="0"/>
                    </a:p>
                  </a:txBody>
                  <a:tcPr>
                    <a:cell3D prstMaterial="dkEdge">
                      <a:bevel w="77470" h="12700" prst="softRound"/>
                      <a:lightRig rig="flood" dir="t"/>
                    </a:cell3D>
                  </a:tcPr>
                </a:tc>
                <a:tc>
                  <a:txBody>
                    <a:bodyPr/>
                    <a:lstStyle/>
                    <a:p>
                      <a:pPr algn="ctr"/>
                      <a:r>
                        <a:rPr lang="en-US" b="1" dirty="0" smtClean="0"/>
                        <a:t>8:09 / 8:07</a:t>
                      </a:r>
                      <a:endParaRPr lang="en-US" b="1" dirty="0"/>
                    </a:p>
                  </a:txBody>
                  <a:tcPr>
                    <a:cell3D prstMaterial="dkEdge">
                      <a:bevel w="77470" h="12700" prst="softRound"/>
                      <a:lightRig rig="flood" dir="t"/>
                    </a:cell3D>
                  </a:tcPr>
                </a:tc>
              </a:tr>
              <a:tr h="370840">
                <a:tc>
                  <a:txBody>
                    <a:bodyPr/>
                    <a:lstStyle/>
                    <a:p>
                      <a:pPr algn="ctr"/>
                      <a:r>
                        <a:rPr lang="en-US" b="1" dirty="0" smtClean="0"/>
                        <a:t>3</a:t>
                      </a:r>
                      <a:endParaRPr lang="en-US" b="1" dirty="0"/>
                    </a:p>
                  </a:txBody>
                  <a:tcPr>
                    <a:cell3D prstMaterial="dkEdge">
                      <a:bevel w="77470" h="12700" prst="softRound"/>
                      <a:lightRig rig="flood" dir="t"/>
                    </a:cell3D>
                  </a:tcPr>
                </a:tc>
                <a:tc>
                  <a:txBody>
                    <a:bodyPr/>
                    <a:lstStyle/>
                    <a:p>
                      <a:r>
                        <a:rPr lang="en-US" b="1" dirty="0" err="1" smtClean="0"/>
                        <a:t>Barentsburg</a:t>
                      </a:r>
                      <a:r>
                        <a:rPr lang="en-US" b="1" dirty="0" smtClean="0"/>
                        <a:t>, Norway</a:t>
                      </a:r>
                      <a:endParaRPr lang="en-US" b="1" dirty="0"/>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7:04 / 6:54</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4</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Salem,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*7:20 / 7:20</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rPr>
                        <a:t>5</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ln>
                            <a:solidFill>
                              <a:srgbClr val="0070C0"/>
                            </a:solidFill>
                          </a:ln>
                        </a:rPr>
                        <a:t>Roseburg, Oregon</a:t>
                      </a:r>
                      <a:endParaRPr lang="en-US" b="1" dirty="0">
                        <a:ln>
                          <a:solidFill>
                            <a:srgbClr val="0070C0"/>
                          </a:solidFill>
                        </a:ln>
                      </a:endParaRPr>
                    </a:p>
                  </a:txBody>
                  <a:tcPr>
                    <a:cell3D prstMaterial="dkEdge">
                      <a:bevel w="77470" h="12700" prst="softRound"/>
                      <a:lightRig rig="flood" dir="t"/>
                    </a:cell3D>
                  </a:tcPr>
                </a:tc>
                <a:tc>
                  <a:txBody>
                    <a:bodyPr/>
                    <a:lstStyle/>
                    <a:p>
                      <a:r>
                        <a:rPr lang="en-US" b="1" dirty="0" smtClean="0"/>
                        <a:t>Mar 17</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*7:22 / 7:22</a:t>
                      </a:r>
                      <a:endParaRPr lang="en-US" b="1" dirty="0"/>
                    </a:p>
                  </a:txBody>
                  <a:tcPr>
                    <a:cell3D prstMaterial="dkEdge">
                      <a:bevel w="77470" h="12700" prst="softRound"/>
                      <a:lightRig rig="flood" dir="t"/>
                    </a:cell3D>
                  </a:tcPr>
                </a:tc>
              </a:tr>
              <a:tr h="370840">
                <a:tc>
                  <a:txBody>
                    <a:bodyPr/>
                    <a:lstStyle/>
                    <a:p>
                      <a:pPr algn="ctr"/>
                      <a:r>
                        <a:rPr lang="en-US" b="1" dirty="0" smtClean="0">
                          <a:solidFill>
                            <a:srgbClr val="C00000"/>
                          </a:solidFill>
                        </a:rPr>
                        <a:t>6</a:t>
                      </a:r>
                      <a:endParaRPr lang="en-US" b="1" dirty="0">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Orlando, Florida   </a:t>
                      </a:r>
                      <a:r>
                        <a:rPr lang="en-US" sz="1600" b="1" dirty="0" smtClean="0">
                          <a:ln>
                            <a:solidFill>
                              <a:sysClr val="windowText" lastClr="000000"/>
                            </a:solidFill>
                          </a:ln>
                          <a:solidFill>
                            <a:srgbClr val="C00000"/>
                          </a:solidFill>
                        </a:rPr>
                        <a:t>(Which day should be chosen for the true </a:t>
                      </a:r>
                      <a:r>
                        <a:rPr lang="en-US" sz="1600" b="1" dirty="0" err="1" smtClean="0">
                          <a:ln>
                            <a:solidFill>
                              <a:sysClr val="windowText" lastClr="000000"/>
                            </a:solidFill>
                          </a:ln>
                          <a:solidFill>
                            <a:srgbClr val="C00000"/>
                          </a:solidFill>
                        </a:rPr>
                        <a:t>equi</a:t>
                      </a:r>
                      <a:r>
                        <a:rPr lang="en-US" sz="1600" b="1" dirty="0" smtClean="0">
                          <a:ln>
                            <a:solidFill>
                              <a:sysClr val="windowText" lastClr="000000"/>
                            </a:solidFill>
                          </a:ln>
                          <a:solidFill>
                            <a:srgbClr val="C00000"/>
                          </a:solidFill>
                        </a:rPr>
                        <a:t>-LUX?)</a:t>
                      </a:r>
                      <a:endParaRPr lang="en-US" sz="1600" b="1" dirty="0">
                        <a:ln>
                          <a:solidFill>
                            <a:sysClr val="windowText" lastClr="000000"/>
                          </a:solidFill>
                        </a:ln>
                        <a:solidFill>
                          <a:srgbClr val="C00000"/>
                        </a:solidFill>
                      </a:endParaRPr>
                    </a:p>
                  </a:txBody>
                  <a:tcPr>
                    <a:cell3D prstMaterial="dkEdge">
                      <a:bevel w="77470" h="12700" prst="softRound"/>
                      <a:lightRig rig="flood" dir="t"/>
                    </a:cell3D>
                  </a:tcPr>
                </a:tc>
                <a:tc>
                  <a:txBody>
                    <a:bodyPr/>
                    <a:lstStyle/>
                    <a:p>
                      <a:r>
                        <a:rPr lang="en-US" b="1" dirty="0" smtClean="0">
                          <a:solidFill>
                            <a:srgbClr val="C00000"/>
                          </a:solidFill>
                        </a:rPr>
                        <a:t>Mar 15</a:t>
                      </a:r>
                      <a:r>
                        <a:rPr lang="en-US" b="1" baseline="30000" dirty="0" smtClean="0">
                          <a:solidFill>
                            <a:srgbClr val="C00000"/>
                          </a:solidFill>
                        </a:rPr>
                        <a:t>th</a:t>
                      </a:r>
                      <a:r>
                        <a:rPr lang="en-US" b="1" dirty="0" smtClean="0">
                          <a:solidFill>
                            <a:srgbClr val="C00000"/>
                          </a:solidFill>
                        </a:rPr>
                        <a:t> &amp; </a:t>
                      </a:r>
                      <a:br>
                        <a:rPr lang="en-US" b="1" dirty="0" smtClean="0">
                          <a:solidFill>
                            <a:srgbClr val="C00000"/>
                          </a:solidFill>
                        </a:rPr>
                      </a:br>
                      <a:r>
                        <a:rPr lang="en-US" b="1" dirty="0" smtClean="0">
                          <a:solidFill>
                            <a:srgbClr val="C00000"/>
                          </a:solidFill>
                        </a:rPr>
                        <a:t>Mar</a:t>
                      </a:r>
                      <a:r>
                        <a:rPr lang="en-US" b="1" baseline="0" dirty="0" smtClean="0">
                          <a:solidFill>
                            <a:srgbClr val="C00000"/>
                          </a:solidFill>
                        </a:rPr>
                        <a:t> </a:t>
                      </a:r>
                      <a:r>
                        <a:rPr lang="en-US" b="1" dirty="0" smtClean="0">
                          <a:solidFill>
                            <a:srgbClr val="C00000"/>
                          </a:solidFill>
                        </a:rPr>
                        <a:t>16</a:t>
                      </a:r>
                      <a:r>
                        <a:rPr lang="en-US" b="1" baseline="30000" dirty="0" smtClean="0">
                          <a:solidFill>
                            <a:srgbClr val="C00000"/>
                          </a:solidFill>
                        </a:rPr>
                        <a:t>th</a:t>
                      </a:r>
                      <a:endParaRPr lang="en-US" b="1" dirty="0">
                        <a:solidFill>
                          <a:srgbClr val="C00000"/>
                        </a:solidFill>
                      </a:endParaRPr>
                    </a:p>
                  </a:txBody>
                  <a:tcPr>
                    <a:cell3D prstMaterial="dkEdge">
                      <a:bevel w="77470" h="12700" prst="softRound"/>
                      <a:lightRig rig="flood" dir="t"/>
                    </a:cell3D>
                  </a:tcPr>
                </a:tc>
                <a:tc>
                  <a:txBody>
                    <a:bodyPr/>
                    <a:lstStyle/>
                    <a:p>
                      <a:pPr algn="ctr"/>
                      <a:r>
                        <a:rPr lang="en-US" b="1" dirty="0" smtClean="0">
                          <a:solidFill>
                            <a:srgbClr val="C00000"/>
                          </a:solidFill>
                        </a:rPr>
                        <a:t>7:35 / 7:34</a:t>
                      </a:r>
                    </a:p>
                    <a:p>
                      <a:pPr algn="ctr"/>
                      <a:r>
                        <a:rPr lang="en-US" b="1" dirty="0" smtClean="0">
                          <a:solidFill>
                            <a:srgbClr val="C00000"/>
                          </a:solidFill>
                        </a:rPr>
                        <a:t>7:33 / 7:34</a:t>
                      </a:r>
                      <a:endParaRPr lang="en-US" b="1" dirty="0">
                        <a:solidFill>
                          <a:srgbClr val="C00000"/>
                        </a:solidFill>
                      </a:endParaRPr>
                    </a:p>
                  </a:txBody>
                  <a:tcPr>
                    <a:cell3D prstMaterial="dkEdge">
                      <a:bevel w="77470" h="12700" prst="softRound"/>
                      <a:lightRig rig="flood" dir="t"/>
                    </a:cell3D>
                  </a:tcPr>
                </a:tc>
              </a:tr>
              <a:tr h="370840">
                <a:tc>
                  <a:txBody>
                    <a:bodyPr/>
                    <a:lstStyle/>
                    <a:p>
                      <a:pPr algn="ctr"/>
                      <a:r>
                        <a:rPr lang="en-US" b="1" dirty="0" smtClean="0"/>
                        <a:t>7</a:t>
                      </a:r>
                      <a:endParaRPr lang="en-US" b="1" dirty="0"/>
                    </a:p>
                  </a:txBody>
                  <a:tcPr>
                    <a:cell3D prstMaterial="dkEdge">
                      <a:bevel w="77470" h="12700" prst="softRound"/>
                      <a:lightRig rig="flood" dir="t"/>
                    </a:cell3D>
                  </a:tcPr>
                </a:tc>
                <a:tc>
                  <a:txBody>
                    <a:bodyPr/>
                    <a:lstStyle/>
                    <a:p>
                      <a:r>
                        <a:rPr lang="en-US" b="1" dirty="0" smtClean="0"/>
                        <a:t>Jerusalem, Israel</a:t>
                      </a:r>
                      <a:endParaRPr lang="en-US" b="1" dirty="0"/>
                    </a:p>
                  </a:txBody>
                  <a:tcPr>
                    <a:cell3D prstMaterial="dkEdge">
                      <a:bevel w="77470" h="12700" prst="softRound"/>
                      <a:lightRig rig="flood" dir="t"/>
                    </a:cell3D>
                  </a:tcPr>
                </a:tc>
                <a:tc>
                  <a:txBody>
                    <a:bodyPr/>
                    <a:lstStyle/>
                    <a:p>
                      <a:r>
                        <a:rPr lang="en-US" b="1" dirty="0" smtClean="0"/>
                        <a:t>Mar 16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5:46 / 5:47 </a:t>
                      </a:r>
                      <a:endParaRPr lang="en-US" b="1" dirty="0"/>
                    </a:p>
                  </a:txBody>
                  <a:tcPr>
                    <a:cell3D prstMaterial="dkEdge">
                      <a:bevel w="77470" h="12700" prst="softRound"/>
                      <a:lightRig rig="flood" dir="t"/>
                    </a:cell3D>
                  </a:tcPr>
                </a:tc>
              </a:tr>
              <a:tr h="370840">
                <a:tc>
                  <a:txBody>
                    <a:bodyPr/>
                    <a:lstStyle/>
                    <a:p>
                      <a:pPr algn="ctr"/>
                      <a:r>
                        <a:rPr lang="en-US" b="1" dirty="0" smtClean="0"/>
                        <a:t>8</a:t>
                      </a:r>
                      <a:endParaRPr lang="en-US" b="1" dirty="0"/>
                    </a:p>
                  </a:txBody>
                  <a:tcPr>
                    <a:cell3D prstMaterial="dkEdge">
                      <a:bevel w="77470" h="12700" prst="softRound"/>
                      <a:lightRig rig="flood" dir="t"/>
                    </a:cell3D>
                  </a:tcPr>
                </a:tc>
                <a:tc>
                  <a:txBody>
                    <a:bodyPr/>
                    <a:lstStyle/>
                    <a:p>
                      <a:r>
                        <a:rPr lang="en-US" b="1" dirty="0" smtClean="0"/>
                        <a:t>Mexico</a:t>
                      </a:r>
                      <a:r>
                        <a:rPr lang="en-US" b="1" baseline="0" dirty="0" smtClean="0"/>
                        <a:t> City, Mexico</a:t>
                      </a:r>
                      <a:endParaRPr lang="en-US" b="1" dirty="0"/>
                    </a:p>
                  </a:txBody>
                  <a:tcPr>
                    <a:cell3D prstMaterial="dkEdge">
                      <a:bevel w="77470" h="12700" prst="softRound"/>
                      <a:lightRig rig="flood" dir="t"/>
                    </a:cell3D>
                  </a:tcPr>
                </a:tc>
                <a:tc>
                  <a:txBody>
                    <a:bodyPr/>
                    <a:lstStyle/>
                    <a:p>
                      <a:r>
                        <a:rPr lang="en-US" b="1" dirty="0" smtClean="0"/>
                        <a:t>Mar 14</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*6:45 / 6:45 </a:t>
                      </a:r>
                      <a:endParaRPr lang="en-US" b="1" dirty="0"/>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9</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Panama  </a:t>
                      </a:r>
                      <a:r>
                        <a:rPr lang="en-US" sz="1600" b="1" dirty="0" smtClean="0">
                          <a:ln>
                            <a:solidFill>
                              <a:sysClr val="windowText" lastClr="000000"/>
                            </a:solidFill>
                          </a:ln>
                          <a:solidFill>
                            <a:srgbClr val="C00000"/>
                          </a:solidFill>
                        </a:rPr>
                        <a:t>(Which day is the true equilux?)</a:t>
                      </a:r>
                      <a:endParaRPr lang="en-US" sz="1600"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5-6-7</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*6:29 / 6:29 </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ln>
                            <a:solidFill>
                              <a:srgbClr val="0070C0"/>
                            </a:solidFill>
                          </a:ln>
                          <a:solidFill>
                            <a:schemeClr val="accent6">
                              <a:lumMod val="50000"/>
                            </a:schemeClr>
                          </a:solidFill>
                        </a:rPr>
                        <a:t>10</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ln>
                            <a:solidFill>
                              <a:srgbClr val="0070C0"/>
                            </a:solidFill>
                          </a:ln>
                          <a:solidFill>
                            <a:schemeClr val="accent6">
                              <a:lumMod val="50000"/>
                            </a:schemeClr>
                          </a:solidFill>
                        </a:rPr>
                        <a:t>Cape Town, South Africa</a:t>
                      </a:r>
                      <a:endParaRPr lang="en-US" b="1" dirty="0">
                        <a:ln>
                          <a:solidFill>
                            <a:srgbClr val="0070C0"/>
                          </a:solidFill>
                        </a:ln>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23</a:t>
                      </a:r>
                      <a:r>
                        <a:rPr lang="en-US" b="1" baseline="30000" dirty="0" smtClean="0">
                          <a:solidFill>
                            <a:schemeClr val="accent6">
                              <a:lumMod val="50000"/>
                            </a:schemeClr>
                          </a:solidFill>
                        </a:rPr>
                        <a:t>rd</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*6:52 / 6:52</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11</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Sydney, Australia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7:04 / 6:54</a:t>
                      </a:r>
                      <a:endParaRPr lang="en-US" b="1" dirty="0">
                        <a:solidFill>
                          <a:schemeClr val="accent6">
                            <a:lumMod val="50000"/>
                          </a:schemeClr>
                        </a:solidFill>
                      </a:endParaRPr>
                    </a:p>
                  </a:txBody>
                  <a:tcPr>
                    <a:cell3D prstMaterial="dkEdge">
                      <a:bevel w="77470" h="12700" prst="softRound"/>
                      <a:lightRig rig="flood" dir="t"/>
                    </a:cell3D>
                  </a:tcPr>
                </a:tc>
              </a:tr>
              <a:tr h="370840">
                <a:tc>
                  <a:txBody>
                    <a:bodyPr/>
                    <a:lstStyle/>
                    <a:p>
                      <a:pPr algn="ctr"/>
                      <a:r>
                        <a:rPr lang="en-US" b="1" dirty="0" smtClean="0">
                          <a:solidFill>
                            <a:schemeClr val="accent6">
                              <a:lumMod val="50000"/>
                            </a:schemeClr>
                          </a:solidFill>
                        </a:rPr>
                        <a:t>12</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Stanley, Falkland Islands (S America)</a:t>
                      </a:r>
                      <a:endParaRPr lang="en-US" b="1" dirty="0">
                        <a:solidFill>
                          <a:schemeClr val="accent6">
                            <a:lumMod val="50000"/>
                          </a:schemeClr>
                        </a:solidFill>
                      </a:endParaRPr>
                    </a:p>
                  </a:txBody>
                  <a:tcPr>
                    <a:cell3D prstMaterial="dkEdge">
                      <a:bevel w="77470" h="12700" prst="softRound"/>
                      <a:lightRig rig="flood" dir="t"/>
                    </a:cell3D>
                  </a:tcPr>
                </a:tc>
                <a:tc>
                  <a:txBody>
                    <a:bodyPr/>
                    <a:lstStyle/>
                    <a:p>
                      <a:r>
                        <a:rPr lang="en-US" b="1" dirty="0" smtClean="0">
                          <a:solidFill>
                            <a:schemeClr val="accent6">
                              <a:lumMod val="50000"/>
                            </a:schemeClr>
                          </a:solidFill>
                        </a:rPr>
                        <a:t>Mar 29</a:t>
                      </a:r>
                      <a:r>
                        <a:rPr lang="en-US" b="1" baseline="30000" dirty="0" smtClean="0">
                          <a:solidFill>
                            <a:schemeClr val="accent6">
                              <a:lumMod val="50000"/>
                            </a:schemeClr>
                          </a:solidFill>
                        </a:rPr>
                        <a:t>th</a:t>
                      </a:r>
                      <a:r>
                        <a:rPr lang="en-US" b="1" dirty="0" smtClean="0">
                          <a:solidFill>
                            <a:schemeClr val="accent6">
                              <a:lumMod val="50000"/>
                            </a:schemeClr>
                          </a:solidFill>
                        </a:rPr>
                        <a:t> </a:t>
                      </a:r>
                      <a:endParaRPr lang="en-US" b="1" dirty="0">
                        <a:solidFill>
                          <a:schemeClr val="accent6">
                            <a:lumMod val="50000"/>
                          </a:schemeClr>
                        </a:solidFill>
                      </a:endParaRPr>
                    </a:p>
                  </a:txBody>
                  <a:tcPr>
                    <a:cell3D prstMaterial="dkEdge">
                      <a:bevel w="77470" h="12700" prst="softRound"/>
                      <a:lightRig rig="flood" dir="t"/>
                    </a:cell3D>
                  </a:tcPr>
                </a:tc>
                <a:tc>
                  <a:txBody>
                    <a:bodyPr/>
                    <a:lstStyle/>
                    <a:p>
                      <a:pPr algn="ctr"/>
                      <a:r>
                        <a:rPr lang="en-US" b="1" dirty="0" smtClean="0">
                          <a:solidFill>
                            <a:schemeClr val="accent6">
                              <a:lumMod val="50000"/>
                            </a:schemeClr>
                          </a:solidFill>
                        </a:rPr>
                        <a:t>7:06 / 6:43</a:t>
                      </a:r>
                      <a:endParaRPr lang="en-US" b="1" dirty="0">
                        <a:solidFill>
                          <a:schemeClr val="accent6">
                            <a:lumMod val="50000"/>
                          </a:schemeClr>
                        </a:solidFill>
                      </a:endParaRPr>
                    </a:p>
                  </a:txBody>
                  <a:tcPr>
                    <a:cell3D prstMaterial="dkEdge">
                      <a:bevel w="77470" h="12700" prst="softRound"/>
                      <a:lightRig rig="flood" dir="t"/>
                    </a:cell3D>
                  </a:tcPr>
                </a:tc>
              </a:tr>
            </a:tbl>
          </a:graphicData>
        </a:graphic>
      </p:graphicFrame>
      <p:sp>
        <p:nvSpPr>
          <p:cNvPr id="4" name="Slide Number Placeholder 3"/>
          <p:cNvSpPr>
            <a:spLocks noGrp="1"/>
          </p:cNvSpPr>
          <p:nvPr>
            <p:ph type="sldNum" sz="quarter" idx="12"/>
          </p:nvPr>
        </p:nvSpPr>
        <p:spPr/>
        <p:txBody>
          <a:bodyPr/>
          <a:lstStyle/>
          <a:p>
            <a:fld id="{E8A709BF-5144-4E0C-93F2-78512D165852}" type="slidenum">
              <a:rPr lang="en-US" smtClean="0"/>
              <a:t>57</a:t>
            </a:fld>
            <a:endParaRPr lang="en-US"/>
          </a:p>
        </p:txBody>
      </p:sp>
      <p:sp>
        <p:nvSpPr>
          <p:cNvPr id="6" name="Title 1"/>
          <p:cNvSpPr>
            <a:spLocks noGrp="1"/>
          </p:cNvSpPr>
          <p:nvPr>
            <p:ph type="title"/>
          </p:nvPr>
        </p:nvSpPr>
        <p:spPr>
          <a:xfrm>
            <a:off x="76200" y="-152400"/>
            <a:ext cx="74676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2018 World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a:t>
            </a:r>
            <a:r>
              <a:rPr lang="en-US"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lux</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 tour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endParaRPr>
          </a:p>
        </p:txBody>
      </p:sp>
      <p:pic>
        <p:nvPicPr>
          <p:cNvPr id="7" name="Picture 4" descr="C:\Users\Rae\Desktop\moon sliver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04" y="-22225"/>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693665"/>
            <a:ext cx="6461760"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Is </a:t>
            </a:r>
            <a:r>
              <a:rPr lang="en-US" b="1" dirty="0" err="1" smtClean="0">
                <a:solidFill>
                  <a:schemeClr val="accent3">
                    <a:lumMod val="50000"/>
                  </a:schemeClr>
                </a:solidFill>
              </a:rPr>
              <a:t>equi</a:t>
            </a:r>
            <a:r>
              <a:rPr lang="en-US" b="1" dirty="0" smtClean="0">
                <a:solidFill>
                  <a:schemeClr val="accent3">
                    <a:lumMod val="50000"/>
                  </a:schemeClr>
                </a:solidFill>
              </a:rPr>
              <a:t>-lux on Mar 17</a:t>
            </a:r>
            <a:r>
              <a:rPr lang="en-US" b="1" baseline="30000" dirty="0" smtClean="0">
                <a:solidFill>
                  <a:schemeClr val="accent3">
                    <a:lumMod val="50000"/>
                  </a:schemeClr>
                </a:solidFill>
              </a:rPr>
              <a:t>th</a:t>
            </a:r>
            <a:r>
              <a:rPr lang="en-US" b="1" dirty="0">
                <a:solidFill>
                  <a:schemeClr val="accent3">
                    <a:lumMod val="50000"/>
                  </a:schemeClr>
                </a:solidFill>
              </a:rPr>
              <a:t> </a:t>
            </a:r>
            <a:r>
              <a:rPr lang="en-US" b="1" dirty="0" smtClean="0">
                <a:solidFill>
                  <a:schemeClr val="accent3">
                    <a:lumMod val="50000"/>
                  </a:schemeClr>
                </a:solidFill>
              </a:rPr>
              <a:t>all over the world?  (Sliver Moon: Mar 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sp>
        <p:nvSpPr>
          <p:cNvPr id="11" name="TextBox 10"/>
          <p:cNvSpPr txBox="1"/>
          <p:nvPr/>
        </p:nvSpPr>
        <p:spPr>
          <a:xfrm>
            <a:off x="990600" y="6330295"/>
            <a:ext cx="7086600" cy="461665"/>
          </a:xfrm>
          <a:prstGeom prst="rect">
            <a:avLst/>
          </a:prstGeom>
          <a:solidFill>
            <a:schemeClr val="bg1">
              <a:lumMod val="85000"/>
              <a:alpha val="70000"/>
            </a:schemeClr>
          </a:solidFill>
          <a:ln>
            <a:solidFill>
              <a:srgbClr val="C00000"/>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2400" b="1" dirty="0" smtClean="0">
                <a:solidFill>
                  <a:srgbClr val="C00000"/>
                </a:solidFill>
              </a:rPr>
              <a:t>Only 5 of the 12 have identical sunrise/sunset times! </a:t>
            </a:r>
            <a:endParaRPr lang="en-US" sz="2400" b="1" dirty="0">
              <a:solidFill>
                <a:srgbClr val="C00000"/>
              </a:solidFill>
            </a:endParaRPr>
          </a:p>
        </p:txBody>
      </p:sp>
    </p:spTree>
    <p:extLst>
      <p:ext uri="{BB962C8B-B14F-4D97-AF65-F5344CB8AC3E}">
        <p14:creationId xmlns:p14="http://schemas.microsoft.com/office/powerpoint/2010/main" val="1344655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96400" cy="914400"/>
          </a:xfrm>
        </p:spPr>
        <p:txBody>
          <a:bodyPr>
            <a:normAutofit/>
            <a:scene3d>
              <a:camera prst="orthographicFront"/>
              <a:lightRig rig="threePt" dir="t"/>
            </a:scene3d>
            <a:sp3d extrusionH="57150">
              <a:bevelT w="38100" h="38100"/>
            </a:sp3d>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Pick Your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equi</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-LUX in March 2018!</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8A709BF-5144-4E0C-93F2-78512D165852}" type="slidenum">
              <a:rPr lang="en-US" smtClean="0"/>
              <a:t>58</a:t>
            </a:fld>
            <a:endParaRPr lang="en-US"/>
          </a:p>
        </p:txBody>
      </p:sp>
      <p:pic>
        <p:nvPicPr>
          <p:cNvPr id="4098" name="Picture 2" descr="C:\Users\Rae\Desktop\tz.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43000"/>
            <a:ext cx="8991600" cy="4764536"/>
          </a:xfrm>
          <a:prstGeom prst="rect">
            <a:avLst/>
          </a:prstGeom>
          <a:noFill/>
          <a:ln w="57150">
            <a:solidFill>
              <a:schemeClr val="accent4">
                <a:lumMod val="60000"/>
                <a:lumOff val="40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0753" y="2514600"/>
            <a:ext cx="692285" cy="369332"/>
          </a:xfrm>
          <a:prstGeom prst="rect">
            <a:avLst/>
          </a:prstGeom>
          <a:solidFill>
            <a:schemeClr val="bg1">
              <a:lumMod val="85000"/>
              <a:alpha val="70000"/>
            </a:schemeClr>
          </a:solidFill>
          <a:ln>
            <a:solidFill>
              <a:schemeClr val="tx1"/>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b="1" dirty="0" smtClean="0"/>
              <a:t>17</a:t>
            </a:r>
            <a:r>
              <a:rPr lang="en-US" b="1" baseline="30000" dirty="0" smtClean="0"/>
              <a:t>th</a:t>
            </a:r>
            <a:r>
              <a:rPr lang="en-US" b="1" dirty="0" smtClean="0"/>
              <a:t> </a:t>
            </a:r>
            <a:endParaRPr lang="en-US" b="1" dirty="0"/>
          </a:p>
        </p:txBody>
      </p:sp>
      <p:sp>
        <p:nvSpPr>
          <p:cNvPr id="8" name="TextBox 7"/>
          <p:cNvSpPr txBox="1"/>
          <p:nvPr/>
        </p:nvSpPr>
        <p:spPr>
          <a:xfrm>
            <a:off x="1447800" y="3974068"/>
            <a:ext cx="781456" cy="369332"/>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b="1" dirty="0" smtClean="0">
                <a:solidFill>
                  <a:schemeClr val="bg1"/>
                </a:solidFill>
              </a:rPr>
              <a:t>5-6-7!</a:t>
            </a:r>
            <a:endParaRPr lang="en-US" b="1" dirty="0">
              <a:solidFill>
                <a:schemeClr val="bg1"/>
              </a:solidFill>
            </a:endParaRPr>
          </a:p>
        </p:txBody>
      </p:sp>
      <p:sp>
        <p:nvSpPr>
          <p:cNvPr id="9" name="TextBox 8"/>
          <p:cNvSpPr txBox="1"/>
          <p:nvPr/>
        </p:nvSpPr>
        <p:spPr>
          <a:xfrm>
            <a:off x="4378257" y="1143000"/>
            <a:ext cx="692285" cy="369332"/>
          </a:xfrm>
          <a:prstGeom prst="rect">
            <a:avLst/>
          </a:prstGeom>
          <a:solidFill>
            <a:schemeClr val="bg1">
              <a:lumMod val="85000"/>
              <a:alpha val="70000"/>
            </a:schemeClr>
          </a:solidFill>
          <a:ln>
            <a:solidFill>
              <a:schemeClr val="tx1"/>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b="1" dirty="0" smtClean="0"/>
              <a:t>17</a:t>
            </a:r>
            <a:r>
              <a:rPr lang="en-US" b="1" baseline="30000" dirty="0" smtClean="0"/>
              <a:t>th</a:t>
            </a:r>
            <a:r>
              <a:rPr lang="en-US" b="1" dirty="0" smtClean="0"/>
              <a:t> </a:t>
            </a:r>
            <a:endParaRPr lang="en-US" b="1" dirty="0"/>
          </a:p>
        </p:txBody>
      </p:sp>
      <p:sp>
        <p:nvSpPr>
          <p:cNvPr id="10" name="TextBox 9"/>
          <p:cNvSpPr txBox="1"/>
          <p:nvPr/>
        </p:nvSpPr>
        <p:spPr>
          <a:xfrm>
            <a:off x="990600" y="2971800"/>
            <a:ext cx="692285" cy="369332"/>
          </a:xfrm>
          <a:prstGeom prst="rect">
            <a:avLst/>
          </a:prstGeom>
          <a:solidFill>
            <a:schemeClr val="bg1">
              <a:lumMod val="85000"/>
              <a:alpha val="70000"/>
            </a:schemeClr>
          </a:solidFill>
          <a:ln>
            <a:solidFill>
              <a:schemeClr val="tx1"/>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b="1" dirty="0" smtClean="0"/>
              <a:t>17</a:t>
            </a:r>
            <a:r>
              <a:rPr lang="en-US" b="1" baseline="30000" dirty="0" smtClean="0"/>
              <a:t>th</a:t>
            </a:r>
            <a:r>
              <a:rPr lang="en-US" b="1" dirty="0" smtClean="0"/>
              <a:t> </a:t>
            </a:r>
            <a:endParaRPr lang="en-US" b="1" dirty="0"/>
          </a:p>
        </p:txBody>
      </p:sp>
      <p:sp>
        <p:nvSpPr>
          <p:cNvPr id="11" name="TextBox 10"/>
          <p:cNvSpPr txBox="1"/>
          <p:nvPr/>
        </p:nvSpPr>
        <p:spPr>
          <a:xfrm>
            <a:off x="228600" y="6169146"/>
            <a:ext cx="7551338" cy="461665"/>
          </a:xfrm>
          <a:prstGeom prst="rect">
            <a:avLst/>
          </a:prstGeom>
          <a:solidFill>
            <a:schemeClr val="bg1">
              <a:lumMod val="85000"/>
              <a:alpha val="70000"/>
            </a:schemeClr>
          </a:solidFill>
          <a:ln>
            <a:solidFill>
              <a:srgbClr val="C00000"/>
            </a:solidFill>
          </a:ln>
          <a:effectLst>
            <a:glow rad="228600">
              <a:schemeClr val="accent2">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pPr algn="ctr"/>
            <a:r>
              <a:rPr lang="en-US" sz="2400" b="1" dirty="0" smtClean="0">
                <a:solidFill>
                  <a:srgbClr val="C00000"/>
                </a:solidFill>
              </a:rPr>
              <a:t>Most </a:t>
            </a:r>
            <a:r>
              <a:rPr lang="en-US" sz="2400" b="1" dirty="0" err="1" smtClean="0">
                <a:solidFill>
                  <a:srgbClr val="C00000"/>
                </a:solidFill>
              </a:rPr>
              <a:t>equi</a:t>
            </a:r>
            <a:r>
              <a:rPr lang="en-US" sz="2400" b="1" dirty="0" smtClean="0">
                <a:solidFill>
                  <a:srgbClr val="C00000"/>
                </a:solidFill>
              </a:rPr>
              <a:t>-</a:t>
            </a:r>
            <a:r>
              <a:rPr lang="en-US" sz="2400" b="1" u="sng" dirty="0" smtClean="0">
                <a:solidFill>
                  <a:srgbClr val="C00000"/>
                </a:solidFill>
              </a:rPr>
              <a:t>LUX</a:t>
            </a:r>
            <a:r>
              <a:rPr lang="en-US" sz="2400" b="1" dirty="0" smtClean="0">
                <a:solidFill>
                  <a:srgbClr val="C00000"/>
                </a:solidFill>
              </a:rPr>
              <a:t> feast calendars have </a:t>
            </a:r>
            <a:r>
              <a:rPr lang="en-US" sz="2400" b="1" i="1" dirty="0" smtClean="0">
                <a:solidFill>
                  <a:srgbClr val="C00000"/>
                </a:solidFill>
              </a:rPr>
              <a:t>tequfah</a:t>
            </a:r>
            <a:r>
              <a:rPr lang="en-US" sz="2400" b="1" dirty="0" smtClean="0">
                <a:solidFill>
                  <a:srgbClr val="C00000"/>
                </a:solidFill>
              </a:rPr>
              <a:t> on Mar 17</a:t>
            </a:r>
            <a:r>
              <a:rPr lang="en-US" sz="2400" b="1" baseline="30000" dirty="0" smtClean="0">
                <a:solidFill>
                  <a:srgbClr val="C00000"/>
                </a:solidFill>
              </a:rPr>
              <a:t>th</a:t>
            </a:r>
            <a:r>
              <a:rPr lang="en-US" sz="2400" b="1" dirty="0" smtClean="0">
                <a:solidFill>
                  <a:srgbClr val="C00000"/>
                </a:solidFill>
              </a:rPr>
              <a:t>.</a:t>
            </a:r>
            <a:endParaRPr lang="en-US" sz="2400" b="1" dirty="0">
              <a:solidFill>
                <a:srgbClr val="C00000"/>
              </a:solidFill>
            </a:endParaRPr>
          </a:p>
        </p:txBody>
      </p:sp>
      <p:sp>
        <p:nvSpPr>
          <p:cNvPr id="12" name="TextBox 11"/>
          <p:cNvSpPr txBox="1"/>
          <p:nvPr/>
        </p:nvSpPr>
        <p:spPr>
          <a:xfrm>
            <a:off x="1143000" y="3524269"/>
            <a:ext cx="592535" cy="369332"/>
          </a:xfrm>
          <a:prstGeom prst="rect">
            <a:avLst/>
          </a:prstGeom>
          <a:solidFill>
            <a:schemeClr val="accent1">
              <a:lumMod val="40000"/>
              <a:lumOff val="60000"/>
              <a:alpha val="70000"/>
            </a:schemeClr>
          </a:solidFill>
          <a:ln>
            <a:solidFill>
              <a:schemeClr val="accent1">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1">
                    <a:lumMod val="50000"/>
                  </a:schemeClr>
                </a:solidFill>
              </a:rPr>
              <a:t>14</a:t>
            </a:r>
            <a:r>
              <a:rPr lang="en-US" b="1" baseline="30000" dirty="0" smtClean="0">
                <a:solidFill>
                  <a:schemeClr val="accent1">
                    <a:lumMod val="50000"/>
                  </a:schemeClr>
                </a:solidFill>
              </a:rPr>
              <a:t>th</a:t>
            </a:r>
            <a:r>
              <a:rPr lang="en-US" b="1" dirty="0" smtClean="0">
                <a:solidFill>
                  <a:schemeClr val="accent1">
                    <a:lumMod val="50000"/>
                  </a:schemeClr>
                </a:solidFill>
              </a:rPr>
              <a:t> </a:t>
            </a:r>
            <a:endParaRPr lang="en-US" b="1" dirty="0">
              <a:solidFill>
                <a:schemeClr val="accent1">
                  <a:lumMod val="50000"/>
                </a:schemeClr>
              </a:solidFill>
            </a:endParaRPr>
          </a:p>
        </p:txBody>
      </p:sp>
      <p:sp>
        <p:nvSpPr>
          <p:cNvPr id="13" name="TextBox 12"/>
          <p:cNvSpPr txBox="1"/>
          <p:nvPr/>
        </p:nvSpPr>
        <p:spPr>
          <a:xfrm>
            <a:off x="2100907" y="5397602"/>
            <a:ext cx="590144" cy="369332"/>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b="1" dirty="0" smtClean="0">
                <a:solidFill>
                  <a:schemeClr val="bg1"/>
                </a:solidFill>
              </a:rPr>
              <a:t>29</a:t>
            </a:r>
            <a:r>
              <a:rPr lang="en-US" b="1" baseline="30000" dirty="0" smtClean="0">
                <a:solidFill>
                  <a:schemeClr val="bg1"/>
                </a:solidFill>
              </a:rPr>
              <a:t>th</a:t>
            </a:r>
            <a:r>
              <a:rPr lang="en-US" b="1" dirty="0" smtClean="0">
                <a:solidFill>
                  <a:schemeClr val="bg1"/>
                </a:solidFill>
              </a:rPr>
              <a:t> </a:t>
            </a:r>
            <a:endParaRPr lang="en-US" b="1" dirty="0">
              <a:solidFill>
                <a:schemeClr val="bg1"/>
              </a:solidFill>
            </a:endParaRPr>
          </a:p>
        </p:txBody>
      </p:sp>
      <p:sp>
        <p:nvSpPr>
          <p:cNvPr id="14" name="TextBox 13"/>
          <p:cNvSpPr txBox="1"/>
          <p:nvPr/>
        </p:nvSpPr>
        <p:spPr>
          <a:xfrm>
            <a:off x="7543800" y="5168872"/>
            <a:ext cx="590144" cy="369332"/>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b="1" dirty="0" smtClean="0">
                <a:solidFill>
                  <a:schemeClr val="bg1"/>
                </a:solidFill>
              </a:rPr>
              <a:t>29</a:t>
            </a:r>
            <a:r>
              <a:rPr lang="en-US" b="1" baseline="30000" dirty="0" smtClean="0">
                <a:solidFill>
                  <a:schemeClr val="bg1"/>
                </a:solidFill>
              </a:rPr>
              <a:t>th</a:t>
            </a:r>
            <a:r>
              <a:rPr lang="en-US" b="1" dirty="0" smtClean="0">
                <a:solidFill>
                  <a:schemeClr val="bg1"/>
                </a:solidFill>
              </a:rPr>
              <a:t> </a:t>
            </a:r>
            <a:endParaRPr lang="en-US" b="1" dirty="0">
              <a:solidFill>
                <a:schemeClr val="bg1"/>
              </a:solidFill>
            </a:endParaRPr>
          </a:p>
        </p:txBody>
      </p:sp>
      <p:sp>
        <p:nvSpPr>
          <p:cNvPr id="15" name="TextBox 14"/>
          <p:cNvSpPr txBox="1"/>
          <p:nvPr/>
        </p:nvSpPr>
        <p:spPr>
          <a:xfrm>
            <a:off x="2314462" y="3200400"/>
            <a:ext cx="962137" cy="369332"/>
          </a:xfrm>
          <a:prstGeom prst="rect">
            <a:avLst/>
          </a:prstGeom>
          <a:solidFill>
            <a:schemeClr val="bg2">
              <a:lumMod val="90000"/>
              <a:alpha val="70000"/>
            </a:schemeClr>
          </a:solidFill>
          <a:ln w="28575">
            <a:solidFill>
              <a:schemeClr val="bg2">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bg2">
                    <a:lumMod val="50000"/>
                  </a:schemeClr>
                </a:solidFill>
              </a:rPr>
              <a:t>15/16</a:t>
            </a:r>
            <a:r>
              <a:rPr lang="en-US" b="1" baseline="30000" dirty="0" smtClean="0">
                <a:solidFill>
                  <a:schemeClr val="bg2">
                    <a:lumMod val="50000"/>
                  </a:schemeClr>
                </a:solidFill>
              </a:rPr>
              <a:t>th</a:t>
            </a:r>
            <a:r>
              <a:rPr lang="en-US" b="1" dirty="0" smtClean="0">
                <a:solidFill>
                  <a:schemeClr val="bg2">
                    <a:lumMod val="50000"/>
                  </a:schemeClr>
                </a:solidFill>
              </a:rPr>
              <a:t> </a:t>
            </a:r>
            <a:r>
              <a:rPr lang="en-US" b="1" dirty="0" smtClean="0">
                <a:solidFill>
                  <a:schemeClr val="accent1">
                    <a:lumMod val="50000"/>
                  </a:schemeClr>
                </a:solidFill>
              </a:rPr>
              <a:t> </a:t>
            </a:r>
            <a:endParaRPr lang="en-US" b="1" dirty="0">
              <a:solidFill>
                <a:schemeClr val="accent1">
                  <a:lumMod val="50000"/>
                </a:schemeClr>
              </a:solidFill>
            </a:endParaRPr>
          </a:p>
        </p:txBody>
      </p:sp>
      <p:sp>
        <p:nvSpPr>
          <p:cNvPr id="16" name="TextBox 15"/>
          <p:cNvSpPr txBox="1"/>
          <p:nvPr/>
        </p:nvSpPr>
        <p:spPr>
          <a:xfrm>
            <a:off x="5257799" y="3144055"/>
            <a:ext cx="647609" cy="369332"/>
          </a:xfrm>
          <a:prstGeom prst="rect">
            <a:avLst/>
          </a:prstGeom>
          <a:solidFill>
            <a:schemeClr val="bg2">
              <a:lumMod val="90000"/>
              <a:alpha val="70000"/>
            </a:schemeClr>
          </a:solidFill>
          <a:ln w="38100">
            <a:solidFill>
              <a:schemeClr val="bg2">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bg2">
                    <a:lumMod val="50000"/>
                  </a:schemeClr>
                </a:solidFill>
              </a:rPr>
              <a:t>16</a:t>
            </a:r>
            <a:r>
              <a:rPr lang="en-US" b="1" baseline="30000" dirty="0" smtClean="0">
                <a:solidFill>
                  <a:schemeClr val="bg2">
                    <a:lumMod val="50000"/>
                  </a:schemeClr>
                </a:solidFill>
              </a:rPr>
              <a:t>th</a:t>
            </a:r>
            <a:r>
              <a:rPr lang="en-US" b="1" dirty="0" smtClean="0">
                <a:solidFill>
                  <a:schemeClr val="accent1">
                    <a:lumMod val="50000"/>
                  </a:schemeClr>
                </a:solidFill>
              </a:rPr>
              <a:t> </a:t>
            </a:r>
            <a:endParaRPr lang="en-US" b="1" dirty="0">
              <a:solidFill>
                <a:schemeClr val="accent1">
                  <a:lumMod val="50000"/>
                </a:schemeClr>
              </a:solidFill>
            </a:endParaRPr>
          </a:p>
        </p:txBody>
      </p:sp>
      <p:sp>
        <p:nvSpPr>
          <p:cNvPr id="17" name="TextBox 16"/>
          <p:cNvSpPr txBox="1"/>
          <p:nvPr/>
        </p:nvSpPr>
        <p:spPr>
          <a:xfrm>
            <a:off x="4572000" y="5105400"/>
            <a:ext cx="590144" cy="369332"/>
          </a:xfrm>
          <a:prstGeom prst="rect">
            <a:avLst/>
          </a:prstGeom>
          <a:solidFill>
            <a:srgbClr val="C00000">
              <a:alpha val="70000"/>
            </a:srgbClr>
          </a:solidFill>
          <a:scene3d>
            <a:camera prst="orthographicFront"/>
            <a:lightRig rig="threePt" dir="t"/>
          </a:scene3d>
          <a:sp3d>
            <a:bevelT/>
          </a:sp3d>
        </p:spPr>
        <p:txBody>
          <a:bodyPr wrap="square" rtlCol="0">
            <a:spAutoFit/>
            <a:sp3d/>
          </a:bodyPr>
          <a:lstStyle/>
          <a:p>
            <a:pPr algn="ctr"/>
            <a:r>
              <a:rPr lang="en-US" b="1" dirty="0" smtClean="0">
                <a:solidFill>
                  <a:schemeClr val="bg1"/>
                </a:solidFill>
              </a:rPr>
              <a:t>23</a:t>
            </a:r>
            <a:r>
              <a:rPr lang="en-US" b="1" baseline="30000" dirty="0" smtClean="0">
                <a:solidFill>
                  <a:schemeClr val="bg1"/>
                </a:solidFill>
              </a:rPr>
              <a:t>rd</a:t>
            </a:r>
            <a:r>
              <a:rPr lang="en-US" b="1" dirty="0" smtClean="0">
                <a:solidFill>
                  <a:schemeClr val="bg1"/>
                </a:solidFill>
              </a:rPr>
              <a:t> </a:t>
            </a:r>
            <a:endParaRPr lang="en-US" b="1" dirty="0">
              <a:solidFill>
                <a:schemeClr val="bg1"/>
              </a:solidFill>
            </a:endParaRPr>
          </a:p>
        </p:txBody>
      </p:sp>
      <p:sp>
        <p:nvSpPr>
          <p:cNvPr id="18" name="TextBox 17"/>
          <p:cNvSpPr txBox="1"/>
          <p:nvPr/>
        </p:nvSpPr>
        <p:spPr>
          <a:xfrm>
            <a:off x="514395" y="1676400"/>
            <a:ext cx="647609"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pic>
        <p:nvPicPr>
          <p:cNvPr id="4100" name="Picture 4" descr="C:\Users\Rae\Desktop\moon sliver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604" y="822960"/>
            <a:ext cx="1516062" cy="1165225"/>
          </a:xfrm>
          <a:prstGeom prst="ellipse">
            <a:avLst/>
          </a:prstGeom>
          <a:ln>
            <a:noFill/>
          </a:ln>
          <a:effectLst>
            <a:glow rad="63500">
              <a:schemeClr val="accent3">
                <a:satMod val="1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650070" y="1906708"/>
            <a:ext cx="1189130" cy="369332"/>
          </a:xfrm>
          <a:prstGeom prst="rect">
            <a:avLst/>
          </a:prstGeom>
          <a:solidFill>
            <a:schemeClr val="accent3">
              <a:alpha val="70000"/>
            </a:schemeClr>
          </a:solidFill>
          <a:ln>
            <a:solidFill>
              <a:schemeClr val="accent3">
                <a:lumMod val="50000"/>
              </a:schemeClr>
            </a:solidFill>
          </a:ln>
          <a:scene3d>
            <a:camera prst="orthographicFront"/>
            <a:lightRig rig="threePt" dir="t"/>
          </a:scene3d>
          <a:sp3d>
            <a:bevelT/>
          </a:sp3d>
        </p:spPr>
        <p:txBody>
          <a:bodyPr wrap="square" rtlCol="0">
            <a:spAutoFit/>
            <a:sp3d extrusionH="57150">
              <a:bevelT w="38100" h="38100"/>
            </a:sp3d>
          </a:bodyPr>
          <a:lstStyle/>
          <a:p>
            <a:pPr algn="ctr"/>
            <a:r>
              <a:rPr lang="en-US" b="1" dirty="0" smtClean="0">
                <a:solidFill>
                  <a:schemeClr val="accent3">
                    <a:lumMod val="50000"/>
                  </a:schemeClr>
                </a:solidFill>
              </a:rPr>
              <a:t>Mar 18</a:t>
            </a:r>
            <a:r>
              <a:rPr lang="en-US" b="1" baseline="30000" dirty="0" smtClean="0">
                <a:solidFill>
                  <a:schemeClr val="accent3">
                    <a:lumMod val="50000"/>
                  </a:schemeClr>
                </a:solidFill>
              </a:rPr>
              <a:t>th</a:t>
            </a:r>
            <a:r>
              <a:rPr lang="en-US" b="1" dirty="0" smtClean="0">
                <a:solidFill>
                  <a:schemeClr val="accent3">
                    <a:lumMod val="50000"/>
                  </a:schemeClr>
                </a:solidFill>
              </a:rPr>
              <a:t> </a:t>
            </a:r>
            <a:endParaRPr lang="en-US" b="1" dirty="0">
              <a:solidFill>
                <a:schemeClr val="accent3">
                  <a:lumMod val="50000"/>
                </a:schemeClr>
              </a:solidFill>
            </a:endParaRPr>
          </a:p>
        </p:txBody>
      </p:sp>
      <p:pic>
        <p:nvPicPr>
          <p:cNvPr id="14338" name="Picture 2" descr="C:\Users\Rae\Pictures\confused m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644" y="2524760"/>
            <a:ext cx="2594004" cy="1727461"/>
          </a:xfrm>
          <a:prstGeom prst="ellipse">
            <a:avLst/>
          </a:prstGeom>
          <a:ln w="190500" cap="rnd">
            <a:solidFill>
              <a:schemeClr val="accent2">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2" name="Picture 5"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5000" y="5582268"/>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3"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7370" y="5474732"/>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943600" y="3733800"/>
            <a:ext cx="2994241" cy="794265"/>
          </a:xfrm>
          <a:prstGeom prst="rect">
            <a:avLst/>
          </a:prstGeom>
          <a:noFill/>
        </p:spPr>
        <p:txBody>
          <a:bodyPr wrap="square" lIns="91440" tIns="45720" rIns="91440" bIns="45720">
            <a:prstTxWarp prst="textArchDown">
              <a:avLst/>
            </a:prstTxWarp>
            <a:spAutoFit/>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400" b="1"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latin typeface="Comic Sans MS" pitchFamily="66" charset="0"/>
              </a:rPr>
              <a:t>Is there something </a:t>
            </a:r>
            <a:br>
              <a:rPr lang="en-US" sz="2400" b="1"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latin typeface="Comic Sans MS" pitchFamily="66" charset="0"/>
              </a:rPr>
            </a:br>
            <a:r>
              <a:rPr lang="en-US" sz="2400" b="1"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latin typeface="Comic Sans MS" pitchFamily="66" charset="0"/>
              </a:rPr>
              <a:t>wrong with this picture? </a:t>
            </a:r>
            <a:endParaRPr lang="en-US" sz="2400" b="1" cap="none" spc="0" dirty="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latin typeface="Comic Sans MS" pitchFamily="66" charset="0"/>
            </a:endParaRPr>
          </a:p>
        </p:txBody>
      </p:sp>
    </p:spTree>
    <p:extLst>
      <p:ext uri="{BB962C8B-B14F-4D97-AF65-F5344CB8AC3E}">
        <p14:creationId xmlns:p14="http://schemas.microsoft.com/office/powerpoint/2010/main" val="97905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down)">
                                      <p:cBhvr>
                                        <p:cTn id="68" dur="580">
                                          <p:stCondLst>
                                            <p:cond delay="0"/>
                                          </p:stCondLst>
                                        </p:cTn>
                                        <p:tgtEl>
                                          <p:spTgt spid="8"/>
                                        </p:tgtEl>
                                      </p:cBhvr>
                                    </p:animEffect>
                                    <p:anim calcmode="lin" valueType="num">
                                      <p:cBhvr>
                                        <p:cTn id="6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4" dur="26">
                                          <p:stCondLst>
                                            <p:cond delay="650"/>
                                          </p:stCondLst>
                                        </p:cTn>
                                        <p:tgtEl>
                                          <p:spTgt spid="8"/>
                                        </p:tgtEl>
                                      </p:cBhvr>
                                      <p:to x="100000" y="60000"/>
                                    </p:animScale>
                                    <p:animScale>
                                      <p:cBhvr>
                                        <p:cTn id="75" dur="166" decel="50000">
                                          <p:stCondLst>
                                            <p:cond delay="676"/>
                                          </p:stCondLst>
                                        </p:cTn>
                                        <p:tgtEl>
                                          <p:spTgt spid="8"/>
                                        </p:tgtEl>
                                      </p:cBhvr>
                                      <p:to x="100000" y="100000"/>
                                    </p:animScale>
                                    <p:animScale>
                                      <p:cBhvr>
                                        <p:cTn id="76" dur="26">
                                          <p:stCondLst>
                                            <p:cond delay="1312"/>
                                          </p:stCondLst>
                                        </p:cTn>
                                        <p:tgtEl>
                                          <p:spTgt spid="8"/>
                                        </p:tgtEl>
                                      </p:cBhvr>
                                      <p:to x="100000" y="80000"/>
                                    </p:animScale>
                                    <p:animScale>
                                      <p:cBhvr>
                                        <p:cTn id="77" dur="166" decel="50000">
                                          <p:stCondLst>
                                            <p:cond delay="1338"/>
                                          </p:stCondLst>
                                        </p:cTn>
                                        <p:tgtEl>
                                          <p:spTgt spid="8"/>
                                        </p:tgtEl>
                                      </p:cBhvr>
                                      <p:to x="100000" y="100000"/>
                                    </p:animScale>
                                    <p:animScale>
                                      <p:cBhvr>
                                        <p:cTn id="78" dur="26">
                                          <p:stCondLst>
                                            <p:cond delay="1642"/>
                                          </p:stCondLst>
                                        </p:cTn>
                                        <p:tgtEl>
                                          <p:spTgt spid="8"/>
                                        </p:tgtEl>
                                      </p:cBhvr>
                                      <p:to x="100000" y="90000"/>
                                    </p:animScale>
                                    <p:animScale>
                                      <p:cBhvr>
                                        <p:cTn id="79" dur="166" decel="50000">
                                          <p:stCondLst>
                                            <p:cond delay="1668"/>
                                          </p:stCondLst>
                                        </p:cTn>
                                        <p:tgtEl>
                                          <p:spTgt spid="8"/>
                                        </p:tgtEl>
                                      </p:cBhvr>
                                      <p:to x="100000" y="100000"/>
                                    </p:animScale>
                                    <p:animScale>
                                      <p:cBhvr>
                                        <p:cTn id="80" dur="26">
                                          <p:stCondLst>
                                            <p:cond delay="1808"/>
                                          </p:stCondLst>
                                        </p:cTn>
                                        <p:tgtEl>
                                          <p:spTgt spid="8"/>
                                        </p:tgtEl>
                                      </p:cBhvr>
                                      <p:to x="100000" y="95000"/>
                                    </p:animScale>
                                    <p:animScale>
                                      <p:cBhvr>
                                        <p:cTn id="81" dur="166" decel="50000">
                                          <p:stCondLst>
                                            <p:cond delay="1834"/>
                                          </p:stCondLst>
                                        </p:cTn>
                                        <p:tgtEl>
                                          <p:spTgt spid="8"/>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80">
                                          <p:stCondLst>
                                            <p:cond delay="0"/>
                                          </p:stCondLst>
                                        </p:cTn>
                                        <p:tgtEl>
                                          <p:spTgt spid="17"/>
                                        </p:tgtEl>
                                      </p:cBhvr>
                                    </p:animEffect>
                                    <p:anim calcmode="lin" valueType="num">
                                      <p:cBhvr>
                                        <p:cTn id="8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2" dur="26">
                                          <p:stCondLst>
                                            <p:cond delay="650"/>
                                          </p:stCondLst>
                                        </p:cTn>
                                        <p:tgtEl>
                                          <p:spTgt spid="17"/>
                                        </p:tgtEl>
                                      </p:cBhvr>
                                      <p:to x="100000" y="60000"/>
                                    </p:animScale>
                                    <p:animScale>
                                      <p:cBhvr>
                                        <p:cTn id="93" dur="166" decel="50000">
                                          <p:stCondLst>
                                            <p:cond delay="676"/>
                                          </p:stCondLst>
                                        </p:cTn>
                                        <p:tgtEl>
                                          <p:spTgt spid="17"/>
                                        </p:tgtEl>
                                      </p:cBhvr>
                                      <p:to x="100000" y="100000"/>
                                    </p:animScale>
                                    <p:animScale>
                                      <p:cBhvr>
                                        <p:cTn id="94" dur="26">
                                          <p:stCondLst>
                                            <p:cond delay="1312"/>
                                          </p:stCondLst>
                                        </p:cTn>
                                        <p:tgtEl>
                                          <p:spTgt spid="17"/>
                                        </p:tgtEl>
                                      </p:cBhvr>
                                      <p:to x="100000" y="80000"/>
                                    </p:animScale>
                                    <p:animScale>
                                      <p:cBhvr>
                                        <p:cTn id="95" dur="166" decel="50000">
                                          <p:stCondLst>
                                            <p:cond delay="1338"/>
                                          </p:stCondLst>
                                        </p:cTn>
                                        <p:tgtEl>
                                          <p:spTgt spid="17"/>
                                        </p:tgtEl>
                                      </p:cBhvr>
                                      <p:to x="100000" y="100000"/>
                                    </p:animScale>
                                    <p:animScale>
                                      <p:cBhvr>
                                        <p:cTn id="96" dur="26">
                                          <p:stCondLst>
                                            <p:cond delay="1642"/>
                                          </p:stCondLst>
                                        </p:cTn>
                                        <p:tgtEl>
                                          <p:spTgt spid="17"/>
                                        </p:tgtEl>
                                      </p:cBhvr>
                                      <p:to x="100000" y="90000"/>
                                    </p:animScale>
                                    <p:animScale>
                                      <p:cBhvr>
                                        <p:cTn id="97" dur="166" decel="50000">
                                          <p:stCondLst>
                                            <p:cond delay="1668"/>
                                          </p:stCondLst>
                                        </p:cTn>
                                        <p:tgtEl>
                                          <p:spTgt spid="17"/>
                                        </p:tgtEl>
                                      </p:cBhvr>
                                      <p:to x="100000" y="100000"/>
                                    </p:animScale>
                                    <p:animScale>
                                      <p:cBhvr>
                                        <p:cTn id="98" dur="26">
                                          <p:stCondLst>
                                            <p:cond delay="1808"/>
                                          </p:stCondLst>
                                        </p:cTn>
                                        <p:tgtEl>
                                          <p:spTgt spid="17"/>
                                        </p:tgtEl>
                                      </p:cBhvr>
                                      <p:to x="100000" y="95000"/>
                                    </p:animScale>
                                    <p:animScale>
                                      <p:cBhvr>
                                        <p:cTn id="99" dur="166" decel="50000">
                                          <p:stCondLst>
                                            <p:cond delay="1834"/>
                                          </p:stCondLst>
                                        </p:cTn>
                                        <p:tgtEl>
                                          <p:spTgt spid="1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down)">
                                      <p:cBhvr>
                                        <p:cTn id="104" dur="580">
                                          <p:stCondLst>
                                            <p:cond delay="0"/>
                                          </p:stCondLst>
                                        </p:cTn>
                                        <p:tgtEl>
                                          <p:spTgt spid="13"/>
                                        </p:tgtEl>
                                      </p:cBhvr>
                                    </p:animEffect>
                                    <p:anim calcmode="lin" valueType="num">
                                      <p:cBhvr>
                                        <p:cTn id="10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0" dur="26">
                                          <p:stCondLst>
                                            <p:cond delay="650"/>
                                          </p:stCondLst>
                                        </p:cTn>
                                        <p:tgtEl>
                                          <p:spTgt spid="13"/>
                                        </p:tgtEl>
                                      </p:cBhvr>
                                      <p:to x="100000" y="60000"/>
                                    </p:animScale>
                                    <p:animScale>
                                      <p:cBhvr>
                                        <p:cTn id="111" dur="166" decel="50000">
                                          <p:stCondLst>
                                            <p:cond delay="676"/>
                                          </p:stCondLst>
                                        </p:cTn>
                                        <p:tgtEl>
                                          <p:spTgt spid="13"/>
                                        </p:tgtEl>
                                      </p:cBhvr>
                                      <p:to x="100000" y="100000"/>
                                    </p:animScale>
                                    <p:animScale>
                                      <p:cBhvr>
                                        <p:cTn id="112" dur="26">
                                          <p:stCondLst>
                                            <p:cond delay="1312"/>
                                          </p:stCondLst>
                                        </p:cTn>
                                        <p:tgtEl>
                                          <p:spTgt spid="13"/>
                                        </p:tgtEl>
                                      </p:cBhvr>
                                      <p:to x="100000" y="80000"/>
                                    </p:animScale>
                                    <p:animScale>
                                      <p:cBhvr>
                                        <p:cTn id="113" dur="166" decel="50000">
                                          <p:stCondLst>
                                            <p:cond delay="1338"/>
                                          </p:stCondLst>
                                        </p:cTn>
                                        <p:tgtEl>
                                          <p:spTgt spid="13"/>
                                        </p:tgtEl>
                                      </p:cBhvr>
                                      <p:to x="100000" y="100000"/>
                                    </p:animScale>
                                    <p:animScale>
                                      <p:cBhvr>
                                        <p:cTn id="114" dur="26">
                                          <p:stCondLst>
                                            <p:cond delay="1642"/>
                                          </p:stCondLst>
                                        </p:cTn>
                                        <p:tgtEl>
                                          <p:spTgt spid="13"/>
                                        </p:tgtEl>
                                      </p:cBhvr>
                                      <p:to x="100000" y="90000"/>
                                    </p:animScale>
                                    <p:animScale>
                                      <p:cBhvr>
                                        <p:cTn id="115" dur="166" decel="50000">
                                          <p:stCondLst>
                                            <p:cond delay="1668"/>
                                          </p:stCondLst>
                                        </p:cTn>
                                        <p:tgtEl>
                                          <p:spTgt spid="13"/>
                                        </p:tgtEl>
                                      </p:cBhvr>
                                      <p:to x="100000" y="100000"/>
                                    </p:animScale>
                                    <p:animScale>
                                      <p:cBhvr>
                                        <p:cTn id="116" dur="26">
                                          <p:stCondLst>
                                            <p:cond delay="1808"/>
                                          </p:stCondLst>
                                        </p:cTn>
                                        <p:tgtEl>
                                          <p:spTgt spid="13"/>
                                        </p:tgtEl>
                                      </p:cBhvr>
                                      <p:to x="100000" y="95000"/>
                                    </p:animScale>
                                    <p:animScale>
                                      <p:cBhvr>
                                        <p:cTn id="117" dur="166" decel="50000">
                                          <p:stCondLst>
                                            <p:cond delay="1834"/>
                                          </p:stCondLst>
                                        </p:cTn>
                                        <p:tgtEl>
                                          <p:spTgt spid="13"/>
                                        </p:tgtEl>
                                      </p:cBhvr>
                                      <p:to x="100000" y="100000"/>
                                    </p:animScale>
                                  </p:childTnLst>
                                </p:cTn>
                              </p:par>
                            </p:childTnLst>
                          </p:cTn>
                        </p:par>
                        <p:par>
                          <p:cTn id="118" fill="hold">
                            <p:stCondLst>
                              <p:cond delay="2000"/>
                            </p:stCondLst>
                            <p:childTnLst>
                              <p:par>
                                <p:cTn id="119" presetID="26" presetClass="entr" presetSubtype="0" fill="hold" grpId="0" nodeType="after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wipe(down)">
                                      <p:cBhvr>
                                        <p:cTn id="121" dur="580">
                                          <p:stCondLst>
                                            <p:cond delay="0"/>
                                          </p:stCondLst>
                                        </p:cTn>
                                        <p:tgtEl>
                                          <p:spTgt spid="14"/>
                                        </p:tgtEl>
                                      </p:cBhvr>
                                    </p:animEffect>
                                    <p:anim calcmode="lin" valueType="num">
                                      <p:cBhvr>
                                        <p:cTn id="12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27" dur="26">
                                          <p:stCondLst>
                                            <p:cond delay="650"/>
                                          </p:stCondLst>
                                        </p:cTn>
                                        <p:tgtEl>
                                          <p:spTgt spid="14"/>
                                        </p:tgtEl>
                                      </p:cBhvr>
                                      <p:to x="100000" y="60000"/>
                                    </p:animScale>
                                    <p:animScale>
                                      <p:cBhvr>
                                        <p:cTn id="128" dur="166" decel="50000">
                                          <p:stCondLst>
                                            <p:cond delay="676"/>
                                          </p:stCondLst>
                                        </p:cTn>
                                        <p:tgtEl>
                                          <p:spTgt spid="14"/>
                                        </p:tgtEl>
                                      </p:cBhvr>
                                      <p:to x="100000" y="100000"/>
                                    </p:animScale>
                                    <p:animScale>
                                      <p:cBhvr>
                                        <p:cTn id="129" dur="26">
                                          <p:stCondLst>
                                            <p:cond delay="1312"/>
                                          </p:stCondLst>
                                        </p:cTn>
                                        <p:tgtEl>
                                          <p:spTgt spid="14"/>
                                        </p:tgtEl>
                                      </p:cBhvr>
                                      <p:to x="100000" y="80000"/>
                                    </p:animScale>
                                    <p:animScale>
                                      <p:cBhvr>
                                        <p:cTn id="130" dur="166" decel="50000">
                                          <p:stCondLst>
                                            <p:cond delay="1338"/>
                                          </p:stCondLst>
                                        </p:cTn>
                                        <p:tgtEl>
                                          <p:spTgt spid="14"/>
                                        </p:tgtEl>
                                      </p:cBhvr>
                                      <p:to x="100000" y="100000"/>
                                    </p:animScale>
                                    <p:animScale>
                                      <p:cBhvr>
                                        <p:cTn id="131" dur="26">
                                          <p:stCondLst>
                                            <p:cond delay="1642"/>
                                          </p:stCondLst>
                                        </p:cTn>
                                        <p:tgtEl>
                                          <p:spTgt spid="14"/>
                                        </p:tgtEl>
                                      </p:cBhvr>
                                      <p:to x="100000" y="90000"/>
                                    </p:animScale>
                                    <p:animScale>
                                      <p:cBhvr>
                                        <p:cTn id="132" dur="166" decel="50000">
                                          <p:stCondLst>
                                            <p:cond delay="1668"/>
                                          </p:stCondLst>
                                        </p:cTn>
                                        <p:tgtEl>
                                          <p:spTgt spid="14"/>
                                        </p:tgtEl>
                                      </p:cBhvr>
                                      <p:to x="100000" y="100000"/>
                                    </p:animScale>
                                    <p:animScale>
                                      <p:cBhvr>
                                        <p:cTn id="133" dur="26">
                                          <p:stCondLst>
                                            <p:cond delay="1808"/>
                                          </p:stCondLst>
                                        </p:cTn>
                                        <p:tgtEl>
                                          <p:spTgt spid="14"/>
                                        </p:tgtEl>
                                      </p:cBhvr>
                                      <p:to x="100000" y="95000"/>
                                    </p:animScale>
                                    <p:animScale>
                                      <p:cBhvr>
                                        <p:cTn id="134" dur="166" decel="50000">
                                          <p:stCondLst>
                                            <p:cond delay="1834"/>
                                          </p:stCondLst>
                                        </p:cTn>
                                        <p:tgtEl>
                                          <p:spTgt spid="14"/>
                                        </p:tgtEl>
                                      </p:cBhvr>
                                      <p:to x="100000" y="100000"/>
                                    </p:animScale>
                                  </p:childTnLst>
                                </p:cTn>
                              </p:par>
                              <p:par>
                                <p:cTn id="135" presetID="21" presetClass="entr" presetSubtype="1" fill="hold" nodeType="withEffect">
                                  <p:stCondLst>
                                    <p:cond delay="2000"/>
                                  </p:stCondLst>
                                  <p:childTnLst>
                                    <p:set>
                                      <p:cBhvr>
                                        <p:cTn id="136" dur="1" fill="hold">
                                          <p:stCondLst>
                                            <p:cond delay="0"/>
                                          </p:stCondLst>
                                        </p:cTn>
                                        <p:tgtEl>
                                          <p:spTgt spid="14338"/>
                                        </p:tgtEl>
                                        <p:attrNameLst>
                                          <p:attrName>style.visibility</p:attrName>
                                        </p:attrNameLst>
                                      </p:cBhvr>
                                      <p:to>
                                        <p:strVal val="visible"/>
                                      </p:to>
                                    </p:set>
                                    <p:animEffect transition="in" filter="wheel(1)">
                                      <p:cBhvr>
                                        <p:cTn id="137" dur="2000"/>
                                        <p:tgtEl>
                                          <p:spTgt spid="14338"/>
                                        </p:tgtEl>
                                      </p:cBhvr>
                                    </p:animEffect>
                                  </p:childTnLst>
                                </p:cTn>
                              </p:par>
                            </p:childTnLst>
                          </p:cTn>
                        </p:par>
                        <p:par>
                          <p:cTn id="138" fill="hold">
                            <p:stCondLst>
                              <p:cond delay="6000"/>
                            </p:stCondLst>
                            <p:childTnLst>
                              <p:par>
                                <p:cTn id="139" presetID="22" presetClass="entr" presetSubtype="8" fill="hold" grpId="0" nodeType="after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wipe(left)">
                                      <p:cBhvr>
                                        <p:cTn id="141"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1"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9000">
              <a:schemeClr val="bg2">
                <a:lumMod val="75000"/>
                <a:alpha val="77000"/>
              </a:schemeClr>
            </a:gs>
            <a:gs pos="47000">
              <a:schemeClr val="accent6">
                <a:lumMod val="40000"/>
                <a:lumOff val="60000"/>
              </a:schemeClr>
            </a:gs>
            <a:gs pos="83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1524000"/>
            <a:ext cx="4533718" cy="5257800"/>
          </a:xfrm>
        </p:spPr>
        <p:txBody>
          <a:bodyPr>
            <a:noAutofit/>
          </a:bodyPr>
          <a:lstStyle/>
          <a:p>
            <a:r>
              <a:rPr lang="en-US" sz="2200" b="1" dirty="0" smtClean="0">
                <a:solidFill>
                  <a:srgbClr val="002060"/>
                </a:solidFill>
              </a:rPr>
              <a:t>A simple study in the Scriptures will detect the counterfeit and deal with it effectively.  There needs to be a proper study of the terms: </a:t>
            </a:r>
          </a:p>
          <a:p>
            <a:pPr marL="342900" indent="-342900">
              <a:buAutoNum type="arabicPeriod"/>
            </a:pPr>
            <a:r>
              <a:rPr lang="en-US" sz="2200" b="1" dirty="0" smtClean="0">
                <a:solidFill>
                  <a:schemeClr val="accent2">
                    <a:lumMod val="50000"/>
                  </a:schemeClr>
                </a:solidFill>
              </a:rPr>
              <a:t>“evening” &amp; “morning”</a:t>
            </a:r>
            <a:br>
              <a:rPr lang="en-US" sz="2200" b="1" dirty="0" smtClean="0">
                <a:solidFill>
                  <a:schemeClr val="accent2">
                    <a:lumMod val="50000"/>
                  </a:schemeClr>
                </a:solidFill>
              </a:rPr>
            </a:br>
            <a:r>
              <a:rPr lang="en-US" sz="2200" b="1" dirty="0" smtClean="0">
                <a:solidFill>
                  <a:schemeClr val="accent2">
                    <a:lumMod val="50000"/>
                  </a:schemeClr>
                </a:solidFill>
              </a:rPr>
              <a:t>This will give a good understanding for the twilights, showing that the Scriptural definition for these twilights places this part of the 24 hour cycle “with” the Light Season.</a:t>
            </a:r>
          </a:p>
          <a:p>
            <a:pPr marL="342900" indent="-342900">
              <a:buFont typeface="Arial" pitchFamily="34" charset="0"/>
              <a:buAutoNum type="arabicPeriod"/>
            </a:pPr>
            <a:r>
              <a:rPr lang="en-US" sz="2200" b="1" dirty="0">
                <a:solidFill>
                  <a:srgbClr val="002060"/>
                </a:solidFill>
              </a:rPr>
              <a:t>When “twilights” are counted as part of the </a:t>
            </a:r>
            <a:r>
              <a:rPr lang="en-US" sz="2200" b="1" dirty="0" smtClean="0">
                <a:solidFill>
                  <a:srgbClr val="002060"/>
                </a:solidFill>
              </a:rPr>
              <a:t>Light </a:t>
            </a:r>
            <a:r>
              <a:rPr lang="en-US" sz="2200" b="1" dirty="0">
                <a:solidFill>
                  <a:srgbClr val="002060"/>
                </a:solidFill>
              </a:rPr>
              <a:t>Season, </a:t>
            </a:r>
            <a:r>
              <a:rPr lang="en-US" sz="2200" b="1" dirty="0" err="1">
                <a:solidFill>
                  <a:srgbClr val="002060"/>
                </a:solidFill>
              </a:rPr>
              <a:t>equi</a:t>
            </a:r>
            <a:r>
              <a:rPr lang="en-US" sz="2200" b="1" dirty="0">
                <a:solidFill>
                  <a:srgbClr val="002060"/>
                </a:solidFill>
              </a:rPr>
              <a:t>-</a:t>
            </a:r>
            <a:r>
              <a:rPr lang="en-US" sz="2200" b="1" u="sng" dirty="0">
                <a:solidFill>
                  <a:srgbClr val="002060"/>
                </a:solidFill>
              </a:rPr>
              <a:t>LUX</a:t>
            </a:r>
            <a:r>
              <a:rPr lang="en-US" sz="2200" b="1" dirty="0">
                <a:solidFill>
                  <a:srgbClr val="002060"/>
                </a:solidFill>
              </a:rPr>
              <a:t> </a:t>
            </a:r>
            <a:r>
              <a:rPr lang="en-US" sz="2200" b="1" u="sng" dirty="0">
                <a:solidFill>
                  <a:srgbClr val="002060"/>
                </a:solidFill>
              </a:rPr>
              <a:t>no longer aligns with a single thing in Scripture</a:t>
            </a:r>
            <a:r>
              <a:rPr lang="en-US" sz="2200" b="1" dirty="0" smtClean="0">
                <a:solidFill>
                  <a:srgbClr val="002060"/>
                </a:solidFill>
              </a:rPr>
              <a:t>. </a:t>
            </a:r>
          </a:p>
        </p:txBody>
      </p:sp>
      <p:sp>
        <p:nvSpPr>
          <p:cNvPr id="5" name="Slide Number Placeholder 4"/>
          <p:cNvSpPr>
            <a:spLocks noGrp="1"/>
          </p:cNvSpPr>
          <p:nvPr>
            <p:ph type="sldNum" sz="quarter" idx="12"/>
          </p:nvPr>
        </p:nvSpPr>
        <p:spPr/>
        <p:txBody>
          <a:bodyPr/>
          <a:lstStyle/>
          <a:p>
            <a:fld id="{E8A709BF-5144-4E0C-93F2-78512D165852}" type="slidenum">
              <a:rPr lang="en-US" smtClean="0"/>
              <a:t>59</a:t>
            </a:fld>
            <a:endParaRPr lang="en-US"/>
          </a:p>
        </p:txBody>
      </p:sp>
      <p:pic>
        <p:nvPicPr>
          <p:cNvPr id="5122" name="Picture 2" descr="C:\Users\Rae\Desktop\look in bibl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6118" y="1600201"/>
            <a:ext cx="4229281" cy="2209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9144000" cy="153888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en-US" sz="54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Problem #4 ~ </a:t>
            </a:r>
            <a:r>
              <a:rPr lang="en-US" sz="40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Poor Bible Study                                          </a:t>
            </a:r>
            <a:br>
              <a:rPr lang="en-US" sz="40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br>
            <a:r>
              <a:rPr lang="en-US" sz="40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                      of the word “evening”</a:t>
            </a:r>
            <a:endParaRPr lang="en-US" sz="4000" b="1" cap="none" spc="0" dirty="0">
              <a:ln w="11430"/>
              <a:solidFill>
                <a:schemeClr val="accent2">
                  <a:lumMod val="50000"/>
                </a:schemeClr>
              </a:solidFill>
              <a:effectLst>
                <a:outerShdw blurRad="50800" dist="39000" dir="5460000" algn="tl">
                  <a:srgbClr val="000000">
                    <a:alpha val="38000"/>
                  </a:srgbClr>
                </a:outerShdw>
              </a:effectLst>
              <a:latin typeface="Kristen ITC" pitchFamily="66" charset="0"/>
            </a:endParaRPr>
          </a:p>
        </p:txBody>
      </p:sp>
      <p:sp>
        <p:nvSpPr>
          <p:cNvPr id="8" name="Text Placeholder 3"/>
          <p:cNvSpPr txBox="1">
            <a:spLocks/>
          </p:cNvSpPr>
          <p:nvPr/>
        </p:nvSpPr>
        <p:spPr>
          <a:xfrm>
            <a:off x="4876800" y="4038601"/>
            <a:ext cx="4191000" cy="2819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457200" indent="-457200">
              <a:buFont typeface="+mj-lt"/>
              <a:buAutoNum type="arabicPeriod" startAt="3"/>
            </a:pPr>
            <a:r>
              <a:rPr lang="en-US" sz="2200" b="1" dirty="0" smtClean="0">
                <a:solidFill>
                  <a:srgbClr val="002060"/>
                </a:solidFill>
              </a:rPr>
              <a:t>If </a:t>
            </a:r>
            <a:r>
              <a:rPr lang="en-US" sz="2200" b="1" dirty="0" err="1" smtClean="0">
                <a:solidFill>
                  <a:srgbClr val="002060"/>
                </a:solidFill>
              </a:rPr>
              <a:t>equi</a:t>
            </a:r>
            <a:r>
              <a:rPr lang="en-US" sz="2200" b="1" dirty="0" smtClean="0">
                <a:solidFill>
                  <a:srgbClr val="002060"/>
                </a:solidFill>
              </a:rPr>
              <a:t>-</a:t>
            </a:r>
            <a:r>
              <a:rPr lang="en-US" sz="2200" b="1" u="sng" dirty="0" smtClean="0">
                <a:solidFill>
                  <a:srgbClr val="002060"/>
                </a:solidFill>
              </a:rPr>
              <a:t>LUX</a:t>
            </a:r>
            <a:r>
              <a:rPr lang="en-US" sz="2200" b="1" dirty="0" smtClean="0">
                <a:solidFill>
                  <a:srgbClr val="002060"/>
                </a:solidFill>
              </a:rPr>
              <a:t> was really about equal DAY and equal NIGHT, there would be no problem. </a:t>
            </a:r>
          </a:p>
          <a:p>
            <a:pPr marL="457200" indent="-457200">
              <a:buFont typeface="+mj-lt"/>
              <a:buAutoNum type="arabicPeriod" startAt="3"/>
            </a:pPr>
            <a:r>
              <a:rPr lang="en-US" sz="2200" b="1" dirty="0" smtClean="0">
                <a:solidFill>
                  <a:schemeClr val="accent2">
                    <a:lumMod val="50000"/>
                  </a:schemeClr>
                </a:solidFill>
              </a:rPr>
              <a:t>But, </a:t>
            </a:r>
            <a:r>
              <a:rPr lang="en-US" sz="2200" b="1" dirty="0" err="1" smtClean="0">
                <a:solidFill>
                  <a:schemeClr val="accent2">
                    <a:lumMod val="50000"/>
                  </a:schemeClr>
                </a:solidFill>
              </a:rPr>
              <a:t>equi</a:t>
            </a:r>
            <a:r>
              <a:rPr lang="en-US" sz="2200" b="1" dirty="0" smtClean="0">
                <a:solidFill>
                  <a:schemeClr val="accent2">
                    <a:lumMod val="50000"/>
                  </a:schemeClr>
                </a:solidFill>
              </a:rPr>
              <a:t>-</a:t>
            </a:r>
            <a:r>
              <a:rPr lang="en-US" sz="2200" b="1" u="sng" dirty="0" smtClean="0">
                <a:solidFill>
                  <a:schemeClr val="accent2">
                    <a:lumMod val="50000"/>
                  </a:schemeClr>
                </a:solidFill>
              </a:rPr>
              <a:t>LUX</a:t>
            </a:r>
            <a:r>
              <a:rPr lang="en-US" sz="2200" b="1" dirty="0" smtClean="0">
                <a:solidFill>
                  <a:schemeClr val="accent2">
                    <a:lumMod val="50000"/>
                  </a:schemeClr>
                </a:solidFill>
              </a:rPr>
              <a:t> completely revolves around looking at </a:t>
            </a:r>
            <a:br>
              <a:rPr lang="en-US" sz="2200" b="1" dirty="0" smtClean="0">
                <a:solidFill>
                  <a:schemeClr val="accent2">
                    <a:lumMod val="50000"/>
                  </a:schemeClr>
                </a:solidFill>
              </a:rPr>
            </a:br>
            <a:r>
              <a:rPr lang="en-US" sz="2200" b="1" dirty="0" smtClean="0">
                <a:solidFill>
                  <a:schemeClr val="accent2">
                    <a:lumMod val="50000"/>
                  </a:schemeClr>
                </a:solidFill>
              </a:rPr>
              <a:t>the sun </a:t>
            </a:r>
            <a:r>
              <a:rPr lang="en-US" sz="2200" b="1" u="sng" dirty="0" smtClean="0">
                <a:solidFill>
                  <a:schemeClr val="accent2">
                    <a:lumMod val="50000"/>
                  </a:schemeClr>
                </a:solidFill>
              </a:rPr>
              <a:t>above</a:t>
            </a:r>
            <a:r>
              <a:rPr lang="en-US" sz="2200" b="1" dirty="0" smtClean="0">
                <a:solidFill>
                  <a:schemeClr val="accent2">
                    <a:lumMod val="50000"/>
                  </a:schemeClr>
                </a:solidFill>
              </a:rPr>
              <a:t> the horizon! </a:t>
            </a:r>
            <a:endParaRPr lang="en-US" sz="2200" b="1" dirty="0">
              <a:solidFill>
                <a:schemeClr val="accent2">
                  <a:lumMod val="50000"/>
                </a:schemeClr>
              </a:solidFill>
            </a:endParaRPr>
          </a:p>
        </p:txBody>
      </p:sp>
    </p:spTree>
    <p:extLst>
      <p:ext uri="{BB962C8B-B14F-4D97-AF65-F5344CB8AC3E}">
        <p14:creationId xmlns:p14="http://schemas.microsoft.com/office/powerpoint/2010/main" val="3607586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175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175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175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175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990600"/>
            <a:ext cx="5715000" cy="5867400"/>
          </a:xfrm>
        </p:spPr>
        <p:txBody>
          <a:bodyPr>
            <a:normAutofit fontScale="92500" lnSpcReduction="20000"/>
            <a:scene3d>
              <a:camera prst="orthographicFront"/>
              <a:lightRig rig="threePt" dir="t"/>
            </a:scene3d>
            <a:sp3d extrusionH="57150">
              <a:bevelT h="25400" prst="softRound"/>
            </a:sp3d>
          </a:bodyPr>
          <a:lstStyle/>
          <a:p>
            <a:pPr marL="0" indent="0">
              <a:buNone/>
            </a:pP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Along with your Scriptures and Melchizedek Priest, </a:t>
            </a:r>
            <a:b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you need: </a:t>
            </a:r>
            <a:endParaRPr lang="en-US" b="1" dirty="0" smtClean="0">
              <a:ln w="900" cmpd="sng">
                <a:solidFill>
                  <a:sysClr val="windowText" lastClr="000000">
                    <a:alpha val="55000"/>
                  </a:sysClr>
                </a:solidFill>
                <a:prstDash val="solid"/>
              </a:ln>
              <a:solidFill>
                <a:schemeClr val="accent5">
                  <a:lumMod val="75000"/>
                </a:schemeClr>
              </a:solidFill>
              <a:effectLst>
                <a:innerShdw blurRad="101600" dist="76200" dir="5400000">
                  <a:schemeClr val="accent1">
                    <a:satMod val="190000"/>
                    <a:tint val="100000"/>
                    <a:alpha val="74000"/>
                  </a:schemeClr>
                </a:innerShdw>
              </a:effectLst>
              <a:latin typeface="Comic Sans MS" pitchFamily="66" charset="0"/>
            </a:endParaRP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Dictionary</a:t>
            </a:r>
            <a:r>
              <a:rPr lang="en-US" b="1" dirty="0" smtClean="0">
                <a:ln w="900" cmpd="sng">
                  <a:solidFill>
                    <a:sysClr val="windowText" lastClr="000000">
                      <a:alpha val="55000"/>
                    </a:sysClr>
                  </a:solidFill>
                  <a:prstDash val="solid"/>
                </a:ln>
                <a:solidFill>
                  <a:schemeClr val="accent3">
                    <a:lumMod val="20000"/>
                    <a:lumOff val="80000"/>
                  </a:schemeClr>
                </a:solidFill>
                <a:effectLst>
                  <a:innerShdw blurRad="101600" dist="76200" dir="5400000">
                    <a:schemeClr val="accent1">
                      <a:satMod val="190000"/>
                      <a:tint val="100000"/>
                      <a:alpha val="74000"/>
                    </a:schemeClr>
                  </a:innerShdw>
                </a:effectLst>
              </a:rPr>
              <a:t> </a:t>
            </a: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tools</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Basic Computer Skills</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Basic Research Skills</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Understanding of commencement for </a:t>
            </a:r>
            <a:b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b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the day and month</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Understanding of twilights</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Logic &amp; Common Sense</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Understanding of year-start</a:t>
            </a:r>
          </a:p>
          <a:p>
            <a:pPr marL="514350" indent="-514350">
              <a:buAutoNum type="arabicPeriod"/>
            </a:pPr>
            <a:r>
              <a:rPr lang="en-US" b="1" dirty="0" smtClean="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rPr>
              <a:t>Brain-storming; ask questions</a:t>
            </a:r>
            <a:endParaRPr lang="en-US" b="1" dirty="0">
              <a:ln w="900" cmpd="sng">
                <a:solidFill>
                  <a:sysClr val="windowText" lastClr="000000">
                    <a:alpha val="55000"/>
                  </a:sysClr>
                </a:solidFill>
                <a:prstDash val="solid"/>
              </a:ln>
              <a:solidFill>
                <a:schemeClr val="accent3">
                  <a:lumMod val="20000"/>
                  <a:lumOff val="8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6</a:t>
            </a:fld>
            <a:endParaRPr lang="en-US"/>
          </a:p>
        </p:txBody>
      </p:sp>
      <p:pic>
        <p:nvPicPr>
          <p:cNvPr id="3075" name="Picture 3" descr="C:\Users\Rae\Desktop\tool boy 2.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04800" y="838200"/>
            <a:ext cx="2753603" cy="3591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Rae\Desktop\tools 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0" y="3003639"/>
            <a:ext cx="1358900" cy="133976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0"/>
            <a:ext cx="9144000" cy="838200"/>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Cooper Black" pitchFamily="18" charset="0"/>
              </a:rPr>
              <a:t>Personal</a:t>
            </a:r>
            <a:r>
              <a:rPr lang="en-US" b="1" spc="300" dirty="0" smtClean="0">
                <a:ln w="12700">
                  <a:solidFill>
                    <a:schemeClr val="tx2">
                      <a:satMod val="155000"/>
                    </a:schemeClr>
                  </a:solidFill>
                  <a:prstDash val="solid"/>
                </a:ln>
                <a:solidFill>
                  <a:schemeClr val="accent6">
                    <a:lumMod val="20000"/>
                    <a:lumOff val="80000"/>
                  </a:schemeClr>
                </a:solidFill>
                <a:effectLst>
                  <a:outerShdw blurRad="41275" dist="20320" dir="1800000" algn="tl" rotWithShape="0">
                    <a:srgbClr val="000000">
                      <a:alpha val="40000"/>
                    </a:srgbClr>
                  </a:outerShdw>
                </a:effectLst>
                <a:latin typeface="Cooper Black" pitchFamily="18" charset="0"/>
              </a:rPr>
              <a:t> </a:t>
            </a:r>
            <a:r>
              <a:rPr lang="en-US" b="1" spc="300"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Cooper Black" pitchFamily="18" charset="0"/>
              </a:rPr>
              <a:t>Calendar Tool Belt</a:t>
            </a:r>
            <a:endParaRPr lang="en-US" b="1" spc="300" dirty="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Cooper Black" pitchFamily="18" charset="0"/>
            </a:endParaRPr>
          </a:p>
        </p:txBody>
      </p:sp>
      <p:sp>
        <p:nvSpPr>
          <p:cNvPr id="9" name="Title 1"/>
          <p:cNvSpPr txBox="1">
            <a:spLocks/>
          </p:cNvSpPr>
          <p:nvPr/>
        </p:nvSpPr>
        <p:spPr>
          <a:xfrm>
            <a:off x="152400" y="4399282"/>
            <a:ext cx="3029932" cy="2743200"/>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rPr>
              <a:t>Off to tackle the</a:t>
            </a:r>
            <a:br>
              <a:rPr lang="en-US" sz="3600" b="1" dirty="0" smtClean="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rPr>
            </a:br>
            <a:r>
              <a:rPr lang="en-US" sz="3600" b="1" dirty="0" smtClean="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rPr>
              <a:t>task of</a:t>
            </a:r>
            <a:br>
              <a:rPr lang="en-US" sz="3600" b="1" dirty="0" smtClean="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rPr>
            </a:br>
            <a:r>
              <a:rPr lang="en-US" sz="3600" b="1" dirty="0" err="1" smtClean="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rPr>
              <a:t>Equi</a:t>
            </a:r>
            <a:r>
              <a:rPr lang="en-US" sz="3600" b="1" dirty="0" smtClean="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rPr>
              <a:t>-LUX!</a:t>
            </a:r>
            <a:endParaRPr lang="en-US" sz="3600" b="1" dirty="0">
              <a:ln w="12700">
                <a:solidFill>
                  <a:schemeClr val="tx2">
                    <a:satMod val="155000"/>
                  </a:schemeClr>
                </a:solidFill>
                <a:prstDash val="solid"/>
              </a:ln>
              <a:solidFill>
                <a:srgbClr val="D4DFEF"/>
              </a:solidFill>
              <a:effectLst>
                <a:outerShdw blurRad="41275" dist="20320" dir="1800000" algn="tl" rotWithShape="0">
                  <a:srgbClr val="000000">
                    <a:alpha val="40000"/>
                  </a:srgbClr>
                </a:outerShdw>
              </a:effectLst>
              <a:latin typeface="Cooper Black" pitchFamily="18" charset="0"/>
            </a:endParaRPr>
          </a:p>
        </p:txBody>
      </p:sp>
      <p:pic>
        <p:nvPicPr>
          <p:cNvPr id="16" name="Picture 3" descr="C:\Users\Rae\Desktop\flowers snow yell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53536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594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0"/>
                                        <p:tgtEl>
                                          <p:spTgt spid="9"/>
                                        </p:tgtEl>
                                      </p:cBhvr>
                                    </p:animEffect>
                                    <p:anim calcmode="lin" valueType="num">
                                      <p:cBhvr>
                                        <p:cTn id="8" dur="2500" fill="hold"/>
                                        <p:tgtEl>
                                          <p:spTgt spid="9"/>
                                        </p:tgtEl>
                                        <p:attrNameLst>
                                          <p:attrName>ppt_x</p:attrName>
                                        </p:attrNameLst>
                                      </p:cBhvr>
                                      <p:tavLst>
                                        <p:tav tm="0">
                                          <p:val>
                                            <p:strVal val="#ppt_x"/>
                                          </p:val>
                                        </p:tav>
                                        <p:tav tm="100000">
                                          <p:val>
                                            <p:strVal val="#ppt_x"/>
                                          </p:val>
                                        </p:tav>
                                      </p:tavLst>
                                    </p:anim>
                                    <p:anim calcmode="lin" valueType="num">
                                      <p:cBhvr>
                                        <p:cTn id="9" dur="2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solidFill>
                  <a:schemeClr val="accent3">
                    <a:lumMod val="20000"/>
                    <a:lumOff val="80000"/>
                  </a:schemeClr>
                </a:solidFill>
              </a:rPr>
              <a:t>60</a:t>
            </a:fld>
            <a:endParaRPr lang="en-US" dirty="0">
              <a:solidFill>
                <a:schemeClr val="accent3">
                  <a:lumMod val="20000"/>
                  <a:lumOff val="80000"/>
                </a:schemeClr>
              </a:solidFill>
            </a:endParaRPr>
          </a:p>
        </p:txBody>
      </p:sp>
      <p:sp>
        <p:nvSpPr>
          <p:cNvPr id="5" name="Rectangle 4"/>
          <p:cNvSpPr/>
          <p:nvPr/>
        </p:nvSpPr>
        <p:spPr>
          <a:xfrm>
            <a:off x="76200" y="0"/>
            <a:ext cx="9067800" cy="707886"/>
          </a:xfrm>
          <a:prstGeom prst="rect">
            <a:avLst/>
          </a:prstGeom>
        </p:spPr>
        <p:txBody>
          <a:bodyPr wrap="square">
            <a:spAutoFit/>
            <a:scene3d>
              <a:camera prst="orthographicFront"/>
              <a:lightRig rig="threePt" dir="t"/>
            </a:scene3d>
            <a:sp3d extrusionH="57150">
              <a:bevelT h="25400" prst="softRound"/>
            </a:sp3d>
          </a:bodyPr>
          <a:lstStyle/>
          <a:p>
            <a:pPr algn="ctr"/>
            <a:r>
              <a:rPr lang="en-US" sz="4000" b="1" spc="300" dirty="0" err="1" smtClean="0">
                <a:ln w="11430">
                  <a:solidFill>
                    <a:srgbClr val="364C8A"/>
                  </a:solidFill>
                </a:ln>
                <a:solidFill>
                  <a:schemeClr val="accent3">
                    <a:lumMod val="20000"/>
                    <a:lumOff val="80000"/>
                  </a:schemeClr>
                </a:solidFill>
                <a:effectLst>
                  <a:outerShdw blurRad="50800" dist="39000" dir="5460000" algn="tl">
                    <a:srgbClr val="000000">
                      <a:alpha val="38000"/>
                    </a:srgbClr>
                  </a:outerShdw>
                </a:effectLst>
                <a:latin typeface="Cooper Black" pitchFamily="18" charset="0"/>
              </a:rPr>
              <a:t>Equi</a:t>
            </a:r>
            <a:r>
              <a:rPr lang="en-US" sz="4000" b="1" spc="300" dirty="0" smtClean="0">
                <a:ln w="11430">
                  <a:solidFill>
                    <a:srgbClr val="364C8A"/>
                  </a:solidFill>
                </a:ln>
                <a:solidFill>
                  <a:schemeClr val="accent3">
                    <a:lumMod val="20000"/>
                    <a:lumOff val="80000"/>
                  </a:schemeClr>
                </a:solidFill>
                <a:effectLst>
                  <a:outerShdw blurRad="50800" dist="39000" dir="5460000" algn="tl">
                    <a:srgbClr val="000000">
                      <a:alpha val="38000"/>
                    </a:srgbClr>
                  </a:outerShdw>
                </a:effectLst>
                <a:latin typeface="Cooper Black" pitchFamily="18" charset="0"/>
              </a:rPr>
              <a:t>-</a:t>
            </a:r>
            <a:r>
              <a:rPr lang="en-US" sz="4000" b="1" u="sng" spc="300" dirty="0" smtClean="0">
                <a:ln w="11430">
                  <a:solidFill>
                    <a:srgbClr val="364C8A"/>
                  </a:solidFill>
                </a:ln>
                <a:solidFill>
                  <a:schemeClr val="accent3">
                    <a:lumMod val="20000"/>
                    <a:lumOff val="80000"/>
                  </a:schemeClr>
                </a:solidFill>
                <a:effectLst>
                  <a:outerShdw blurRad="50800" dist="39000" dir="5460000" algn="tl">
                    <a:srgbClr val="000000">
                      <a:alpha val="38000"/>
                    </a:srgbClr>
                  </a:outerShdw>
                </a:effectLst>
                <a:latin typeface="Cooper Black" pitchFamily="18" charset="0"/>
              </a:rPr>
              <a:t>LUX</a:t>
            </a:r>
            <a:r>
              <a:rPr lang="en-US" sz="4000" b="1" spc="300" dirty="0" smtClean="0">
                <a:ln w="11430">
                  <a:solidFill>
                    <a:srgbClr val="364C8A"/>
                  </a:solidFill>
                </a:ln>
                <a:solidFill>
                  <a:schemeClr val="accent3">
                    <a:lumMod val="20000"/>
                    <a:lumOff val="80000"/>
                  </a:schemeClr>
                </a:solidFill>
                <a:effectLst>
                  <a:outerShdw blurRad="50800" dist="39000" dir="5460000" algn="tl">
                    <a:srgbClr val="000000">
                      <a:alpha val="38000"/>
                    </a:srgbClr>
                  </a:outerShdw>
                </a:effectLst>
                <a:latin typeface="Cooper Black" pitchFamily="18" charset="0"/>
              </a:rPr>
              <a:t> / Twilight Problem</a:t>
            </a:r>
            <a:endParaRPr lang="en-US" sz="4000" spc="300" dirty="0">
              <a:ln w="11430">
                <a:solidFill>
                  <a:srgbClr val="364C8A"/>
                </a:solidFill>
              </a:ln>
              <a:solidFill>
                <a:schemeClr val="accent3">
                  <a:lumMod val="20000"/>
                  <a:lumOff val="80000"/>
                </a:schemeClr>
              </a:solidFill>
            </a:endParaRPr>
          </a:p>
        </p:txBody>
      </p:sp>
      <p:sp>
        <p:nvSpPr>
          <p:cNvPr id="6" name="Content Placeholder 2"/>
          <p:cNvSpPr txBox="1">
            <a:spLocks/>
          </p:cNvSpPr>
          <p:nvPr/>
        </p:nvSpPr>
        <p:spPr>
          <a:xfrm>
            <a:off x="228600" y="914400"/>
            <a:ext cx="8686800" cy="5486400"/>
          </a:xfrm>
          <a:prstGeom prst="rect">
            <a:avLst/>
          </a:prstGeom>
          <a:solidFill>
            <a:schemeClr val="accent5">
              <a:lumMod val="20000"/>
              <a:lumOff val="80000"/>
              <a:alpha val="25000"/>
            </a:schemeClr>
          </a:solidFill>
          <a:scene3d>
            <a:camera prst="orthographicFront"/>
            <a:lightRig rig="threePt" dir="t"/>
          </a:scene3d>
          <a:sp3d>
            <a:bevelT w="152400" h="50800" prst="softRound"/>
          </a:sp3d>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a:ln>
                  <a:solidFill>
                    <a:srgbClr val="364C8A"/>
                  </a:solidFill>
                </a:ln>
                <a:solidFill>
                  <a:schemeClr val="accent3">
                    <a:lumMod val="20000"/>
                    <a:lumOff val="80000"/>
                  </a:schemeClr>
                </a:solidFill>
              </a:rPr>
              <a:t>E</a:t>
            </a:r>
            <a:r>
              <a:rPr lang="en-US" b="1" dirty="0" err="1" smtClean="0">
                <a:ln>
                  <a:solidFill>
                    <a:srgbClr val="364C8A"/>
                  </a:solidFill>
                </a:ln>
                <a:solidFill>
                  <a:schemeClr val="accent3">
                    <a:lumMod val="20000"/>
                    <a:lumOff val="80000"/>
                  </a:schemeClr>
                </a:solidFill>
              </a:rPr>
              <a:t>qui</a:t>
            </a:r>
            <a:r>
              <a:rPr lang="en-US" b="1" dirty="0" smtClean="0">
                <a:ln>
                  <a:solidFill>
                    <a:srgbClr val="364C8A"/>
                  </a:solidFill>
                </a:ln>
                <a:solidFill>
                  <a:schemeClr val="accent3">
                    <a:lumMod val="20000"/>
                    <a:lumOff val="80000"/>
                  </a:schemeClr>
                </a:solidFill>
              </a:rPr>
              <a:t>-LUX bases the calculations of equal day and equal night according to sunrise and sunset in each individual location with huge variances!! </a:t>
            </a:r>
          </a:p>
          <a:p>
            <a:r>
              <a:rPr lang="en-US" b="1" dirty="0" err="1">
                <a:ln>
                  <a:solidFill>
                    <a:schemeClr val="accent3">
                      <a:lumMod val="20000"/>
                      <a:lumOff val="80000"/>
                    </a:schemeClr>
                  </a:solidFill>
                </a:ln>
                <a:solidFill>
                  <a:schemeClr val="bg2">
                    <a:lumMod val="25000"/>
                  </a:schemeClr>
                </a:solidFill>
              </a:rPr>
              <a:t>E</a:t>
            </a:r>
            <a:r>
              <a:rPr lang="en-US" b="1" dirty="0" err="1" smtClean="0">
                <a:ln>
                  <a:solidFill>
                    <a:schemeClr val="accent3">
                      <a:lumMod val="20000"/>
                      <a:lumOff val="80000"/>
                    </a:schemeClr>
                  </a:solidFill>
                </a:ln>
                <a:solidFill>
                  <a:schemeClr val="bg2">
                    <a:lumMod val="25000"/>
                  </a:schemeClr>
                </a:solidFill>
              </a:rPr>
              <a:t>qui</a:t>
            </a:r>
            <a:r>
              <a:rPr lang="en-US" b="1" dirty="0" smtClean="0">
                <a:ln>
                  <a:solidFill>
                    <a:schemeClr val="accent3">
                      <a:lumMod val="20000"/>
                      <a:lumOff val="80000"/>
                    </a:schemeClr>
                  </a:solidFill>
                </a:ln>
                <a:solidFill>
                  <a:schemeClr val="bg2">
                    <a:lumMod val="25000"/>
                  </a:schemeClr>
                </a:solidFill>
              </a:rPr>
              <a:t>-LUX does not take into consideration the fact that both “dawn and dusk twilights” are part of the “light” belonging to the Light season.  </a:t>
            </a:r>
          </a:p>
          <a:p>
            <a:r>
              <a:rPr lang="en-US" b="1" dirty="0" smtClean="0">
                <a:ln>
                  <a:solidFill>
                    <a:schemeClr val="accent3">
                      <a:lumMod val="20000"/>
                      <a:lumOff val="80000"/>
                    </a:schemeClr>
                  </a:solidFill>
                </a:ln>
                <a:solidFill>
                  <a:schemeClr val="bg2">
                    <a:lumMod val="25000"/>
                  </a:schemeClr>
                </a:solidFill>
              </a:rPr>
              <a:t>Therefore:  the equal calculation of time for “sunrise to sunset” is not identical to the calculation for the “beginning of dawn twilight to ending of dusk twilight” according to Yahuah.</a:t>
            </a:r>
            <a:endParaRPr lang="en-US" b="1" dirty="0">
              <a:ln>
                <a:solidFill>
                  <a:schemeClr val="accent3">
                    <a:lumMod val="20000"/>
                    <a:lumOff val="80000"/>
                  </a:schemeClr>
                </a:solidFill>
              </a:ln>
              <a:solidFill>
                <a:schemeClr val="bg2">
                  <a:lumMod val="25000"/>
                </a:schemeClr>
              </a:solidFill>
            </a:endParaRPr>
          </a:p>
        </p:txBody>
      </p:sp>
    </p:spTree>
    <p:extLst>
      <p:ext uri="{BB962C8B-B14F-4D97-AF65-F5344CB8AC3E}">
        <p14:creationId xmlns:p14="http://schemas.microsoft.com/office/powerpoint/2010/main" val="1981366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61</a:t>
            </a:fld>
            <a:endParaRPr lang="en-US"/>
          </a:p>
        </p:txBody>
      </p:sp>
      <p:pic>
        <p:nvPicPr>
          <p:cNvPr id="6" name="Picture 2" descr="C:\Users\Rae\Desktop\utc &amp; pdt equinox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1"/>
            <a:ext cx="8839200" cy="4419599"/>
          </a:xfrm>
          <a:prstGeom prst="rect">
            <a:avLst/>
          </a:prstGeom>
          <a:noFill/>
          <a:ln w="38100">
            <a:solidFill>
              <a:schemeClr val="accent4"/>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752602" y="5638800"/>
            <a:ext cx="2743200" cy="381000"/>
          </a:xfrm>
          <a:prstGeom prst="rect">
            <a:avLst/>
          </a:prstGeom>
          <a:solidFill>
            <a:srgbClr val="D4DFEF"/>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b="1" dirty="0" smtClean="0">
                <a:solidFill>
                  <a:srgbClr val="364C8A"/>
                </a:solidFill>
              </a:rPr>
              <a:t>Civil Twilight</a:t>
            </a:r>
            <a:endParaRPr lang="en-US" b="1" dirty="0">
              <a:solidFill>
                <a:srgbClr val="364C8A"/>
              </a:solidFill>
            </a:endParaRPr>
          </a:p>
        </p:txBody>
      </p:sp>
      <p:sp>
        <p:nvSpPr>
          <p:cNvPr id="8" name="Rectangle 7"/>
          <p:cNvSpPr/>
          <p:nvPr/>
        </p:nvSpPr>
        <p:spPr>
          <a:xfrm>
            <a:off x="1750360" y="6172200"/>
            <a:ext cx="2745441" cy="381000"/>
          </a:xfrm>
          <a:prstGeom prst="rect">
            <a:avLst/>
          </a:prstGeom>
          <a:solidFill>
            <a:srgbClr val="A8BFDF"/>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b="1" dirty="0" smtClean="0">
                <a:solidFill>
                  <a:srgbClr val="364C8A"/>
                </a:solidFill>
              </a:rPr>
              <a:t>Nautical Twilight</a:t>
            </a:r>
            <a:endParaRPr lang="en-US" b="1" dirty="0">
              <a:solidFill>
                <a:srgbClr val="364C8A"/>
              </a:solidFill>
            </a:endParaRPr>
          </a:p>
        </p:txBody>
      </p:sp>
      <p:sp>
        <p:nvSpPr>
          <p:cNvPr id="9" name="Rectangle 8"/>
          <p:cNvSpPr/>
          <p:nvPr/>
        </p:nvSpPr>
        <p:spPr>
          <a:xfrm>
            <a:off x="4648202" y="5640862"/>
            <a:ext cx="2743198" cy="381000"/>
          </a:xfrm>
          <a:prstGeom prst="rect">
            <a:avLst/>
          </a:prstGeom>
          <a:solidFill>
            <a:srgbClr val="878BB8"/>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b="1" dirty="0" smtClean="0"/>
              <a:t>Astronomical Twilight</a:t>
            </a:r>
            <a:endParaRPr lang="en-US" b="1" dirty="0"/>
          </a:p>
        </p:txBody>
      </p:sp>
      <p:sp>
        <p:nvSpPr>
          <p:cNvPr id="10" name="Rectangle 9"/>
          <p:cNvSpPr/>
          <p:nvPr/>
        </p:nvSpPr>
        <p:spPr>
          <a:xfrm>
            <a:off x="4648201" y="6172200"/>
            <a:ext cx="2743199" cy="381000"/>
          </a:xfrm>
          <a:prstGeom prst="rect">
            <a:avLst/>
          </a:prstGeom>
          <a:solidFill>
            <a:srgbClr val="474B78"/>
          </a:solidFill>
          <a:ln w="952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b="1" dirty="0" smtClean="0"/>
              <a:t>NIGHT – No Twilight</a:t>
            </a:r>
            <a:endParaRPr lang="en-US" b="1" dirty="0"/>
          </a:p>
        </p:txBody>
      </p:sp>
      <p:sp>
        <p:nvSpPr>
          <p:cNvPr id="12" name="Rectangle 11"/>
          <p:cNvSpPr/>
          <p:nvPr/>
        </p:nvSpPr>
        <p:spPr>
          <a:xfrm>
            <a:off x="76200" y="0"/>
            <a:ext cx="9067800" cy="830997"/>
          </a:xfrm>
          <a:prstGeom prst="rect">
            <a:avLst/>
          </a:prstGeom>
        </p:spPr>
        <p:txBody>
          <a:bodyPr wrap="square">
            <a:spAutoFit/>
            <a:scene3d>
              <a:camera prst="orthographicFront"/>
              <a:lightRig rig="threePt" dir="t"/>
            </a:scene3d>
            <a:sp3d extrusionH="57150">
              <a:bevelT h="25400" prst="softRound"/>
            </a:sp3d>
          </a:bodyPr>
          <a:lstStyle/>
          <a:p>
            <a:pPr algn="ctr"/>
            <a:r>
              <a:rPr lang="en-US" sz="4800" b="1" spc="300" dirty="0" smtClean="0">
                <a:ln w="11430">
                  <a:solidFill>
                    <a:srgbClr val="364C8A"/>
                  </a:solidFill>
                </a:ln>
                <a:solidFill>
                  <a:srgbClr val="878BB8"/>
                </a:solidFill>
                <a:effectLst>
                  <a:outerShdw blurRad="50800" dist="39000" dir="5460000" algn="tl">
                    <a:srgbClr val="000000">
                      <a:alpha val="38000"/>
                    </a:srgbClr>
                  </a:outerShdw>
                </a:effectLst>
                <a:latin typeface="Cooper Black" pitchFamily="18" charset="0"/>
              </a:rPr>
              <a:t>Twilights are Constant</a:t>
            </a:r>
            <a:endParaRPr lang="en-US" sz="4800" spc="300" dirty="0">
              <a:ln w="11430">
                <a:solidFill>
                  <a:srgbClr val="364C8A"/>
                </a:solidFill>
              </a:ln>
              <a:solidFill>
                <a:srgbClr val="878BB8"/>
              </a:solidFill>
            </a:endParaRPr>
          </a:p>
        </p:txBody>
      </p:sp>
    </p:spTree>
    <p:extLst>
      <p:ext uri="{BB962C8B-B14F-4D97-AF65-F5344CB8AC3E}">
        <p14:creationId xmlns:p14="http://schemas.microsoft.com/office/powerpoint/2010/main" val="3392824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a:xfrm>
            <a:off x="7010400" y="6460324"/>
            <a:ext cx="2133600" cy="365125"/>
          </a:xfrm>
        </p:spPr>
        <p:txBody>
          <a:bodyPr/>
          <a:lstStyle/>
          <a:p>
            <a:fld id="{E8A709BF-5144-4E0C-93F2-78512D165852}" type="slidenum">
              <a:rPr lang="en-US" smtClean="0"/>
              <a:t>62</a:t>
            </a:fld>
            <a:endParaRPr lang="en-US"/>
          </a:p>
        </p:txBody>
      </p:sp>
      <p:sp>
        <p:nvSpPr>
          <p:cNvPr id="10" name="Title 1"/>
          <p:cNvSpPr txBox="1">
            <a:spLocks/>
          </p:cNvSpPr>
          <p:nvPr/>
        </p:nvSpPr>
        <p:spPr>
          <a:xfrm>
            <a:off x="5448300" y="334781"/>
            <a:ext cx="3505200" cy="1143000"/>
          </a:xfrm>
          <a:prstGeom prst="rect">
            <a:avLst/>
          </a:prstGeom>
        </p:spPr>
        <p:txBody>
          <a:bodyPr vert="horz" lIns="91440" tIns="45720" rIns="91440" bIns="45720" rtlCol="0" anchor="ctr">
            <a:normAutofit fontScale="92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smtClean="0">
                <a:ln w="11430">
                  <a:solidFill>
                    <a:srgbClr val="364C8A"/>
                  </a:solidFill>
                </a:ln>
                <a:solidFill>
                  <a:srgbClr val="878BB8"/>
                </a:solidFill>
                <a:effectLst>
                  <a:outerShdw blurRad="50800" dist="39000" dir="5460000" algn="tl">
                    <a:srgbClr val="000000">
                      <a:alpha val="38000"/>
                    </a:srgbClr>
                  </a:outerShdw>
                </a:effectLst>
                <a:latin typeface="Cooper Black" pitchFamily="18" charset="0"/>
              </a:rPr>
              <a:t>Twilights</a:t>
            </a:r>
          </a:p>
          <a:p>
            <a:r>
              <a:rPr lang="en-US" b="1" spc="300" dirty="0" smtClean="0">
                <a:ln w="11430">
                  <a:solidFill>
                    <a:srgbClr val="364C8A"/>
                  </a:solidFill>
                </a:ln>
                <a:solidFill>
                  <a:srgbClr val="878BB8"/>
                </a:solidFill>
                <a:effectLst>
                  <a:outerShdw blurRad="50800" dist="39000" dir="5460000" algn="tl">
                    <a:srgbClr val="000000">
                      <a:alpha val="38000"/>
                    </a:srgbClr>
                  </a:outerShdw>
                </a:effectLst>
                <a:latin typeface="Cooper Black" pitchFamily="18" charset="0"/>
              </a:rPr>
              <a:t>Defined</a:t>
            </a:r>
            <a:endParaRPr lang="en-US" dirty="0"/>
          </a:p>
        </p:txBody>
      </p:sp>
      <p:sp>
        <p:nvSpPr>
          <p:cNvPr id="11" name="Content Placeholder 2"/>
          <p:cNvSpPr txBox="1">
            <a:spLocks/>
          </p:cNvSpPr>
          <p:nvPr/>
        </p:nvSpPr>
        <p:spPr>
          <a:xfrm>
            <a:off x="5615168" y="1600199"/>
            <a:ext cx="3352800" cy="2667001"/>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solidFill>
                  <a:schemeClr val="accent5">
                    <a:lumMod val="50000"/>
                  </a:schemeClr>
                </a:solidFill>
              </a:rPr>
              <a:t>This chart incorrectly shows the three twilights as belonging to the Night Season.  </a:t>
            </a:r>
          </a:p>
        </p:txBody>
      </p:sp>
      <p:pic>
        <p:nvPicPr>
          <p:cNvPr id="12" name="Picture 2" descr="C:\Users\Rae\Desktop\T4-Creation\twilight water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
            <a:ext cx="5029200" cy="3771900"/>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152400" y="4366419"/>
            <a:ext cx="8915400" cy="2262981"/>
          </a:xfrm>
          <a:prstGeom prst="rect">
            <a:avLst/>
          </a:prstGeom>
        </p:spPr>
        <p:txBody>
          <a:bodyPr vert="horz" lIns="91440" tIns="45720" rIns="91440" bIns="45720" rtlCol="0">
            <a:normAutofit fontScale="92500"/>
            <a:scene3d>
              <a:camera prst="orthographicFront"/>
              <a:lightRig rig="threePt" dir="t"/>
            </a:scene3d>
            <a:sp3d extrusionH="57150">
              <a:bevelT w="38100" h="38100"/>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chemeClr val="accent5">
                    <a:lumMod val="50000"/>
                  </a:schemeClr>
                </a:solidFill>
              </a:rPr>
              <a:t>According to Yahuah’s calendar, any portion of the 24 hour cycle with light in the sky that </a:t>
            </a:r>
            <a:r>
              <a:rPr lang="en-US" b="1" dirty="0">
                <a:solidFill>
                  <a:schemeClr val="accent5">
                    <a:lumMod val="50000"/>
                  </a:schemeClr>
                </a:solidFill>
              </a:rPr>
              <a:t>i</a:t>
            </a:r>
            <a:r>
              <a:rPr lang="en-US" b="1" dirty="0" smtClean="0">
                <a:solidFill>
                  <a:schemeClr val="accent5">
                    <a:lumMod val="50000"/>
                  </a:schemeClr>
                </a:solidFill>
              </a:rPr>
              <a:t>s provided </a:t>
            </a:r>
            <a:br>
              <a:rPr lang="en-US" b="1" dirty="0" smtClean="0">
                <a:solidFill>
                  <a:schemeClr val="accent5">
                    <a:lumMod val="50000"/>
                  </a:schemeClr>
                </a:solidFill>
              </a:rPr>
            </a:br>
            <a:r>
              <a:rPr lang="en-US" b="1" dirty="0" smtClean="0">
                <a:solidFill>
                  <a:schemeClr val="accent5">
                    <a:lumMod val="50000"/>
                  </a:schemeClr>
                </a:solidFill>
              </a:rPr>
              <a:t>by the sun </a:t>
            </a:r>
            <a:r>
              <a:rPr lang="en-US" sz="3000" b="1" dirty="0" smtClean="0">
                <a:solidFill>
                  <a:schemeClr val="accent2">
                    <a:lumMod val="75000"/>
                  </a:schemeClr>
                </a:solidFill>
              </a:rPr>
              <a:t>(whether above or below the horizon), </a:t>
            </a:r>
            <a:br>
              <a:rPr lang="en-US" sz="3000" b="1" dirty="0" smtClean="0">
                <a:solidFill>
                  <a:schemeClr val="accent2">
                    <a:lumMod val="75000"/>
                  </a:schemeClr>
                </a:solidFill>
              </a:rPr>
            </a:br>
            <a:r>
              <a:rPr lang="en-US" b="1" dirty="0" smtClean="0">
                <a:solidFill>
                  <a:schemeClr val="accent5">
                    <a:lumMod val="50000"/>
                  </a:schemeClr>
                </a:solidFill>
              </a:rPr>
              <a:t>is counted as belonging to the Light [Season]. </a:t>
            </a:r>
          </a:p>
        </p:txBody>
      </p:sp>
    </p:spTree>
    <p:extLst>
      <p:ext uri="{BB962C8B-B14F-4D97-AF65-F5344CB8AC3E}">
        <p14:creationId xmlns:p14="http://schemas.microsoft.com/office/powerpoint/2010/main" val="2699309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1027" name="Picture 3" descr="C:\Users\Rae\Desktop\twilight - 3 ty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47161"/>
            <a:ext cx="6172200" cy="5877439"/>
          </a:xfrm>
          <a:prstGeom prst="rect">
            <a:avLst/>
          </a:prstGeom>
          <a:noFill/>
          <a:ln w="76200">
            <a:solidFill>
              <a:schemeClr val="accent2">
                <a:lumMod val="60000"/>
                <a:lumOff val="4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8A709BF-5144-4E0C-93F2-78512D165852}" type="slidenum">
              <a:rPr lang="en-US" smtClean="0"/>
              <a:t>63</a:t>
            </a:fld>
            <a:endParaRPr lang="en-US"/>
          </a:p>
        </p:txBody>
      </p:sp>
      <p:sp>
        <p:nvSpPr>
          <p:cNvPr id="6" name="Content Placeholder 2"/>
          <p:cNvSpPr txBox="1">
            <a:spLocks/>
          </p:cNvSpPr>
          <p:nvPr/>
        </p:nvSpPr>
        <p:spPr>
          <a:xfrm>
            <a:off x="228600" y="304800"/>
            <a:ext cx="2514600" cy="6400800"/>
          </a:xfrm>
          <a:prstGeom prst="rect">
            <a:avLst/>
          </a:prstGeom>
        </p:spPr>
        <p:txBody>
          <a:bodyPr vert="horz" lIns="91440" tIns="45720" rIns="91440" bIns="45720" rtlCol="0">
            <a:normAutofit fontScale="92500" lnSpcReduction="10000"/>
            <a:scene3d>
              <a:camera prst="orthographicFront"/>
              <a:lightRig rig="threePt" dir="t"/>
            </a:scene3d>
            <a:sp3d extrusionH="57150">
              <a:bevelT w="38100" h="38100"/>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err="1">
                <a:solidFill>
                  <a:schemeClr val="accent2">
                    <a:lumMod val="75000"/>
                  </a:schemeClr>
                </a:solidFill>
              </a:rPr>
              <a:t>E</a:t>
            </a:r>
            <a:r>
              <a:rPr lang="en-US" b="1" dirty="0" err="1" smtClean="0">
                <a:solidFill>
                  <a:schemeClr val="accent2">
                    <a:lumMod val="75000"/>
                  </a:schemeClr>
                </a:solidFill>
              </a:rPr>
              <a:t>qui</a:t>
            </a:r>
            <a:r>
              <a:rPr lang="en-US" b="1" dirty="0" smtClean="0">
                <a:solidFill>
                  <a:schemeClr val="accent2">
                    <a:lumMod val="75000"/>
                  </a:schemeClr>
                </a:solidFill>
              </a:rPr>
              <a:t>-LUX discards all twilights as being part of the equation for equal day and night.</a:t>
            </a:r>
          </a:p>
          <a:p>
            <a:pPr marL="0" indent="0">
              <a:buNone/>
            </a:pPr>
            <a:r>
              <a:rPr lang="en-US" b="1" dirty="0" smtClean="0">
                <a:solidFill>
                  <a:srgbClr val="7030A0"/>
                </a:solidFill>
              </a:rPr>
              <a:t>The only way for </a:t>
            </a:r>
            <a:r>
              <a:rPr lang="en-US" b="1" dirty="0" err="1" smtClean="0">
                <a:solidFill>
                  <a:srgbClr val="7030A0"/>
                </a:solidFill>
              </a:rPr>
              <a:t>equi</a:t>
            </a:r>
            <a:r>
              <a:rPr lang="en-US" b="1" dirty="0" smtClean="0">
                <a:solidFill>
                  <a:srgbClr val="7030A0"/>
                </a:solidFill>
              </a:rPr>
              <a:t>-LUX to be easily calculated is by using sunrise and sunset times, in each place. </a:t>
            </a:r>
            <a:endParaRPr lang="en-US" b="1" dirty="0">
              <a:solidFill>
                <a:srgbClr val="7030A0"/>
              </a:solidFill>
            </a:endParaRPr>
          </a:p>
        </p:txBody>
      </p:sp>
      <p:sp>
        <p:nvSpPr>
          <p:cNvPr id="5" name="Title 1"/>
          <p:cNvSpPr txBox="1">
            <a:spLocks/>
          </p:cNvSpPr>
          <p:nvPr/>
        </p:nvSpPr>
        <p:spPr>
          <a:xfrm>
            <a:off x="2743200" y="5181600"/>
            <a:ext cx="6172200" cy="1143000"/>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300" dirty="0" smtClean="0">
                <a:ln w="11430">
                  <a:solidFill>
                    <a:schemeClr val="accent3"/>
                  </a:solidFill>
                </a:ln>
                <a:solidFill>
                  <a:schemeClr val="accent3">
                    <a:lumMod val="20000"/>
                    <a:lumOff val="80000"/>
                  </a:schemeClr>
                </a:solidFill>
                <a:effectLst>
                  <a:outerShdw blurRad="50800" dist="39000" dir="5460000" algn="tl">
                    <a:srgbClr val="000000">
                      <a:alpha val="38000"/>
                    </a:srgbClr>
                  </a:outerShdw>
                </a:effectLst>
                <a:latin typeface="Comic Sans MS" pitchFamily="66" charset="0"/>
              </a:rPr>
              <a:t>This cannot be done </a:t>
            </a:r>
            <a:br>
              <a:rPr lang="en-US" sz="3200" b="1" spc="300" dirty="0" smtClean="0">
                <a:ln w="11430">
                  <a:solidFill>
                    <a:schemeClr val="accent3"/>
                  </a:solidFill>
                </a:ln>
                <a:solidFill>
                  <a:schemeClr val="accent3">
                    <a:lumMod val="20000"/>
                    <a:lumOff val="80000"/>
                  </a:schemeClr>
                </a:solidFill>
                <a:effectLst>
                  <a:outerShdw blurRad="50800" dist="39000" dir="5460000" algn="tl">
                    <a:srgbClr val="000000">
                      <a:alpha val="38000"/>
                    </a:srgbClr>
                  </a:outerShdw>
                </a:effectLst>
                <a:latin typeface="Comic Sans MS" pitchFamily="66" charset="0"/>
              </a:rPr>
            </a:br>
            <a:r>
              <a:rPr lang="en-US" sz="3200" b="1" spc="300" dirty="0" smtClean="0">
                <a:ln w="11430">
                  <a:solidFill>
                    <a:schemeClr val="accent3"/>
                  </a:solidFill>
                </a:ln>
                <a:solidFill>
                  <a:schemeClr val="accent3">
                    <a:lumMod val="20000"/>
                    <a:lumOff val="80000"/>
                  </a:schemeClr>
                </a:solidFill>
                <a:effectLst>
                  <a:outerShdw blurRad="50800" dist="39000" dir="5460000" algn="tl">
                    <a:srgbClr val="000000">
                      <a:alpha val="38000"/>
                    </a:srgbClr>
                  </a:outerShdw>
                </a:effectLst>
                <a:latin typeface="Comic Sans MS" pitchFamily="66" charset="0"/>
              </a:rPr>
              <a:t>without a computer</a:t>
            </a:r>
            <a:r>
              <a:rPr lang="en-US" sz="2200" b="1" spc="300" dirty="0" smtClean="0">
                <a:ln w="11430">
                  <a:solidFill>
                    <a:schemeClr val="accent3"/>
                  </a:solidFill>
                </a:ln>
                <a:solidFill>
                  <a:schemeClr val="accent3">
                    <a:lumMod val="20000"/>
                    <a:lumOff val="80000"/>
                  </a:schemeClr>
                </a:solidFill>
                <a:effectLst>
                  <a:outerShdw blurRad="50800" dist="39000" dir="5460000" algn="tl">
                    <a:srgbClr val="000000">
                      <a:alpha val="38000"/>
                    </a:srgbClr>
                  </a:outerShdw>
                </a:effectLst>
                <a:latin typeface="Comic Sans MS" pitchFamily="66" charset="0"/>
              </a:rPr>
              <a:t>!</a:t>
            </a:r>
            <a:endParaRPr lang="en-US" sz="2200" dirty="0">
              <a:ln w="11430">
                <a:solidFill>
                  <a:schemeClr val="accent3"/>
                </a:solidFill>
              </a:ln>
              <a:solidFill>
                <a:schemeClr val="accent3">
                  <a:lumMod val="20000"/>
                  <a:lumOff val="80000"/>
                </a:schemeClr>
              </a:solidFill>
              <a:latin typeface="Comic Sans MS" pitchFamily="66" charset="0"/>
            </a:endParaRPr>
          </a:p>
        </p:txBody>
      </p:sp>
    </p:spTree>
    <p:extLst>
      <p:ext uri="{BB962C8B-B14F-4D97-AF65-F5344CB8AC3E}">
        <p14:creationId xmlns:p14="http://schemas.microsoft.com/office/powerpoint/2010/main" val="1487810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250"/>
            <a:ext cx="8229600" cy="156395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2">
                    <a:lumMod val="90000"/>
                  </a:schemeClr>
                </a:solidFill>
              </a:rPr>
              <a:t>There has to be an answer to this dilemma somewhere?!</a:t>
            </a:r>
            <a:endParaRPr lang="en-US" sz="5400" b="1" dirty="0">
              <a:ln w="50800"/>
              <a:solidFill>
                <a:schemeClr val="bg2">
                  <a:lumMod val="9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64</a:t>
            </a:fld>
            <a:endParaRPr lang="en-US" dirty="0">
              <a:solidFill>
                <a:schemeClr val="bg1"/>
              </a:solidFill>
            </a:endParaRPr>
          </a:p>
        </p:txBody>
      </p:sp>
      <p:sp>
        <p:nvSpPr>
          <p:cNvPr id="6" name="Rectangle 5"/>
          <p:cNvSpPr/>
          <p:nvPr/>
        </p:nvSpPr>
        <p:spPr>
          <a:xfrm>
            <a:off x="5918200" y="2633008"/>
            <a:ext cx="2989921" cy="378565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The search</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has been</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done!</a:t>
            </a:r>
          </a:p>
          <a:p>
            <a:pPr algn="ctr"/>
            <a:r>
              <a:rPr lang="en-US" sz="4000" b="1"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One must</a:t>
            </a:r>
            <a:br>
              <a:rPr lang="en-US" sz="4000" b="1"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use a</a:t>
            </a:r>
            <a:br>
              <a:rPr lang="en-US" sz="4000" b="1"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computer!</a:t>
            </a:r>
            <a:endPar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7" name="Content Placeholder 6"/>
          <p:cNvSpPr txBox="1">
            <a:spLocks/>
          </p:cNvSpPr>
          <p:nvPr/>
        </p:nvSpPr>
        <p:spPr>
          <a:xfrm>
            <a:off x="228600" y="1600200"/>
            <a:ext cx="4724400" cy="4910792"/>
          </a:xfrm>
          <a:prstGeom prst="rect">
            <a:avLst/>
          </a:prstGeom>
        </p:spPr>
        <p:txBody>
          <a:bodyPr vert="horz" lIns="91440" tIns="45720" rIns="91440" bIns="45720" rtlCol="0">
            <a:noAutofit/>
            <a:scene3d>
              <a:camera prst="orthographicFront"/>
              <a:lightRig rig="soft" dir="t">
                <a:rot lat="0" lon="0" rev="10800000"/>
              </a:lightRig>
            </a:scene3d>
            <a:sp3d>
              <a:bevelT w="27940" h="12700"/>
              <a:contourClr>
                <a:srgbClr val="DDDDDD"/>
              </a:contourClr>
            </a:sp3d>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3200" b="1" spc="150" dirty="0" smtClean="0">
                <a:ln w="11430"/>
                <a:solidFill>
                  <a:srgbClr val="F8F8F8"/>
                </a:solidFill>
                <a:effectLst>
                  <a:outerShdw blurRad="25400" algn="tl" rotWithShape="0">
                    <a:srgbClr val="000000">
                      <a:alpha val="43000"/>
                    </a:srgbClr>
                  </a:outerShdw>
                </a:effectLst>
              </a:rPr>
              <a:t>Question:  </a:t>
            </a:r>
            <a:br>
              <a:rPr lang="en-US" sz="3200" b="1" spc="150" dirty="0" smtClean="0">
                <a:ln w="11430"/>
                <a:solidFill>
                  <a:srgbClr val="F8F8F8"/>
                </a:solidFill>
                <a:effectLst>
                  <a:outerShdw blurRad="25400" algn="tl" rotWithShape="0">
                    <a:srgbClr val="000000">
                      <a:alpha val="43000"/>
                    </a:srgbClr>
                  </a:outerShdw>
                </a:effectLst>
              </a:rPr>
            </a:br>
            <a: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If </a:t>
            </a:r>
            <a:r>
              <a:rPr lang="en-US" sz="3200" b="1" spc="150" dirty="0" err="1"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equi</a:t>
            </a:r>
            <a: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a:t>
            </a:r>
            <a:r>
              <a:rPr lang="en-US" sz="3200" b="1" u="sng"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LUX</a:t>
            </a:r>
            <a: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 is not an equal Light Season and Night Season, then can’t we just find </a:t>
            </a:r>
            <a:b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br>
            <a: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the “date” that </a:t>
            </a:r>
            <a:b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br>
            <a: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really is a true equal light and night and call THAT day </a:t>
            </a:r>
            <a:r>
              <a:rPr lang="en-US" sz="3200" b="1" spc="150" dirty="0" err="1"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equi</a:t>
            </a:r>
            <a:r>
              <a:rPr lang="en-US" sz="3200" b="1" spc="150" dirty="0" smtClean="0">
                <a:ln w="11430">
                  <a:solidFill>
                    <a:schemeClr val="accent5">
                      <a:lumMod val="20000"/>
                      <a:lumOff val="80000"/>
                    </a:schemeClr>
                  </a:solidFill>
                </a:ln>
                <a:solidFill>
                  <a:srgbClr val="F8F8F8"/>
                </a:solidFill>
                <a:effectLst>
                  <a:outerShdw blurRad="25400" algn="tl" rotWithShape="0">
                    <a:srgbClr val="000000">
                      <a:alpha val="43000"/>
                    </a:srgbClr>
                  </a:outerShdw>
                </a:effectLst>
              </a:rPr>
              <a:t>-LUX?</a:t>
            </a:r>
          </a:p>
        </p:txBody>
      </p:sp>
    </p:spTree>
    <p:extLst>
      <p:ext uri="{BB962C8B-B14F-4D97-AF65-F5344CB8AC3E}">
        <p14:creationId xmlns:p14="http://schemas.microsoft.com/office/powerpoint/2010/main" val="411242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772" y="2362201"/>
            <a:ext cx="8991428" cy="4495800"/>
          </a:xfrm>
        </p:spPr>
        <p:txBody>
          <a:bodyPr>
            <a:normAutofit fontScale="85000" lnSpcReduction="10000"/>
          </a:bodyPr>
          <a:lstStyle/>
          <a:p>
            <a:pPr marL="0" indent="0">
              <a:buNone/>
            </a:pP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Four random places were chosen to search out a true “equal light and night” close to the </a:t>
            </a:r>
            <a:r>
              <a:rPr lang="en-US" dirty="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equinox.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 Here </a:t>
            </a:r>
            <a:r>
              <a:rPr lang="en-US" dirty="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are the results: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br>
            <a:endParaRPr lang="en-US" sz="2100"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endParaRP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Inuvik</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 was the only place that was close to equal day/night </a:t>
            </a:r>
            <a:r>
              <a:rPr lang="en-US" dirty="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with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time of:  806 </a:t>
            </a:r>
            <a:r>
              <a:rPr lang="en-US" dirty="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AM and 808 PM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on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Jan 22/23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(2018). </a:t>
            </a:r>
          </a:p>
          <a:p>
            <a:r>
              <a:rPr lang="en-US" b="1" dirty="0" smtClean="0">
                <a:ln w="1905"/>
                <a:solidFill>
                  <a:srgbClr val="00B0F0"/>
                </a:solidFill>
                <a:effectLst>
                  <a:innerShdw blurRad="69850" dist="43180" dir="5400000">
                    <a:srgbClr val="000000">
                      <a:alpha val="65000"/>
                    </a:srgbClr>
                  </a:innerShdw>
                </a:effectLst>
              </a:rPr>
              <a:t>Jerusalem: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closest times were in </a:t>
            </a:r>
            <a:r>
              <a:rPr lang="en-US" b="1" dirty="0" smtClean="0">
                <a:ln w="1905"/>
                <a:solidFill>
                  <a:srgbClr val="00B0F0"/>
                </a:solidFill>
                <a:effectLst>
                  <a:innerShdw blurRad="69850" dist="43180" dir="5400000">
                    <a:srgbClr val="000000">
                      <a:alpha val="65000"/>
                    </a:srgbClr>
                  </a:innerShdw>
                </a:effectLst>
              </a:rPr>
              <a:t>Dec 2017,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all times </a:t>
            </a:r>
            <a:b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were an hour difference between Day/Night Season. </a:t>
            </a:r>
          </a:p>
          <a:p>
            <a:r>
              <a:rPr lang="en-US" b="1" dirty="0" smtClean="0">
                <a:ln w="1905"/>
                <a:solidFill>
                  <a:srgbClr val="00B0F0"/>
                </a:solidFill>
                <a:effectLst>
                  <a:innerShdw blurRad="69850" dist="43180" dir="5400000">
                    <a:srgbClr val="000000">
                      <a:alpha val="65000"/>
                    </a:srgbClr>
                  </a:innerShdw>
                </a:effectLst>
              </a:rPr>
              <a:t>Cape Town, South Africa: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Same results as Jerusalem.</a:t>
            </a:r>
          </a:p>
          <a:p>
            <a:r>
              <a:rPr lang="en-US" b="1" dirty="0" smtClean="0">
                <a:ln w="1905"/>
                <a:solidFill>
                  <a:schemeClr val="accent2">
                    <a:lumMod val="20000"/>
                    <a:lumOff val="80000"/>
                  </a:schemeClr>
                </a:solidFill>
                <a:effectLst>
                  <a:innerShdw blurRad="69850" dist="43180" dir="5400000">
                    <a:srgbClr val="000000">
                      <a:alpha val="65000"/>
                    </a:srgbClr>
                  </a:innerShdw>
                </a:effectLst>
              </a:rPr>
              <a:t>Panama: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Nothing close to equal day/night.</a:t>
            </a:r>
          </a:p>
          <a:p>
            <a:r>
              <a:rPr lang="en-US" b="1" dirty="0" smtClean="0">
                <a:ln w="1905"/>
                <a:solidFill>
                  <a:srgbClr val="92D050"/>
                </a:solidFill>
                <a:effectLst>
                  <a:innerShdw blurRad="69850" dist="43180" dir="5400000">
                    <a:srgbClr val="000000">
                      <a:alpha val="65000"/>
                    </a:srgbClr>
                  </a:innerShdw>
                </a:effectLst>
              </a:rPr>
              <a:t>Salem, Ore:  </a:t>
            </a:r>
            <a:r>
              <a:rPr lang="en-US" dirty="0" smtClean="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had 600 AM and 620 </a:t>
            </a:r>
            <a:r>
              <a:rPr lang="en-US" dirty="0">
                <a:ln w="18415" cmpd="sng">
                  <a:solidFill>
                    <a:schemeClr val="accent1">
                      <a:lumMod val="20000"/>
                      <a:lumOff val="80000"/>
                    </a:schemeClr>
                  </a:solidFill>
                  <a:prstDash val="solid"/>
                </a:ln>
                <a:solidFill>
                  <a:srgbClr val="FFFFFF"/>
                </a:solidFill>
                <a:effectLst>
                  <a:outerShdw blurRad="63500" dir="3600000" algn="tl" rotWithShape="0">
                    <a:srgbClr val="000000">
                      <a:alpha val="70000"/>
                    </a:srgbClr>
                  </a:outerShdw>
                </a:effectLst>
              </a:rPr>
              <a:t>PM dated </a:t>
            </a:r>
            <a:r>
              <a:rPr lang="en-US" b="1" dirty="0">
                <a:ln w="1905"/>
                <a:solidFill>
                  <a:srgbClr val="92D050"/>
                </a:solidFill>
                <a:effectLst>
                  <a:innerShdw blurRad="69850" dist="43180" dir="5400000">
                    <a:srgbClr val="000000">
                      <a:alpha val="65000"/>
                    </a:srgbClr>
                  </a:innerShdw>
                </a:effectLst>
              </a:rPr>
              <a:t>Dec </a:t>
            </a:r>
            <a:r>
              <a:rPr lang="en-US" b="1" dirty="0" smtClean="0">
                <a:ln w="1905"/>
                <a:solidFill>
                  <a:srgbClr val="92D050"/>
                </a:solidFill>
                <a:effectLst>
                  <a:innerShdw blurRad="69850" dist="43180" dir="5400000">
                    <a:srgbClr val="000000">
                      <a:alpha val="65000"/>
                    </a:srgbClr>
                  </a:innerShdw>
                </a:effectLst>
              </a:rPr>
              <a:t>21/17.</a:t>
            </a:r>
            <a:endParaRPr lang="en-US" b="1" dirty="0">
              <a:ln w="1905"/>
              <a:solidFill>
                <a:srgbClr val="92D050"/>
              </a:soli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65</a:t>
            </a:fld>
            <a:endParaRPr lang="en-US" dirty="0">
              <a:solidFill>
                <a:schemeClr val="bg1"/>
              </a:solidFill>
            </a:endParaRPr>
          </a:p>
        </p:txBody>
      </p:sp>
      <p:sp>
        <p:nvSpPr>
          <p:cNvPr id="5" name="Rectangle 4"/>
          <p:cNvSpPr/>
          <p:nvPr/>
        </p:nvSpPr>
        <p:spPr>
          <a:xfrm>
            <a:off x="210308" y="226874"/>
            <a:ext cx="8781121"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600" b="1" dirty="0" smtClean="0">
                <a:ln w="11430"/>
                <a:solidFill>
                  <a:schemeClr val="accent3">
                    <a:lumMod val="40000"/>
                    <a:lumOff val="6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There’s not one date that qualifies anywhere on the calendar for a true </a:t>
            </a:r>
            <a:r>
              <a:rPr lang="en-US" sz="3600" b="1" dirty="0" err="1" smtClean="0">
                <a:ln w="11430"/>
                <a:solidFill>
                  <a:schemeClr val="accent3">
                    <a:lumMod val="40000"/>
                    <a:lumOff val="6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equi</a:t>
            </a:r>
            <a:r>
              <a:rPr lang="en-US" sz="3600" b="1" dirty="0" smtClean="0">
                <a:ln w="11430"/>
                <a:solidFill>
                  <a:schemeClr val="accent3">
                    <a:lumMod val="40000"/>
                    <a:lumOff val="6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t>
            </a:r>
            <a:r>
              <a:rPr lang="en-US" sz="3600" b="1" u="sng" dirty="0" smtClean="0">
                <a:ln w="11430"/>
                <a:solidFill>
                  <a:schemeClr val="accent3">
                    <a:lumMod val="40000"/>
                    <a:lumOff val="6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LUX</a:t>
            </a:r>
            <a:r>
              <a:rPr lang="en-US" sz="3600" b="1" dirty="0" smtClean="0">
                <a:ln w="11430"/>
                <a:solidFill>
                  <a:schemeClr val="accent3">
                    <a:lumMod val="40000"/>
                    <a:lumOff val="6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 when using twilights!</a:t>
            </a:r>
            <a:endParaRPr lang="en-US" sz="3600" b="1" cap="none" spc="0" dirty="0">
              <a:ln w="11430"/>
              <a:solidFill>
                <a:schemeClr val="accent3">
                  <a:lumMod val="40000"/>
                  <a:lumOff val="6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pic>
        <p:nvPicPr>
          <p:cNvPr id="6" name="Picture 3" descr="C:\Users\Rae\Desktop\flowers snow yell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2811" y="5257800"/>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181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3">
                <a:alpha val="66000"/>
              </a:schemeClr>
            </a:gs>
            <a:gs pos="47000">
              <a:srgbClr val="FFFF00">
                <a:alpha val="65000"/>
              </a:srgbClr>
            </a:gs>
            <a:gs pos="84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3231"/>
            <a:ext cx="5105400" cy="5066569"/>
          </a:xfrm>
        </p:spPr>
        <p:txBody>
          <a:bodyPr>
            <a:noAutofit/>
            <a:scene3d>
              <a:camera prst="orthographicFront"/>
              <a:lightRig rig="threePt" dir="t"/>
            </a:scene3d>
            <a:sp3d extrusionH="57150">
              <a:bevelT w="38100" h="38100"/>
            </a:sp3d>
          </a:bodyPr>
          <a:lstStyle/>
          <a:p>
            <a:r>
              <a:rPr lang="en-US" sz="2400" b="1" dirty="0">
                <a:solidFill>
                  <a:schemeClr val="accent2">
                    <a:lumMod val="50000"/>
                  </a:schemeClr>
                </a:solidFill>
              </a:rPr>
              <a:t>Deut </a:t>
            </a:r>
            <a:r>
              <a:rPr lang="en-US" sz="2400" b="1" dirty="0" smtClean="0">
                <a:solidFill>
                  <a:schemeClr val="accent2">
                    <a:lumMod val="50000"/>
                  </a:schemeClr>
                </a:solidFill>
              </a:rPr>
              <a:t>17:2-3  </a:t>
            </a:r>
            <a:r>
              <a:rPr lang="en-US" sz="2400" b="1" dirty="0" smtClean="0">
                <a:solidFill>
                  <a:srgbClr val="002060"/>
                </a:solidFill>
              </a:rPr>
              <a:t>If </a:t>
            </a:r>
            <a:r>
              <a:rPr lang="en-US" sz="2400" b="1" dirty="0">
                <a:solidFill>
                  <a:srgbClr val="002060"/>
                </a:solidFill>
              </a:rPr>
              <a:t>there be found among </a:t>
            </a:r>
            <a:r>
              <a:rPr lang="en-US" sz="2400" b="1" dirty="0" smtClean="0">
                <a:solidFill>
                  <a:srgbClr val="002060"/>
                </a:solidFill>
              </a:rPr>
              <a:t>you … 3 [that] hath </a:t>
            </a:r>
            <a:r>
              <a:rPr lang="en-US" sz="2400" b="1" dirty="0">
                <a:solidFill>
                  <a:srgbClr val="002060"/>
                </a:solidFill>
              </a:rPr>
              <a:t>gone and served other gods, and worshipped them, either </a:t>
            </a:r>
            <a:r>
              <a:rPr lang="en-US" sz="2400" b="1" dirty="0">
                <a:solidFill>
                  <a:srgbClr val="002060"/>
                </a:solidFill>
                <a:effectLst>
                  <a:glow rad="139700">
                    <a:schemeClr val="accent2">
                      <a:satMod val="175000"/>
                      <a:alpha val="40000"/>
                    </a:schemeClr>
                  </a:glow>
                </a:effectLst>
              </a:rPr>
              <a:t>the sun</a:t>
            </a:r>
            <a:r>
              <a:rPr lang="en-US" sz="2400" b="1" dirty="0">
                <a:solidFill>
                  <a:srgbClr val="002060"/>
                </a:solidFill>
              </a:rPr>
              <a:t>, or moon, or any of the host of heaven, </a:t>
            </a:r>
            <a:r>
              <a:rPr lang="en-US" sz="2400" b="1" dirty="0">
                <a:solidFill>
                  <a:srgbClr val="002060"/>
                </a:solidFill>
                <a:effectLst>
                  <a:glow rad="139700">
                    <a:schemeClr val="accent2">
                      <a:satMod val="175000"/>
                      <a:alpha val="40000"/>
                    </a:schemeClr>
                  </a:glow>
                </a:effectLst>
              </a:rPr>
              <a:t>which I have not </a:t>
            </a:r>
            <a:r>
              <a:rPr lang="en-US" sz="2400" b="1" dirty="0" smtClean="0">
                <a:solidFill>
                  <a:srgbClr val="002060"/>
                </a:solidFill>
                <a:effectLst>
                  <a:glow rad="139700">
                    <a:schemeClr val="accent2">
                      <a:satMod val="175000"/>
                      <a:alpha val="40000"/>
                    </a:schemeClr>
                  </a:glow>
                </a:effectLst>
              </a:rPr>
              <a:t>commanded</a:t>
            </a:r>
            <a:r>
              <a:rPr lang="en-US" sz="2400" b="1" dirty="0">
                <a:solidFill>
                  <a:srgbClr val="002060"/>
                </a:solidFill>
              </a:rPr>
              <a:t> </a:t>
            </a:r>
            <a:r>
              <a:rPr lang="en-US" sz="2400" b="1" dirty="0" smtClean="0">
                <a:solidFill>
                  <a:srgbClr val="002060"/>
                </a:solidFill>
              </a:rPr>
              <a:t>… [THEN] … </a:t>
            </a:r>
            <a:endParaRPr lang="en-US" sz="2400" b="1" dirty="0">
              <a:solidFill>
                <a:srgbClr val="002060"/>
              </a:solidFill>
            </a:endParaRPr>
          </a:p>
          <a:p>
            <a:endParaRPr lang="en-US" sz="900" dirty="0">
              <a:solidFill>
                <a:schemeClr val="accent2">
                  <a:lumMod val="50000"/>
                </a:schemeClr>
              </a:solidFill>
            </a:endParaRPr>
          </a:p>
          <a:p>
            <a:r>
              <a:rPr lang="en-US" sz="2400" b="1" dirty="0">
                <a:solidFill>
                  <a:schemeClr val="accent2">
                    <a:lumMod val="50000"/>
                  </a:schemeClr>
                </a:solidFill>
              </a:rPr>
              <a:t>Deut </a:t>
            </a:r>
            <a:r>
              <a:rPr lang="en-US" sz="2400" b="1" dirty="0" smtClean="0">
                <a:solidFill>
                  <a:schemeClr val="accent2">
                    <a:lumMod val="50000"/>
                  </a:schemeClr>
                </a:solidFill>
              </a:rPr>
              <a:t>4:19  </a:t>
            </a:r>
            <a:r>
              <a:rPr lang="en-US" sz="2400" b="1" dirty="0" smtClean="0">
                <a:solidFill>
                  <a:srgbClr val="002060"/>
                </a:solidFill>
                <a:effectLst>
                  <a:glow rad="139700">
                    <a:schemeClr val="accent2">
                      <a:satMod val="175000"/>
                      <a:alpha val="40000"/>
                    </a:schemeClr>
                  </a:glow>
                </a:effectLst>
              </a:rPr>
              <a:t>And </a:t>
            </a:r>
            <a:r>
              <a:rPr lang="en-US" sz="2400" b="1" dirty="0">
                <a:solidFill>
                  <a:srgbClr val="002060"/>
                </a:solidFill>
                <a:effectLst>
                  <a:glow rad="139700">
                    <a:schemeClr val="accent2">
                      <a:satMod val="175000"/>
                      <a:alpha val="40000"/>
                    </a:schemeClr>
                  </a:glow>
                </a:effectLst>
              </a:rPr>
              <a:t>lest thou lift up thine eyes unto heaven, </a:t>
            </a:r>
            <a:r>
              <a:rPr lang="en-US" sz="2400" b="1" dirty="0" smtClean="0">
                <a:solidFill>
                  <a:srgbClr val="002060"/>
                </a:solidFill>
                <a:effectLst>
                  <a:glow rad="139700">
                    <a:schemeClr val="accent2">
                      <a:satMod val="175000"/>
                      <a:alpha val="40000"/>
                    </a:schemeClr>
                  </a:glow>
                </a:effectLst>
              </a:rPr>
              <a:t>and …  </a:t>
            </a:r>
            <a:r>
              <a:rPr lang="en-US" sz="2400" b="1" dirty="0" err="1" smtClean="0">
                <a:solidFill>
                  <a:srgbClr val="002060"/>
                </a:solidFill>
                <a:effectLst>
                  <a:glow rad="139700">
                    <a:schemeClr val="accent2">
                      <a:satMod val="175000"/>
                      <a:alpha val="40000"/>
                    </a:schemeClr>
                  </a:glow>
                </a:effectLst>
              </a:rPr>
              <a:t>seest</a:t>
            </a:r>
            <a:r>
              <a:rPr lang="en-US" sz="2400" b="1" dirty="0" smtClean="0">
                <a:solidFill>
                  <a:srgbClr val="002060"/>
                </a:solidFill>
                <a:effectLst>
                  <a:glow rad="139700">
                    <a:schemeClr val="accent2">
                      <a:satMod val="175000"/>
                      <a:alpha val="40000"/>
                    </a:schemeClr>
                  </a:glow>
                </a:effectLst>
              </a:rPr>
              <a:t> </a:t>
            </a:r>
            <a:r>
              <a:rPr lang="en-US" sz="2400" b="1" dirty="0">
                <a:solidFill>
                  <a:srgbClr val="002060"/>
                </a:solidFill>
                <a:effectLst>
                  <a:glow rad="139700">
                    <a:schemeClr val="accent2">
                      <a:satMod val="175000"/>
                      <a:alpha val="40000"/>
                    </a:schemeClr>
                  </a:glow>
                </a:effectLst>
              </a:rPr>
              <a:t>the sun</a:t>
            </a:r>
            <a:r>
              <a:rPr lang="en-US" sz="2400" b="1" dirty="0">
                <a:solidFill>
                  <a:srgbClr val="002060"/>
                </a:solidFill>
              </a:rPr>
              <a:t>, and the moon, and the stars, </a:t>
            </a:r>
            <a:r>
              <a:rPr lang="en-US" sz="2400" b="1" dirty="0" smtClean="0">
                <a:solidFill>
                  <a:srgbClr val="002060"/>
                </a:solidFill>
              </a:rPr>
              <a:t/>
            </a:r>
            <a:br>
              <a:rPr lang="en-US" sz="2400" b="1" dirty="0" smtClean="0">
                <a:solidFill>
                  <a:srgbClr val="002060"/>
                </a:solidFill>
              </a:rPr>
            </a:br>
            <a:r>
              <a:rPr lang="en-US" sz="2400" b="1" dirty="0" smtClean="0">
                <a:solidFill>
                  <a:srgbClr val="002060"/>
                </a:solidFill>
              </a:rPr>
              <a:t>even </a:t>
            </a:r>
            <a:r>
              <a:rPr lang="en-US" sz="2400" b="1" dirty="0">
                <a:solidFill>
                  <a:srgbClr val="002060"/>
                </a:solidFill>
              </a:rPr>
              <a:t>all the host of heaven, </a:t>
            </a:r>
            <a:r>
              <a:rPr lang="en-US" sz="2400" b="1" dirty="0" smtClean="0">
                <a:solidFill>
                  <a:srgbClr val="002060"/>
                </a:solidFill>
              </a:rPr>
              <a:t/>
            </a:r>
            <a:br>
              <a:rPr lang="en-US" sz="2400" b="1" dirty="0" smtClean="0">
                <a:solidFill>
                  <a:srgbClr val="002060"/>
                </a:solidFill>
              </a:rPr>
            </a:br>
            <a:r>
              <a:rPr lang="en-US" sz="2400" b="1" dirty="0" err="1" smtClean="0">
                <a:solidFill>
                  <a:srgbClr val="002060"/>
                </a:solidFill>
                <a:effectLst>
                  <a:glow rad="139700">
                    <a:schemeClr val="accent2">
                      <a:satMod val="175000"/>
                      <a:alpha val="40000"/>
                    </a:schemeClr>
                  </a:glow>
                </a:effectLst>
              </a:rPr>
              <a:t>shouldest</a:t>
            </a:r>
            <a:r>
              <a:rPr lang="en-US" sz="2400" b="1" dirty="0" smtClean="0">
                <a:solidFill>
                  <a:srgbClr val="002060"/>
                </a:solidFill>
                <a:effectLst>
                  <a:glow rad="139700">
                    <a:schemeClr val="accent2">
                      <a:satMod val="175000"/>
                      <a:alpha val="40000"/>
                    </a:schemeClr>
                  </a:glow>
                </a:effectLst>
              </a:rPr>
              <a:t> </a:t>
            </a:r>
            <a:r>
              <a:rPr lang="en-US" sz="2400" b="1" dirty="0">
                <a:solidFill>
                  <a:srgbClr val="002060"/>
                </a:solidFill>
                <a:effectLst>
                  <a:glow rad="139700">
                    <a:schemeClr val="accent2">
                      <a:satMod val="175000"/>
                      <a:alpha val="40000"/>
                    </a:schemeClr>
                  </a:glow>
                </a:effectLst>
              </a:rPr>
              <a:t>be driven to worship </a:t>
            </a:r>
            <a:r>
              <a:rPr lang="en-US" sz="2400" b="1" dirty="0" smtClean="0">
                <a:solidFill>
                  <a:srgbClr val="002060"/>
                </a:solidFill>
                <a:effectLst>
                  <a:glow rad="139700">
                    <a:schemeClr val="accent2">
                      <a:satMod val="175000"/>
                      <a:alpha val="40000"/>
                    </a:schemeClr>
                  </a:glow>
                </a:effectLst>
              </a:rPr>
              <a:t/>
            </a:r>
            <a:br>
              <a:rPr lang="en-US" sz="2400" b="1" dirty="0" smtClean="0">
                <a:solidFill>
                  <a:srgbClr val="002060"/>
                </a:solidFill>
                <a:effectLst>
                  <a:glow rad="139700">
                    <a:schemeClr val="accent2">
                      <a:satMod val="175000"/>
                      <a:alpha val="40000"/>
                    </a:schemeClr>
                  </a:glow>
                </a:effectLst>
              </a:rPr>
            </a:br>
            <a:r>
              <a:rPr lang="en-US" sz="2400" b="1" dirty="0" smtClean="0">
                <a:solidFill>
                  <a:srgbClr val="002060"/>
                </a:solidFill>
                <a:effectLst>
                  <a:glow rad="139700">
                    <a:schemeClr val="accent2">
                      <a:satMod val="175000"/>
                      <a:alpha val="40000"/>
                    </a:schemeClr>
                  </a:glow>
                </a:effectLst>
              </a:rPr>
              <a:t>them</a:t>
            </a:r>
            <a:r>
              <a:rPr lang="en-US" sz="2400" b="1" dirty="0">
                <a:solidFill>
                  <a:srgbClr val="002060"/>
                </a:solidFill>
                <a:effectLst>
                  <a:glow rad="139700">
                    <a:schemeClr val="accent2">
                      <a:satMod val="175000"/>
                      <a:alpha val="40000"/>
                    </a:schemeClr>
                  </a:glow>
                </a:effectLst>
              </a:rPr>
              <a:t>, and serve </a:t>
            </a:r>
            <a:r>
              <a:rPr lang="en-US" sz="2400" b="1" dirty="0" smtClean="0">
                <a:solidFill>
                  <a:srgbClr val="002060"/>
                </a:solidFill>
                <a:effectLst>
                  <a:glow rad="139700">
                    <a:schemeClr val="accent2">
                      <a:satMod val="175000"/>
                      <a:alpha val="40000"/>
                    </a:schemeClr>
                  </a:glow>
                </a:effectLst>
              </a:rPr>
              <a:t>them … [THEN] …</a:t>
            </a:r>
          </a:p>
        </p:txBody>
      </p:sp>
      <p:sp>
        <p:nvSpPr>
          <p:cNvPr id="5" name="Slide Number Placeholder 4"/>
          <p:cNvSpPr>
            <a:spLocks noGrp="1"/>
          </p:cNvSpPr>
          <p:nvPr>
            <p:ph type="sldNum" sz="quarter" idx="12"/>
          </p:nvPr>
        </p:nvSpPr>
        <p:spPr/>
        <p:txBody>
          <a:bodyPr/>
          <a:lstStyle/>
          <a:p>
            <a:fld id="{E8A709BF-5144-4E0C-93F2-78512D165852}" type="slidenum">
              <a:rPr lang="en-US" smtClean="0"/>
              <a:t>66</a:t>
            </a:fld>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8424" y="609600"/>
            <a:ext cx="3660776" cy="36607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ectangle 5"/>
          <p:cNvSpPr/>
          <p:nvPr/>
        </p:nvSpPr>
        <p:spPr>
          <a:xfrm>
            <a:off x="0" y="83403"/>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Problem #5 ~ </a:t>
            </a:r>
            <a:r>
              <a:rPr lang="en-US" sz="36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Looking to the sun!</a:t>
            </a:r>
            <a:endParaRPr lang="en-US" sz="2400" b="1" cap="none" spc="0" dirty="0">
              <a:ln w="11430"/>
              <a:solidFill>
                <a:schemeClr val="accent2">
                  <a:lumMod val="50000"/>
                </a:schemeClr>
              </a:solidFill>
              <a:effectLst>
                <a:outerShdw blurRad="50800" dist="39000" dir="5460000" algn="tl">
                  <a:srgbClr val="000000">
                    <a:alpha val="38000"/>
                  </a:srgbClr>
                </a:outerShdw>
              </a:effectLst>
              <a:latin typeface="Kristen ITC" pitchFamily="66" charset="0"/>
            </a:endParaRPr>
          </a:p>
        </p:txBody>
      </p:sp>
      <p:sp>
        <p:nvSpPr>
          <p:cNvPr id="7" name="Text Placeholder 3"/>
          <p:cNvSpPr txBox="1">
            <a:spLocks/>
          </p:cNvSpPr>
          <p:nvPr/>
        </p:nvSpPr>
        <p:spPr>
          <a:xfrm>
            <a:off x="5105400" y="4572000"/>
            <a:ext cx="3886200" cy="1143000"/>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000" b="1" dirty="0" smtClean="0">
                <a:solidFill>
                  <a:schemeClr val="accent2">
                    <a:lumMod val="50000"/>
                  </a:schemeClr>
                </a:solidFill>
                <a:effectLst>
                  <a:glow rad="101600">
                    <a:schemeClr val="accent2">
                      <a:satMod val="175000"/>
                      <a:alpha val="40000"/>
                    </a:schemeClr>
                  </a:glow>
                </a:effectLst>
                <a:latin typeface="Comic Sans MS" pitchFamily="66" charset="0"/>
              </a:rPr>
              <a:t>The penalty was death for linking worship times with the created lights in the sky</a:t>
            </a:r>
            <a:r>
              <a:rPr lang="en-US" sz="2000" b="1" dirty="0" smtClean="0">
                <a:solidFill>
                  <a:schemeClr val="accent2">
                    <a:lumMod val="50000"/>
                  </a:schemeClr>
                </a:solidFill>
                <a:latin typeface="Comic Sans MS" pitchFamily="66" charset="0"/>
              </a:rPr>
              <a:t>.</a:t>
            </a:r>
          </a:p>
        </p:txBody>
      </p:sp>
      <p:sp>
        <p:nvSpPr>
          <p:cNvPr id="9" name="Rectangle 8"/>
          <p:cNvSpPr/>
          <p:nvPr/>
        </p:nvSpPr>
        <p:spPr>
          <a:xfrm>
            <a:off x="381000" y="5744900"/>
            <a:ext cx="8382000" cy="1015663"/>
          </a:xfrm>
          <a:prstGeom prst="rect">
            <a:avLst/>
          </a:prstGeom>
          <a:solidFill>
            <a:schemeClr val="accent2">
              <a:lumMod val="50000"/>
            </a:schemeClr>
          </a:solidFill>
          <a:scene3d>
            <a:camera prst="orthographicFront"/>
            <a:lightRig rig="threePt" dir="t"/>
          </a:scene3d>
          <a:sp3d>
            <a:bevelT w="152400" h="50800" prst="softRound"/>
          </a:sp3d>
        </p:spPr>
        <p:txBody>
          <a:bodyPr wrap="square" lIns="91440" tIns="45720" rIns="91440" bIns="45720">
            <a:spAutoFit/>
          </a:bodyPr>
          <a:lstStyle/>
          <a:p>
            <a:pPr algn="ct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Covenant Calendar observes the “light” </a:t>
            </a:r>
            <a:b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3000" b="1" u="sng"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not</a:t>
            </a: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 the object that provides the light.</a:t>
            </a:r>
            <a:endParaRPr lang="en-US" sz="3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spTree>
    <p:extLst>
      <p:ext uri="{BB962C8B-B14F-4D97-AF65-F5344CB8AC3E}">
        <p14:creationId xmlns:p14="http://schemas.microsoft.com/office/powerpoint/2010/main" val="2392250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1">
                    <a:shade val="50000"/>
                  </a:schemeClr>
                </a:solidFill>
              </a:rPr>
              <a:t>“THE” Equinox Accusation</a:t>
            </a:r>
            <a:endParaRPr lang="en-US" sz="5400" b="1" dirty="0">
              <a:ln w="50800"/>
              <a:solidFill>
                <a:schemeClr val="bg1">
                  <a:shade val="50000"/>
                </a:schemeClr>
              </a:solidFill>
            </a:endParaRPr>
          </a:p>
        </p:txBody>
      </p:sp>
      <p:sp>
        <p:nvSpPr>
          <p:cNvPr id="3" name="Content Placeholder 2"/>
          <p:cNvSpPr>
            <a:spLocks noGrp="1"/>
          </p:cNvSpPr>
          <p:nvPr>
            <p:ph idx="1"/>
          </p:nvPr>
        </p:nvSpPr>
        <p:spPr>
          <a:xfrm>
            <a:off x="152400" y="1143000"/>
            <a:ext cx="4191000" cy="3048000"/>
          </a:xfrm>
        </p:spPr>
        <p:txBody>
          <a:bodyPr>
            <a:normAutofit fontScale="92500" lnSpcReduction="10000"/>
            <a:scene3d>
              <a:camera prst="orthographicFront"/>
              <a:lightRig rig="balanced" dir="t">
                <a:rot lat="0" lon="0" rev="2100000"/>
              </a:lightRig>
            </a:scene3d>
            <a:sp3d extrusionH="57150" prstMaterial="metal">
              <a:bevelT w="38100" h="25400"/>
              <a:contourClr>
                <a:schemeClr val="bg2"/>
              </a:contourClr>
            </a:sp3d>
          </a:bodyPr>
          <a:lstStyle/>
          <a:p>
            <a:pPr marL="0" indent="0" algn="ctr">
              <a:buNone/>
            </a:pPr>
            <a:r>
              <a:rPr lang="en-US" sz="4400" b="1" dirty="0" smtClean="0">
                <a:ln w="50800"/>
                <a:solidFill>
                  <a:schemeClr val="bg1">
                    <a:shade val="50000"/>
                  </a:schemeClr>
                </a:solidFill>
              </a:rPr>
              <a:t>This accusation comes in the form of a question for  Covenant Calendar.</a:t>
            </a:r>
            <a:endParaRPr lang="en-US" sz="4400" b="1" dirty="0">
              <a:ln w="50800"/>
              <a:solidFill>
                <a:schemeClr val="bg1">
                  <a:shade val="5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67</a:t>
            </a:fld>
            <a:endParaRPr lang="en-US" dirty="0">
              <a:solidFill>
                <a:schemeClr val="bg1"/>
              </a:solidFill>
            </a:endParaRPr>
          </a:p>
        </p:txBody>
      </p:sp>
      <p:sp>
        <p:nvSpPr>
          <p:cNvPr id="5" name="Content Placeholder 2"/>
          <p:cNvSpPr txBox="1">
            <a:spLocks/>
          </p:cNvSpPr>
          <p:nvPr/>
        </p:nvSpPr>
        <p:spPr>
          <a:xfrm>
            <a:off x="5867400" y="1905000"/>
            <a:ext cx="3200400" cy="3124200"/>
          </a:xfrm>
          <a:prstGeom prst="rect">
            <a:avLst/>
          </a:prstGeom>
        </p:spPr>
        <p:txBody>
          <a:bodyPr vert="horz" lIns="91440" tIns="45720" rIns="91440" bIns="45720" rtlCol="0">
            <a:normAutofit lnSpcReduction="10000"/>
            <a:scene3d>
              <a:camera prst="orthographicFront"/>
              <a:lightRig rig="balanced" dir="t">
                <a:rot lat="0" lon="0" rev="2100000"/>
              </a:lightRig>
            </a:scene3d>
            <a:sp3d extrusionH="57150" prstMaterial="metal">
              <a:bevelT w="38100" h="25400"/>
              <a:contourClr>
                <a:schemeClr val="bg2"/>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smtClean="0">
                <a:ln w="50800"/>
                <a:solidFill>
                  <a:srgbClr val="FFC000"/>
                </a:solidFill>
              </a:rPr>
              <a:t>Would it be </a:t>
            </a:r>
            <a:br>
              <a:rPr lang="en-US" sz="4400" b="1" dirty="0" smtClean="0">
                <a:ln w="50800"/>
                <a:solidFill>
                  <a:srgbClr val="FFC000"/>
                </a:solidFill>
              </a:rPr>
            </a:br>
            <a:r>
              <a:rPr lang="en-US" sz="4400" b="1" dirty="0" smtClean="0">
                <a:ln w="50800"/>
                <a:solidFill>
                  <a:srgbClr val="FFC000"/>
                </a:solidFill>
              </a:rPr>
              <a:t>sun worship </a:t>
            </a:r>
            <a:br>
              <a:rPr lang="en-US" sz="4400" b="1" dirty="0" smtClean="0">
                <a:ln w="50800"/>
                <a:solidFill>
                  <a:srgbClr val="FFC000"/>
                </a:solidFill>
              </a:rPr>
            </a:br>
            <a:r>
              <a:rPr lang="en-US" sz="4400" b="1" dirty="0" smtClean="0">
                <a:ln w="50800"/>
                <a:solidFill>
                  <a:srgbClr val="FFC000"/>
                </a:solidFill>
              </a:rPr>
              <a:t>to look to </a:t>
            </a:r>
            <a:br>
              <a:rPr lang="en-US" sz="4400" b="1" dirty="0" smtClean="0">
                <a:ln w="50800"/>
                <a:solidFill>
                  <a:srgbClr val="FFC000"/>
                </a:solidFill>
              </a:rPr>
            </a:br>
            <a:r>
              <a:rPr lang="en-US" sz="4400" b="1" dirty="0" smtClean="0">
                <a:ln w="50800"/>
                <a:solidFill>
                  <a:srgbClr val="FFC000"/>
                </a:solidFill>
              </a:rPr>
              <a:t>the sun for</a:t>
            </a:r>
            <a:br>
              <a:rPr lang="en-US" sz="4400" b="1" dirty="0" smtClean="0">
                <a:ln w="50800"/>
                <a:solidFill>
                  <a:srgbClr val="FFC000"/>
                </a:solidFill>
              </a:rPr>
            </a:br>
            <a:r>
              <a:rPr lang="en-US" sz="4400" b="1" dirty="0" smtClean="0">
                <a:ln w="50800"/>
                <a:solidFill>
                  <a:srgbClr val="FFC000"/>
                </a:solidFill>
              </a:rPr>
              <a:t> equinox? </a:t>
            </a:r>
            <a:endParaRPr lang="en-US" sz="4400" b="1" dirty="0">
              <a:ln w="50800"/>
              <a:solidFill>
                <a:srgbClr val="FFC000"/>
              </a:solidFill>
            </a:endParaRPr>
          </a:p>
        </p:txBody>
      </p:sp>
      <p:sp>
        <p:nvSpPr>
          <p:cNvPr id="6" name="Rectangle 5"/>
          <p:cNvSpPr/>
          <p:nvPr/>
        </p:nvSpPr>
        <p:spPr>
          <a:xfrm>
            <a:off x="304800" y="5335250"/>
            <a:ext cx="83820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4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Answer:  That’s the </a:t>
            </a:r>
            <a:br>
              <a:rPr lang="en-US" sz="44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4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wrong question!   </a:t>
            </a:r>
            <a:r>
              <a:rPr lang="en-US" sz="4400" b="1" dirty="0" smtClean="0">
                <a:ln w="11430"/>
                <a:solidFill>
                  <a:srgbClr val="92D05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Why?</a:t>
            </a:r>
            <a:endParaRPr lang="en-US" sz="4400" b="1" cap="none" spc="0" dirty="0">
              <a:ln w="11430"/>
              <a:solidFill>
                <a:srgbClr val="92D05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2102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172200" cy="403860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1905">
                  <a:solidFill>
                    <a:sysClr val="windowText" lastClr="000000"/>
                  </a:solidFill>
                </a:ln>
                <a:solidFill>
                  <a:schemeClr val="accent1">
                    <a:lumMod val="60000"/>
                    <a:lumOff val="40000"/>
                  </a:schemeClr>
                </a:solidFill>
                <a:effectLst>
                  <a:innerShdw blurRad="69850" dist="43180" dir="5400000">
                    <a:srgbClr val="000000">
                      <a:alpha val="65000"/>
                    </a:srgbClr>
                  </a:innerShdw>
                </a:effectLst>
                <a:latin typeface="Cooper Black" pitchFamily="18" charset="0"/>
              </a:rPr>
              <a:t>Check out your shadow!</a:t>
            </a:r>
            <a:br>
              <a:rPr lang="en-US" sz="5400" b="1" dirty="0" smtClean="0">
                <a:ln w="1905">
                  <a:solidFill>
                    <a:sysClr val="windowText" lastClr="000000"/>
                  </a:solidFill>
                </a:ln>
                <a:solidFill>
                  <a:schemeClr val="accent1">
                    <a:lumMod val="60000"/>
                    <a:lumOff val="40000"/>
                  </a:schemeClr>
                </a:solidFill>
                <a:effectLst>
                  <a:innerShdw blurRad="69850" dist="43180" dir="5400000">
                    <a:srgbClr val="000000">
                      <a:alpha val="65000"/>
                    </a:srgbClr>
                  </a:innerShdw>
                </a:effectLst>
                <a:latin typeface="Cooper Black" pitchFamily="18" charset="0"/>
              </a:rPr>
            </a:br>
            <a:r>
              <a:rPr lang="en-US" sz="5400" b="1" dirty="0" smtClean="0">
                <a:ln w="1905">
                  <a:solidFill>
                    <a:sysClr val="windowText" lastClr="000000"/>
                  </a:solidFill>
                </a:ln>
                <a:solidFill>
                  <a:schemeClr val="accent1">
                    <a:lumMod val="60000"/>
                    <a:lumOff val="40000"/>
                  </a:schemeClr>
                </a:solidFill>
                <a:effectLst>
                  <a:innerShdw blurRad="69850" dist="43180" dir="5400000">
                    <a:srgbClr val="000000">
                      <a:alpha val="65000"/>
                    </a:srgbClr>
                  </a:innerShdw>
                </a:effectLst>
                <a:latin typeface="Cooper Black" pitchFamily="18" charset="0"/>
              </a:rPr>
              <a:t>You will have your back to the sun, not your face!</a:t>
            </a:r>
            <a:endParaRPr lang="en-US" sz="5400" b="1" dirty="0">
              <a:ln w="1905">
                <a:solidFill>
                  <a:sysClr val="windowText" lastClr="000000"/>
                </a:solidFill>
              </a:ln>
              <a:solidFill>
                <a:schemeClr val="accent1">
                  <a:lumMod val="60000"/>
                  <a:lumOff val="40000"/>
                </a:schemeClr>
              </a:solidFill>
              <a:effectLst>
                <a:innerShdw blurRad="69850" dist="43180" dir="5400000">
                  <a:srgbClr val="000000">
                    <a:alpha val="65000"/>
                  </a:srgbClr>
                </a:innerShdw>
              </a:effectLst>
              <a:latin typeface="Cooper Black" pitchFamily="18" charset="0"/>
            </a:endParaRPr>
          </a:p>
        </p:txBody>
      </p:sp>
      <p:sp>
        <p:nvSpPr>
          <p:cNvPr id="3" name="Content Placeholder 2"/>
          <p:cNvSpPr>
            <a:spLocks noGrp="1"/>
          </p:cNvSpPr>
          <p:nvPr>
            <p:ph idx="1"/>
          </p:nvPr>
        </p:nvSpPr>
        <p:spPr>
          <a:xfrm>
            <a:off x="537839" y="3657600"/>
            <a:ext cx="6091561" cy="3048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marL="0" indent="0">
              <a:spcBef>
                <a:spcPts val="0"/>
              </a:spcBef>
              <a:buNone/>
            </a:pPr>
            <a:r>
              <a:rPr lang="en-US" sz="4000" b="1" dirty="0" smtClean="0">
                <a:ln w="50800"/>
                <a:solidFill>
                  <a:schemeClr val="accent3"/>
                </a:solidFill>
              </a:rPr>
              <a:t>Equinox Components: </a:t>
            </a:r>
          </a:p>
          <a:p>
            <a:pPr marL="742950" indent="-742950">
              <a:spcBef>
                <a:spcPts val="0"/>
              </a:spcBef>
              <a:buAutoNum type="arabicPeriod"/>
            </a:pPr>
            <a:r>
              <a:rPr lang="en-US" sz="4000" b="1" dirty="0" smtClean="0">
                <a:ln w="50800"/>
                <a:solidFill>
                  <a:schemeClr val="accent3"/>
                </a:solidFill>
              </a:rPr>
              <a:t>Mazzaroth</a:t>
            </a:r>
          </a:p>
          <a:p>
            <a:pPr marL="742950" indent="-742950">
              <a:spcBef>
                <a:spcPts val="0"/>
              </a:spcBef>
              <a:buAutoNum type="arabicPeriod"/>
            </a:pPr>
            <a:r>
              <a:rPr lang="en-US" sz="4000" b="1" dirty="0" smtClean="0">
                <a:ln w="50800"/>
                <a:solidFill>
                  <a:schemeClr val="accent3"/>
                </a:solidFill>
              </a:rPr>
              <a:t>Sun </a:t>
            </a:r>
            <a:r>
              <a:rPr lang="en-US" sz="2800" b="1" dirty="0" smtClean="0">
                <a:ln w="50800"/>
                <a:solidFill>
                  <a:schemeClr val="accent3"/>
                </a:solidFill>
              </a:rPr>
              <a:t>(provides the light)</a:t>
            </a:r>
            <a:endParaRPr lang="en-US" sz="4000" b="1" dirty="0" smtClean="0">
              <a:ln w="50800"/>
              <a:solidFill>
                <a:schemeClr val="accent3"/>
              </a:solidFill>
            </a:endParaRPr>
          </a:p>
          <a:p>
            <a:pPr marL="742950" indent="-742950">
              <a:spcBef>
                <a:spcPts val="0"/>
              </a:spcBef>
              <a:buAutoNum type="arabicPeriod"/>
            </a:pPr>
            <a:r>
              <a:rPr lang="en-US" sz="4000" b="1" dirty="0" smtClean="0">
                <a:ln w="50800"/>
                <a:solidFill>
                  <a:schemeClr val="accent3"/>
                </a:solidFill>
              </a:rPr>
              <a:t>Light </a:t>
            </a:r>
            <a:r>
              <a:rPr lang="en-US" sz="2800" b="1" dirty="0" smtClean="0">
                <a:ln w="50800"/>
                <a:solidFill>
                  <a:schemeClr val="accent3"/>
                </a:solidFill>
              </a:rPr>
              <a:t>(provides the shadow)</a:t>
            </a:r>
            <a:endParaRPr lang="en-US" sz="4000" b="1" dirty="0" smtClean="0">
              <a:ln w="50800"/>
              <a:solidFill>
                <a:schemeClr val="accent3"/>
              </a:solidFill>
            </a:endParaRPr>
          </a:p>
          <a:p>
            <a:pPr marL="742950" indent="-742950">
              <a:spcBef>
                <a:spcPts val="0"/>
              </a:spcBef>
              <a:buAutoNum type="arabicPeriod"/>
            </a:pPr>
            <a:r>
              <a:rPr lang="en-US" sz="4000" b="1" dirty="0" smtClean="0">
                <a:ln w="50800"/>
                <a:solidFill>
                  <a:schemeClr val="accent3"/>
                </a:solidFill>
              </a:rPr>
              <a:t>Earth </a:t>
            </a:r>
            <a:r>
              <a:rPr lang="en-US" sz="2800" b="1" dirty="0" smtClean="0">
                <a:ln w="50800"/>
                <a:solidFill>
                  <a:schemeClr val="accent3"/>
                </a:solidFill>
              </a:rPr>
              <a:t>(receives the shadow)</a:t>
            </a:r>
            <a:endParaRPr lang="en-US" sz="2800" b="1" dirty="0">
              <a:ln w="50800"/>
              <a:solidFill>
                <a:schemeClr val="accent3"/>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68</a:t>
            </a:fld>
            <a:endParaRPr lang="en-US" dirty="0">
              <a:solidFill>
                <a:schemeClr val="bg1"/>
              </a:solidFill>
            </a:endParaRPr>
          </a:p>
        </p:txBody>
      </p:sp>
      <p:sp>
        <p:nvSpPr>
          <p:cNvPr id="7" name="Rectangle 6"/>
          <p:cNvSpPr/>
          <p:nvPr/>
        </p:nvSpPr>
        <p:spPr>
          <a:xfrm>
            <a:off x="6477000" y="5186809"/>
            <a:ext cx="2180404"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8000" b="1" dirty="0" smtClean="0">
                <a:ln w="11430"/>
                <a:solidFill>
                  <a:schemeClr val="accent1"/>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rPr>
              <a:t>Yes</a:t>
            </a:r>
            <a:r>
              <a:rPr lang="en-US" sz="8000" b="1" cap="none" spc="0" dirty="0" smtClean="0">
                <a:ln w="11430"/>
                <a:solidFill>
                  <a:schemeClr val="accent1"/>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rPr>
              <a:t>!</a:t>
            </a:r>
            <a:endParaRPr lang="en-US" sz="8000" b="1" cap="none" spc="0" dirty="0">
              <a:ln w="11430"/>
              <a:solidFill>
                <a:schemeClr val="accent1"/>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3448006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1500"/>
                                        <p:tgtEl>
                                          <p:spTgt spid="3">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1500"/>
                                        <p:tgtEl>
                                          <p:spTgt spid="3">
                                            <p:txEl>
                                              <p:pRg st="1" end="1"/>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left)">
                                      <p:cBhvr>
                                        <p:cTn id="36" dur="1500"/>
                                        <p:tgtEl>
                                          <p:spTgt spid="3">
                                            <p:txEl>
                                              <p:pRg st="2" end="2"/>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1500"/>
                                        <p:tgtEl>
                                          <p:spTgt spid="3">
                                            <p:txEl>
                                              <p:pRg st="3" end="3"/>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left)">
                                      <p:cBhvr>
                                        <p:cTn id="42"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1">
                    <a:shade val="50000"/>
                  </a:schemeClr>
                </a:solidFill>
              </a:rPr>
              <a:t>“THE” Next Question</a:t>
            </a:r>
            <a:endParaRPr lang="en-US" sz="5400" b="1" dirty="0">
              <a:ln w="50800"/>
              <a:solidFill>
                <a:schemeClr val="bg1">
                  <a:shade val="50000"/>
                </a:schemeClr>
              </a:solidFill>
            </a:endParaRPr>
          </a:p>
        </p:txBody>
      </p:sp>
      <p:sp>
        <p:nvSpPr>
          <p:cNvPr id="3" name="Content Placeholder 2"/>
          <p:cNvSpPr>
            <a:spLocks noGrp="1"/>
          </p:cNvSpPr>
          <p:nvPr>
            <p:ph idx="1"/>
          </p:nvPr>
        </p:nvSpPr>
        <p:spPr>
          <a:xfrm>
            <a:off x="457200" y="1295401"/>
            <a:ext cx="4191000" cy="2362199"/>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en-US" sz="4400" b="1" dirty="0" smtClean="0">
                <a:ln w="50800"/>
                <a:solidFill>
                  <a:schemeClr val="bg1">
                    <a:shade val="50000"/>
                  </a:schemeClr>
                </a:solidFill>
              </a:rPr>
              <a:t>How does one determine the </a:t>
            </a:r>
            <a:r>
              <a:rPr lang="en-US" sz="4400" b="1" dirty="0" err="1" smtClean="0">
                <a:ln w="50800"/>
                <a:solidFill>
                  <a:schemeClr val="bg1">
                    <a:shade val="50000"/>
                  </a:schemeClr>
                </a:solidFill>
              </a:rPr>
              <a:t>equi</a:t>
            </a:r>
            <a:r>
              <a:rPr lang="en-US" sz="4400" b="1" dirty="0" smtClean="0">
                <a:ln w="50800"/>
                <a:solidFill>
                  <a:schemeClr val="bg1">
                    <a:shade val="50000"/>
                  </a:schemeClr>
                </a:solidFill>
              </a:rPr>
              <a:t>-</a:t>
            </a:r>
            <a:r>
              <a:rPr lang="en-US" sz="4400" b="1" u="sng" dirty="0" smtClean="0">
                <a:ln w="50800"/>
                <a:solidFill>
                  <a:schemeClr val="bg1">
                    <a:shade val="50000"/>
                  </a:schemeClr>
                </a:solidFill>
              </a:rPr>
              <a:t>LUX</a:t>
            </a:r>
            <a:r>
              <a:rPr lang="en-US" sz="4400" b="1" dirty="0" smtClean="0">
                <a:ln w="50800"/>
                <a:solidFill>
                  <a:schemeClr val="bg1">
                    <a:shade val="50000"/>
                  </a:schemeClr>
                </a:solidFill>
              </a:rPr>
              <a:t>?</a:t>
            </a:r>
            <a:endParaRPr lang="en-US" sz="4400" b="1" dirty="0">
              <a:ln w="50800"/>
              <a:solidFill>
                <a:schemeClr val="bg1">
                  <a:shade val="5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69</a:t>
            </a:fld>
            <a:endParaRPr lang="en-US" dirty="0">
              <a:solidFill>
                <a:schemeClr val="bg1"/>
              </a:solidFill>
            </a:endParaRPr>
          </a:p>
        </p:txBody>
      </p:sp>
      <p:sp>
        <p:nvSpPr>
          <p:cNvPr id="5" name="Content Placeholder 2"/>
          <p:cNvSpPr txBox="1">
            <a:spLocks/>
          </p:cNvSpPr>
          <p:nvPr/>
        </p:nvSpPr>
        <p:spPr>
          <a:xfrm>
            <a:off x="304800" y="4191000"/>
            <a:ext cx="6172200" cy="2560320"/>
          </a:xfrm>
          <a:prstGeom prst="rect">
            <a:avLst/>
          </a:prstGeom>
        </p:spPr>
        <p:txBody>
          <a:bodyPr vert="horz" lIns="91440" tIns="45720" rIns="91440" bIns="45720" rtlCol="0">
            <a:normAutofit fontScale="85000" lnSpcReduction="20000"/>
            <a:scene3d>
              <a:camera prst="orthographicFront"/>
              <a:lightRig rig="balanced" dir="t">
                <a:rot lat="0" lon="0" rev="2100000"/>
              </a:lightRig>
            </a:scene3d>
            <a:sp3d extrusionH="57150" prstMaterial="metal">
              <a:bevelT w="38100" h="25400"/>
              <a:contourClr>
                <a:schemeClr val="bg2"/>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4400" b="1" dirty="0" smtClean="0">
                <a:ln w="50800"/>
                <a:solidFill>
                  <a:schemeClr val="bg1">
                    <a:shade val="50000"/>
                  </a:schemeClr>
                </a:solidFill>
              </a:rPr>
              <a:t>By looking to the </a:t>
            </a:r>
            <a:r>
              <a:rPr lang="en-US" sz="4400" b="1" u="sng" dirty="0" smtClean="0">
                <a:ln w="50800"/>
                <a:solidFill>
                  <a:schemeClr val="accent3"/>
                </a:solidFill>
              </a:rPr>
              <a:t>SUN</a:t>
            </a:r>
            <a:r>
              <a:rPr lang="en-US" sz="4400" b="1" dirty="0" smtClean="0">
                <a:ln w="50800"/>
                <a:solidFill>
                  <a:schemeClr val="accent3"/>
                </a:solidFill>
              </a:rPr>
              <a:t>-rise &amp; </a:t>
            </a:r>
            <a:br>
              <a:rPr lang="en-US" sz="4400" b="1" dirty="0" smtClean="0">
                <a:ln w="50800"/>
                <a:solidFill>
                  <a:schemeClr val="accent3"/>
                </a:solidFill>
              </a:rPr>
            </a:br>
            <a:r>
              <a:rPr lang="en-US" sz="4400" b="1" u="sng" dirty="0" smtClean="0">
                <a:ln w="50800"/>
                <a:solidFill>
                  <a:schemeClr val="accent3"/>
                </a:solidFill>
              </a:rPr>
              <a:t>SUN</a:t>
            </a:r>
            <a:r>
              <a:rPr lang="en-US" sz="4400" b="1" dirty="0" smtClean="0">
                <a:ln w="50800"/>
                <a:solidFill>
                  <a:schemeClr val="accent3"/>
                </a:solidFill>
              </a:rPr>
              <a:t>-set</a:t>
            </a:r>
            <a:r>
              <a:rPr lang="en-US" sz="4400" b="1" dirty="0" smtClean="0">
                <a:ln w="50800"/>
                <a:solidFill>
                  <a:schemeClr val="bg1">
                    <a:shade val="50000"/>
                  </a:schemeClr>
                </a:solidFill>
              </a:rPr>
              <a:t> to determine what </a:t>
            </a:r>
            <a:br>
              <a:rPr lang="en-US" sz="4400" b="1" dirty="0" smtClean="0">
                <a:ln w="50800"/>
                <a:solidFill>
                  <a:schemeClr val="bg1">
                    <a:shade val="50000"/>
                  </a:schemeClr>
                </a:solidFill>
              </a:rPr>
            </a:br>
            <a:r>
              <a:rPr lang="en-US" sz="4400" b="1" dirty="0" smtClean="0">
                <a:ln w="50800"/>
                <a:solidFill>
                  <a:schemeClr val="bg1">
                    <a:shade val="50000"/>
                  </a:schemeClr>
                </a:solidFill>
              </a:rPr>
              <a:t>is supposed to be equal day </a:t>
            </a:r>
            <a:br>
              <a:rPr lang="en-US" sz="4400" b="1" dirty="0" smtClean="0">
                <a:ln w="50800"/>
                <a:solidFill>
                  <a:schemeClr val="bg1">
                    <a:shade val="50000"/>
                  </a:schemeClr>
                </a:solidFill>
              </a:rPr>
            </a:br>
            <a:r>
              <a:rPr lang="en-US" sz="4400" b="1" dirty="0" smtClean="0">
                <a:ln w="50800"/>
                <a:solidFill>
                  <a:schemeClr val="bg1">
                    <a:shade val="50000"/>
                  </a:schemeClr>
                </a:solidFill>
              </a:rPr>
              <a:t>and equal night!</a:t>
            </a:r>
            <a:endParaRPr lang="en-US" sz="4400" b="1" dirty="0">
              <a:ln w="50800"/>
              <a:solidFill>
                <a:schemeClr val="bg1">
                  <a:shade val="50000"/>
                </a:schemeClr>
              </a:solidFill>
            </a:endParaRPr>
          </a:p>
        </p:txBody>
      </p:sp>
      <p:sp>
        <p:nvSpPr>
          <p:cNvPr id="6" name="Rectangle 5"/>
          <p:cNvSpPr/>
          <p:nvPr/>
        </p:nvSpPr>
        <p:spPr>
          <a:xfrm>
            <a:off x="6019806" y="1676400"/>
            <a:ext cx="2959465" cy="501675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Could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that be</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considered</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as sacred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regard for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the sun,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or sun</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worship?</a:t>
            </a:r>
            <a:endParaRPr lang="en-US" sz="4000" b="1" cap="none" spc="0" dirty="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344440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964680" cy="1143000"/>
          </a:xfrm>
        </p:spPr>
        <p:txBody>
          <a:bodyPr>
            <a:noAutofit/>
            <a:scene3d>
              <a:camera prst="orthographicFront"/>
              <a:lightRig rig="threePt" dir="t"/>
            </a:scene3d>
            <a:sp3d extrusionH="57150">
              <a:bevelT w="38100" h="38100"/>
            </a:sp3d>
          </a:bodyPr>
          <a:lstStyle/>
          <a:p>
            <a:r>
              <a:rPr lang="en-US" sz="4000" dirty="0" smtClean="0">
                <a:ln>
                  <a:solidFill>
                    <a:schemeClr val="accent3">
                      <a:lumMod val="40000"/>
                      <a:lumOff val="60000"/>
                    </a:schemeClr>
                  </a:solidFill>
                </a:ln>
                <a:solidFill>
                  <a:schemeClr val="accent2">
                    <a:lumMod val="50000"/>
                  </a:schemeClr>
                </a:solidFill>
                <a:latin typeface="Cooper Black" pitchFamily="18" charset="0"/>
              </a:rPr>
              <a:t>Many Options for Calendar Year-Start</a:t>
            </a:r>
            <a:endParaRPr lang="en-US" sz="4000" dirty="0">
              <a:ln>
                <a:solidFill>
                  <a:schemeClr val="accent3">
                    <a:lumMod val="40000"/>
                    <a:lumOff val="60000"/>
                  </a:schemeClr>
                </a:solidFill>
              </a:ln>
              <a:solidFill>
                <a:schemeClr val="accent2">
                  <a:lumMod val="50000"/>
                </a:schemeClr>
              </a:solidFill>
              <a:latin typeface="Cooper Black" pitchFamily="18" charset="0"/>
            </a:endParaRPr>
          </a:p>
        </p:txBody>
      </p:sp>
      <p:sp>
        <p:nvSpPr>
          <p:cNvPr id="3" name="Content Placeholder 2"/>
          <p:cNvSpPr>
            <a:spLocks noGrp="1"/>
          </p:cNvSpPr>
          <p:nvPr>
            <p:ph sz="half" idx="1"/>
          </p:nvPr>
        </p:nvSpPr>
        <p:spPr>
          <a:xfrm>
            <a:off x="228600" y="1447800"/>
            <a:ext cx="4038600" cy="5105400"/>
          </a:xfrm>
        </p:spPr>
        <p:txBody>
          <a:bodyPr>
            <a:normAutofit lnSpcReduction="10000"/>
            <a:scene3d>
              <a:camera prst="orthographicFront"/>
              <a:lightRig rig="threePt" dir="t"/>
            </a:scene3d>
            <a:sp3d extrusionH="57150">
              <a:bevelT w="38100" h="38100"/>
            </a:sp3d>
          </a:bodyPr>
          <a:lstStyle/>
          <a:p>
            <a:r>
              <a:rPr lang="en-US" b="1" dirty="0" smtClean="0">
                <a:solidFill>
                  <a:schemeClr val="accent2">
                    <a:lumMod val="50000"/>
                  </a:schemeClr>
                </a:solidFill>
              </a:rPr>
              <a:t>Equinox &amp; 1</a:t>
            </a:r>
            <a:r>
              <a:rPr lang="en-US" b="1" baseline="30000" dirty="0" smtClean="0">
                <a:solidFill>
                  <a:schemeClr val="accent2">
                    <a:lumMod val="50000"/>
                  </a:schemeClr>
                </a:solidFill>
              </a:rPr>
              <a:t>st</a:t>
            </a:r>
            <a:r>
              <a:rPr lang="en-US" b="1" dirty="0" smtClean="0">
                <a:solidFill>
                  <a:schemeClr val="accent2">
                    <a:lumMod val="50000"/>
                  </a:schemeClr>
                </a:solidFill>
              </a:rPr>
              <a:t> new moon AFTER equinox</a:t>
            </a:r>
          </a:p>
          <a:p>
            <a:r>
              <a:rPr lang="en-US" b="1" dirty="0" smtClean="0">
                <a:solidFill>
                  <a:schemeClr val="accent2">
                    <a:lumMod val="50000"/>
                  </a:schemeClr>
                </a:solidFill>
              </a:rPr>
              <a:t>Equinox &amp; new moon CLOSEST to equinox</a:t>
            </a:r>
          </a:p>
          <a:p>
            <a:r>
              <a:rPr lang="en-US" b="1" dirty="0" smtClean="0">
                <a:solidFill>
                  <a:schemeClr val="accent2">
                    <a:lumMod val="50000"/>
                  </a:schemeClr>
                </a:solidFill>
              </a:rPr>
              <a:t>Equinox &amp; Abib of Barley AFTER equinox</a:t>
            </a:r>
          </a:p>
          <a:p>
            <a:r>
              <a:rPr lang="en-US" b="1" dirty="0" smtClean="0">
                <a:solidFill>
                  <a:srgbClr val="0070C0"/>
                </a:solidFill>
              </a:rPr>
              <a:t>Equinox &amp; 1</a:t>
            </a:r>
            <a:r>
              <a:rPr lang="en-US" b="1" baseline="30000" dirty="0" smtClean="0">
                <a:solidFill>
                  <a:srgbClr val="0070C0"/>
                </a:solidFill>
              </a:rPr>
              <a:t>st</a:t>
            </a:r>
            <a:r>
              <a:rPr lang="en-US" b="1" dirty="0" smtClean="0">
                <a:solidFill>
                  <a:srgbClr val="0070C0"/>
                </a:solidFill>
              </a:rPr>
              <a:t> day of calendar AFTER shadow sign </a:t>
            </a:r>
            <a:br>
              <a:rPr lang="en-US" b="1" dirty="0" smtClean="0">
                <a:solidFill>
                  <a:srgbClr val="0070C0"/>
                </a:solidFill>
              </a:rPr>
            </a:br>
            <a:r>
              <a:rPr lang="en-US" b="1" dirty="0" smtClean="0">
                <a:solidFill>
                  <a:srgbClr val="0070C0"/>
                </a:solidFill>
              </a:rPr>
              <a:t>(</a:t>
            </a:r>
            <a:r>
              <a:rPr lang="en-US" b="1" dirty="0" err="1" smtClean="0">
                <a:solidFill>
                  <a:srgbClr val="0070C0"/>
                </a:solidFill>
              </a:rPr>
              <a:t>eg</a:t>
            </a:r>
            <a:r>
              <a:rPr lang="en-US" b="1" dirty="0" smtClean="0">
                <a:solidFill>
                  <a:srgbClr val="0070C0"/>
                </a:solidFill>
              </a:rPr>
              <a:t>: The Covenant Calendar of Yahuah - </a:t>
            </a:r>
            <a:r>
              <a:rPr lang="en-US" b="1" dirty="0" smtClean="0">
                <a:solidFill>
                  <a:srgbClr val="FF0000"/>
                </a:solidFill>
              </a:rPr>
              <a:t>also Enoch Calendar!</a:t>
            </a:r>
            <a:r>
              <a:rPr lang="en-US" b="1" dirty="0" smtClean="0">
                <a:solidFill>
                  <a:srgbClr val="0070C0"/>
                </a:solidFill>
              </a:rPr>
              <a:t>)</a:t>
            </a:r>
            <a:endParaRPr lang="en-US" b="1" dirty="0">
              <a:solidFill>
                <a:srgbClr val="0070C0"/>
              </a:solidFill>
            </a:endParaRPr>
          </a:p>
        </p:txBody>
      </p:sp>
      <p:sp>
        <p:nvSpPr>
          <p:cNvPr id="5" name="Slide Number Placeholder 4"/>
          <p:cNvSpPr>
            <a:spLocks noGrp="1"/>
          </p:cNvSpPr>
          <p:nvPr>
            <p:ph type="sldNum" sz="quarter" idx="12"/>
          </p:nvPr>
        </p:nvSpPr>
        <p:spPr/>
        <p:txBody>
          <a:bodyPr/>
          <a:lstStyle/>
          <a:p>
            <a:fld id="{E8A709BF-5144-4E0C-93F2-78512D165852}" type="slidenum">
              <a:rPr lang="en-US" smtClean="0"/>
              <a:t>7</a:t>
            </a:fld>
            <a:endParaRPr lang="en-US"/>
          </a:p>
        </p:txBody>
      </p:sp>
      <p:pic>
        <p:nvPicPr>
          <p:cNvPr id="7171" name="Picture 3" descr="C:\Users\Rae\Desktop\calendar edit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
            <a:ext cx="2057400" cy="20846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4343400" y="1447800"/>
            <a:ext cx="4572000" cy="4038600"/>
          </a:xfrm>
        </p:spPr>
        <p:txBody>
          <a:bodyPr>
            <a:normAutofit lnSpcReduction="10000"/>
            <a:scene3d>
              <a:camera prst="orthographicFront"/>
              <a:lightRig rig="threePt" dir="t"/>
            </a:scene3d>
            <a:sp3d extrusionH="57150">
              <a:bevelT w="38100" h="38100"/>
            </a:sp3d>
          </a:bodyPr>
          <a:lstStyle/>
          <a:p>
            <a:r>
              <a:rPr lang="en-US" b="1" dirty="0" err="1" smtClean="0">
                <a:solidFill>
                  <a:schemeClr val="accent2">
                    <a:lumMod val="50000"/>
                  </a:schemeClr>
                </a:solidFill>
              </a:rPr>
              <a:t>equi</a:t>
            </a:r>
            <a:r>
              <a:rPr lang="en-US" b="1" dirty="0" smtClean="0">
                <a:solidFill>
                  <a:schemeClr val="accent2">
                    <a:lumMod val="50000"/>
                  </a:schemeClr>
                </a:solidFill>
              </a:rPr>
              <a:t>-LUX and 1</a:t>
            </a:r>
            <a:r>
              <a:rPr lang="en-US" b="1" baseline="30000" dirty="0" smtClean="0">
                <a:solidFill>
                  <a:schemeClr val="accent2">
                    <a:lumMod val="50000"/>
                  </a:schemeClr>
                </a:solidFill>
              </a:rPr>
              <a:t>st</a:t>
            </a:r>
            <a:r>
              <a:rPr lang="en-US" b="1" dirty="0" smtClean="0">
                <a:solidFill>
                  <a:schemeClr val="accent2">
                    <a:lumMod val="50000"/>
                  </a:schemeClr>
                </a:solidFill>
              </a:rPr>
              <a:t> </a:t>
            </a:r>
            <a:br>
              <a:rPr lang="en-US" b="1" dirty="0" smtClean="0">
                <a:solidFill>
                  <a:schemeClr val="accent2">
                    <a:lumMod val="50000"/>
                  </a:schemeClr>
                </a:solidFill>
              </a:rPr>
            </a:br>
            <a:r>
              <a:rPr lang="en-US" b="1" dirty="0" smtClean="0">
                <a:solidFill>
                  <a:schemeClr val="accent2">
                    <a:lumMod val="50000"/>
                  </a:schemeClr>
                </a:solidFill>
              </a:rPr>
              <a:t>new moon AFTER </a:t>
            </a:r>
            <a:r>
              <a:rPr lang="en-US" b="1" dirty="0" err="1" smtClean="0">
                <a:solidFill>
                  <a:schemeClr val="accent2">
                    <a:lumMod val="50000"/>
                  </a:schemeClr>
                </a:solidFill>
              </a:rPr>
              <a:t>equi</a:t>
            </a:r>
            <a:r>
              <a:rPr lang="en-US" b="1" dirty="0" smtClean="0">
                <a:solidFill>
                  <a:schemeClr val="accent2">
                    <a:lumMod val="50000"/>
                  </a:schemeClr>
                </a:solidFill>
              </a:rPr>
              <a:t>-LUX</a:t>
            </a:r>
          </a:p>
          <a:p>
            <a:r>
              <a:rPr lang="en-US" b="1" dirty="0" err="1" smtClean="0">
                <a:solidFill>
                  <a:schemeClr val="accent2">
                    <a:lumMod val="50000"/>
                  </a:schemeClr>
                </a:solidFill>
              </a:rPr>
              <a:t>equi</a:t>
            </a:r>
            <a:r>
              <a:rPr lang="en-US" b="1" dirty="0" smtClean="0">
                <a:solidFill>
                  <a:schemeClr val="accent2">
                    <a:lumMod val="50000"/>
                  </a:schemeClr>
                </a:solidFill>
              </a:rPr>
              <a:t>-LUX and 1</a:t>
            </a:r>
            <a:r>
              <a:rPr lang="en-US" b="1" baseline="30000" dirty="0" smtClean="0">
                <a:solidFill>
                  <a:schemeClr val="accent2">
                    <a:lumMod val="50000"/>
                  </a:schemeClr>
                </a:solidFill>
              </a:rPr>
              <a:t>st</a:t>
            </a:r>
            <a:r>
              <a:rPr lang="en-US" b="1" dirty="0" smtClean="0">
                <a:solidFill>
                  <a:schemeClr val="accent2">
                    <a:lumMod val="50000"/>
                  </a:schemeClr>
                </a:solidFill>
              </a:rPr>
              <a:t> new moon CLOSEST to </a:t>
            </a:r>
            <a:r>
              <a:rPr lang="en-US" b="1" dirty="0" err="1" smtClean="0">
                <a:solidFill>
                  <a:schemeClr val="accent2">
                    <a:lumMod val="50000"/>
                  </a:schemeClr>
                </a:solidFill>
              </a:rPr>
              <a:t>equi</a:t>
            </a:r>
            <a:r>
              <a:rPr lang="en-US" b="1" dirty="0" smtClean="0">
                <a:solidFill>
                  <a:schemeClr val="accent2">
                    <a:lumMod val="50000"/>
                  </a:schemeClr>
                </a:solidFill>
              </a:rPr>
              <a:t>-LUX</a:t>
            </a:r>
          </a:p>
          <a:p>
            <a:r>
              <a:rPr lang="en-US" b="1" dirty="0" err="1" smtClean="0">
                <a:solidFill>
                  <a:srgbClr val="006600"/>
                </a:solidFill>
              </a:rPr>
              <a:t>equi</a:t>
            </a:r>
            <a:r>
              <a:rPr lang="en-US" b="1" dirty="0" smtClean="0">
                <a:solidFill>
                  <a:srgbClr val="006600"/>
                </a:solidFill>
              </a:rPr>
              <a:t>-LUX and Abib of Barley</a:t>
            </a:r>
          </a:p>
          <a:p>
            <a:r>
              <a:rPr lang="en-US" b="1" dirty="0" smtClean="0">
                <a:solidFill>
                  <a:srgbClr val="FF0000"/>
                </a:solidFill>
              </a:rPr>
              <a:t>And this:  Altitude has something to do with </a:t>
            </a:r>
            <a:br>
              <a:rPr lang="en-US" b="1" dirty="0" smtClean="0">
                <a:solidFill>
                  <a:srgbClr val="FF0000"/>
                </a:solidFill>
              </a:rPr>
            </a:br>
            <a:r>
              <a:rPr lang="en-US" b="1" dirty="0" smtClean="0">
                <a:solidFill>
                  <a:srgbClr val="FF0000"/>
                </a:solidFill>
              </a:rPr>
              <a:t>when the day begins?!</a:t>
            </a:r>
            <a:endParaRPr lang="en-US" b="1" dirty="0">
              <a:solidFill>
                <a:srgbClr val="FF0000"/>
              </a:solidFill>
            </a:endParaRPr>
          </a:p>
        </p:txBody>
      </p:sp>
      <p:sp>
        <p:nvSpPr>
          <p:cNvPr id="6" name="Rectangle 5"/>
          <p:cNvSpPr/>
          <p:nvPr/>
        </p:nvSpPr>
        <p:spPr>
          <a:xfrm>
            <a:off x="4402166" y="5228272"/>
            <a:ext cx="4284634" cy="1477328"/>
          </a:xfrm>
          <a:prstGeom prst="rect">
            <a:avLst/>
          </a:prstGeom>
          <a:solidFill>
            <a:schemeClr val="accent2">
              <a:lumMod val="50000"/>
            </a:schemeClr>
          </a:solidFill>
          <a:scene3d>
            <a:camera prst="orthographicFront"/>
            <a:lightRig rig="threePt" dir="t"/>
          </a:scene3d>
          <a:sp3d>
            <a:bevelT w="152400" h="50800" prst="softRound"/>
          </a:sp3d>
        </p:spPr>
        <p:txBody>
          <a:bodyPr wrap="none" lIns="91440" tIns="45720" rIns="91440" bIns="45720">
            <a:spAutoFit/>
            <a:sp3d extrusionH="57150">
              <a:bevelT h="25400" prst="softRound"/>
            </a:sp3d>
          </a:bodyPr>
          <a:lstStyle/>
          <a:p>
            <a:pPr algn="ct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Covenant Calendar &amp;</a:t>
            </a:r>
            <a:b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Enoch Calendar are</a:t>
            </a:r>
            <a:b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3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not near the same!</a:t>
            </a:r>
            <a:endParaRPr lang="en-US" sz="3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spTree>
    <p:extLst>
      <p:ext uri="{BB962C8B-B14F-4D97-AF65-F5344CB8AC3E}">
        <p14:creationId xmlns:p14="http://schemas.microsoft.com/office/powerpoint/2010/main" val="926207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17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17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175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175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175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threePt" dir="t"/>
            </a:scene3d>
            <a:sp3d extrusionH="57150">
              <a:bevelT h="25400" prst="softRound"/>
            </a:sp3d>
          </a:bodyPr>
          <a:lstStyle/>
          <a:p>
            <a:r>
              <a:rPr lang="en-US" b="1" spc="300" dirty="0" smtClean="0">
                <a:ln w="11430">
                  <a:solidFill>
                    <a:schemeClr val="accent1">
                      <a:lumMod val="50000"/>
                    </a:schemeClr>
                  </a:solidFill>
                </a:ln>
                <a:solidFill>
                  <a:schemeClr val="accent1">
                    <a:lumMod val="75000"/>
                  </a:schemeClr>
                </a:solidFill>
                <a:effectLst>
                  <a:outerShdw blurRad="50800" dist="39000" dir="5460000" algn="tl">
                    <a:srgbClr val="000000">
                      <a:alpha val="38000"/>
                    </a:srgbClr>
                  </a:outerShdw>
                </a:effectLst>
                <a:latin typeface="Cooper Black" pitchFamily="18" charset="0"/>
              </a:rPr>
              <a:t>Definition of Equinox Yahuah’s Way </a:t>
            </a:r>
            <a:endParaRPr lang="en-US" dirty="0">
              <a:ln w="11430">
                <a:solidFill>
                  <a:schemeClr val="accent1">
                    <a:lumMod val="50000"/>
                  </a:schemeClr>
                </a:solidFill>
              </a:ln>
              <a:solidFill>
                <a:schemeClr val="accent1">
                  <a:lumMod val="75000"/>
                </a:schemeClr>
              </a:solidFill>
            </a:endParaRPr>
          </a:p>
        </p:txBody>
      </p:sp>
      <p:sp>
        <p:nvSpPr>
          <p:cNvPr id="6" name="Content Placeholder 5"/>
          <p:cNvSpPr>
            <a:spLocks noGrp="1"/>
          </p:cNvSpPr>
          <p:nvPr>
            <p:ph sz="half" idx="2"/>
          </p:nvPr>
        </p:nvSpPr>
        <p:spPr>
          <a:xfrm>
            <a:off x="457200" y="1142999"/>
            <a:ext cx="4191000" cy="5715001"/>
          </a:xfrm>
        </p:spPr>
        <p:txBody>
          <a:bodyPr>
            <a:normAutofit fontScale="92500"/>
          </a:bodyPr>
          <a:lstStyle/>
          <a:p>
            <a:pPr lvl="0">
              <a:lnSpc>
                <a:spcPct val="120000"/>
              </a:lnSpc>
            </a:pPr>
            <a:r>
              <a:rPr lang="en-US" b="1" dirty="0">
                <a:ln>
                  <a:solidFill>
                    <a:schemeClr val="tx1"/>
                  </a:solidFill>
                </a:ln>
                <a:solidFill>
                  <a:schemeClr val="accent1">
                    <a:lumMod val="50000"/>
                  </a:schemeClr>
                </a:solidFill>
              </a:rPr>
              <a:t>The </a:t>
            </a:r>
            <a:r>
              <a:rPr lang="en-US" b="1" dirty="0" smtClean="0">
                <a:ln>
                  <a:solidFill>
                    <a:schemeClr val="tx1"/>
                  </a:solidFill>
                </a:ln>
                <a:solidFill>
                  <a:schemeClr val="accent1">
                    <a:lumMod val="50000"/>
                  </a:schemeClr>
                </a:solidFill>
              </a:rPr>
              <a:t>vernal equinox [tequfah H8622] </a:t>
            </a:r>
            <a:r>
              <a:rPr lang="en-US" b="1" dirty="0">
                <a:ln>
                  <a:solidFill>
                    <a:schemeClr val="tx1"/>
                  </a:solidFill>
                </a:ln>
                <a:solidFill>
                  <a:schemeClr val="accent1">
                    <a:lumMod val="50000"/>
                  </a:schemeClr>
                </a:solidFill>
              </a:rPr>
              <a:t>is </a:t>
            </a:r>
            <a:r>
              <a:rPr lang="en-US" b="1" dirty="0" smtClean="0">
                <a:ln>
                  <a:solidFill>
                    <a:schemeClr val="tx1"/>
                  </a:solidFill>
                </a:ln>
                <a:solidFill>
                  <a:schemeClr val="accent1">
                    <a:lumMod val="50000"/>
                  </a:schemeClr>
                </a:solidFill>
              </a:rPr>
              <a:t>one </a:t>
            </a:r>
            <a:r>
              <a:rPr lang="en-US" b="1" dirty="0">
                <a:ln>
                  <a:solidFill>
                    <a:schemeClr val="tx1"/>
                  </a:solidFill>
                </a:ln>
                <a:solidFill>
                  <a:schemeClr val="accent1">
                    <a:lumMod val="50000"/>
                  </a:schemeClr>
                </a:solidFill>
              </a:rPr>
              <a:t>24 hour cycle </a:t>
            </a:r>
            <a:r>
              <a:rPr lang="en-US" b="1" dirty="0" smtClean="0">
                <a:ln>
                  <a:solidFill>
                    <a:schemeClr val="tx1"/>
                  </a:solidFill>
                </a:ln>
                <a:solidFill>
                  <a:schemeClr val="accent1">
                    <a:lumMod val="50000"/>
                  </a:schemeClr>
                </a:solidFill>
              </a:rPr>
              <a:t/>
            </a:r>
            <a:br>
              <a:rPr lang="en-US" b="1" dirty="0" smtClean="0">
                <a:ln>
                  <a:solidFill>
                    <a:schemeClr val="tx1"/>
                  </a:solidFill>
                </a:ln>
                <a:solidFill>
                  <a:schemeClr val="accent1">
                    <a:lumMod val="50000"/>
                  </a:schemeClr>
                </a:solidFill>
              </a:rPr>
            </a:br>
            <a:r>
              <a:rPr lang="en-US" b="1" dirty="0" smtClean="0">
                <a:ln>
                  <a:solidFill>
                    <a:schemeClr val="tx1"/>
                  </a:solidFill>
                </a:ln>
                <a:solidFill>
                  <a:schemeClr val="accent1">
                    <a:lumMod val="50000"/>
                  </a:schemeClr>
                </a:solidFill>
              </a:rPr>
              <a:t>for </a:t>
            </a:r>
            <a:r>
              <a:rPr lang="en-US" b="1" dirty="0">
                <a:ln>
                  <a:solidFill>
                    <a:schemeClr val="tx1"/>
                  </a:solidFill>
                </a:ln>
                <a:solidFill>
                  <a:schemeClr val="accent1">
                    <a:lumMod val="50000"/>
                  </a:schemeClr>
                </a:solidFill>
              </a:rPr>
              <a:t>the whole </a:t>
            </a:r>
            <a:r>
              <a:rPr lang="en-US" b="1" dirty="0" smtClean="0">
                <a:ln>
                  <a:solidFill>
                    <a:schemeClr val="tx1"/>
                  </a:solidFill>
                </a:ln>
                <a:solidFill>
                  <a:schemeClr val="accent1">
                    <a:lumMod val="50000"/>
                  </a:schemeClr>
                </a:solidFill>
              </a:rPr>
              <a:t>world.   </a:t>
            </a:r>
            <a:endParaRPr lang="en-US" b="1" dirty="0">
              <a:ln>
                <a:solidFill>
                  <a:schemeClr val="tx1"/>
                </a:solidFill>
              </a:ln>
              <a:solidFill>
                <a:schemeClr val="accent1">
                  <a:lumMod val="50000"/>
                </a:schemeClr>
              </a:solidFill>
            </a:endParaRPr>
          </a:p>
          <a:p>
            <a:pPr lvl="0">
              <a:lnSpc>
                <a:spcPct val="120000"/>
              </a:lnSpc>
            </a:pPr>
            <a:r>
              <a:rPr lang="en-US" b="1" dirty="0">
                <a:ln>
                  <a:solidFill>
                    <a:schemeClr val="tx1"/>
                  </a:solidFill>
                </a:ln>
                <a:solidFill>
                  <a:schemeClr val="accent1">
                    <a:lumMod val="50000"/>
                  </a:schemeClr>
                </a:solidFill>
              </a:rPr>
              <a:t>This is at the exact time </a:t>
            </a:r>
            <a:r>
              <a:rPr lang="en-US" b="1" dirty="0" smtClean="0">
                <a:ln>
                  <a:solidFill>
                    <a:schemeClr val="tx1"/>
                  </a:solidFill>
                </a:ln>
                <a:solidFill>
                  <a:schemeClr val="accent1">
                    <a:lumMod val="50000"/>
                  </a:schemeClr>
                </a:solidFill>
              </a:rPr>
              <a:t/>
            </a:r>
            <a:br>
              <a:rPr lang="en-US" b="1" dirty="0" smtClean="0">
                <a:ln>
                  <a:solidFill>
                    <a:schemeClr val="tx1"/>
                  </a:solidFill>
                </a:ln>
                <a:solidFill>
                  <a:schemeClr val="accent1">
                    <a:lumMod val="50000"/>
                  </a:schemeClr>
                </a:solidFill>
              </a:rPr>
            </a:br>
            <a:r>
              <a:rPr lang="en-US" b="1" dirty="0" smtClean="0">
                <a:ln>
                  <a:solidFill>
                    <a:schemeClr val="tx1"/>
                  </a:solidFill>
                </a:ln>
                <a:solidFill>
                  <a:schemeClr val="accent1">
                    <a:lumMod val="50000"/>
                  </a:schemeClr>
                </a:solidFill>
              </a:rPr>
              <a:t>when </a:t>
            </a:r>
            <a:r>
              <a:rPr lang="en-US" b="1" dirty="0">
                <a:ln>
                  <a:solidFill>
                    <a:schemeClr val="tx1"/>
                  </a:solidFill>
                </a:ln>
                <a:solidFill>
                  <a:schemeClr val="accent1">
                    <a:lumMod val="50000"/>
                  </a:schemeClr>
                </a:solidFill>
              </a:rPr>
              <a:t>the celestial equator intersects the sun’s ecliptic path in the heavens</a:t>
            </a:r>
            <a:r>
              <a:rPr lang="en-US" b="1" dirty="0" smtClean="0">
                <a:ln>
                  <a:solidFill>
                    <a:schemeClr val="tx1"/>
                  </a:solidFill>
                </a:ln>
                <a:solidFill>
                  <a:schemeClr val="accent1">
                    <a:lumMod val="50000"/>
                  </a:schemeClr>
                </a:solidFill>
              </a:rPr>
              <a:t>. </a:t>
            </a:r>
            <a:br>
              <a:rPr lang="en-US" b="1" dirty="0" smtClean="0">
                <a:ln>
                  <a:solidFill>
                    <a:schemeClr val="tx1"/>
                  </a:solidFill>
                </a:ln>
                <a:solidFill>
                  <a:schemeClr val="accent1">
                    <a:lumMod val="50000"/>
                  </a:schemeClr>
                </a:solidFill>
              </a:rPr>
            </a:br>
            <a:r>
              <a:rPr lang="en-US" b="1" dirty="0" smtClean="0">
                <a:ln>
                  <a:solidFill>
                    <a:schemeClr val="tx1"/>
                  </a:solidFill>
                </a:ln>
                <a:solidFill>
                  <a:schemeClr val="accent1">
                    <a:lumMod val="50000"/>
                  </a:schemeClr>
                </a:solidFill>
              </a:rPr>
              <a:t>These are </a:t>
            </a:r>
            <a:r>
              <a:rPr lang="en-US" b="1" u="sng" dirty="0">
                <a:ln>
                  <a:solidFill>
                    <a:schemeClr val="tx1"/>
                  </a:solidFill>
                </a:ln>
                <a:solidFill>
                  <a:schemeClr val="accent1">
                    <a:lumMod val="50000"/>
                  </a:schemeClr>
                </a:solidFill>
              </a:rPr>
              <a:t>two fixed points </a:t>
            </a:r>
            <a:r>
              <a:rPr lang="en-US" b="1" u="sng" dirty="0" smtClean="0">
                <a:ln>
                  <a:solidFill>
                    <a:schemeClr val="tx1"/>
                  </a:solidFill>
                </a:ln>
                <a:solidFill>
                  <a:schemeClr val="accent1">
                    <a:lumMod val="50000"/>
                  </a:schemeClr>
                </a:solidFill>
              </a:rPr>
              <a:t/>
            </a:r>
            <a:br>
              <a:rPr lang="en-US" b="1" u="sng" dirty="0" smtClean="0">
                <a:ln>
                  <a:solidFill>
                    <a:schemeClr val="tx1"/>
                  </a:solidFill>
                </a:ln>
                <a:solidFill>
                  <a:schemeClr val="accent1">
                    <a:lumMod val="50000"/>
                  </a:schemeClr>
                </a:solidFill>
              </a:rPr>
            </a:br>
            <a:r>
              <a:rPr lang="en-US" b="1" u="sng" dirty="0" smtClean="0">
                <a:ln>
                  <a:solidFill>
                    <a:schemeClr val="tx1"/>
                  </a:solidFill>
                </a:ln>
                <a:solidFill>
                  <a:schemeClr val="accent1">
                    <a:lumMod val="50000"/>
                  </a:schemeClr>
                </a:solidFill>
              </a:rPr>
              <a:t>of </a:t>
            </a:r>
            <a:r>
              <a:rPr lang="en-US" b="1" u="sng" dirty="0">
                <a:ln>
                  <a:solidFill>
                    <a:schemeClr val="tx1"/>
                  </a:solidFill>
                </a:ln>
                <a:solidFill>
                  <a:schemeClr val="accent1">
                    <a:lumMod val="50000"/>
                  </a:schemeClr>
                </a:solidFill>
              </a:rPr>
              <a:t>authority</a:t>
            </a:r>
            <a:r>
              <a:rPr lang="en-US" b="1" dirty="0">
                <a:ln>
                  <a:solidFill>
                    <a:schemeClr val="tx1"/>
                  </a:solidFill>
                </a:ln>
                <a:solidFill>
                  <a:schemeClr val="accent1">
                    <a:lumMod val="50000"/>
                  </a:schemeClr>
                </a:solidFill>
              </a:rPr>
              <a:t>.</a:t>
            </a:r>
            <a:r>
              <a:rPr lang="en-US" b="1" dirty="0" smtClean="0">
                <a:ln>
                  <a:solidFill>
                    <a:schemeClr val="tx1"/>
                  </a:solidFill>
                </a:ln>
                <a:solidFill>
                  <a:schemeClr val="accent1">
                    <a:lumMod val="50000"/>
                  </a:schemeClr>
                </a:solidFill>
              </a:rPr>
              <a:t> </a:t>
            </a:r>
          </a:p>
          <a:p>
            <a:pPr>
              <a:lnSpc>
                <a:spcPct val="120000"/>
              </a:lnSpc>
            </a:pPr>
            <a:r>
              <a:rPr lang="en-US" b="1" dirty="0">
                <a:ln>
                  <a:solidFill>
                    <a:schemeClr val="tx1"/>
                  </a:solidFill>
                </a:ln>
                <a:solidFill>
                  <a:schemeClr val="accent1">
                    <a:lumMod val="50000"/>
                  </a:schemeClr>
                </a:solidFill>
              </a:rPr>
              <a:t>The earth receives the “light</a:t>
            </a:r>
            <a:r>
              <a:rPr lang="en-US" b="1" dirty="0" smtClean="0">
                <a:ln>
                  <a:solidFill>
                    <a:schemeClr val="tx1"/>
                  </a:solidFill>
                </a:ln>
                <a:solidFill>
                  <a:schemeClr val="accent1">
                    <a:lumMod val="50000"/>
                  </a:schemeClr>
                </a:solidFill>
              </a:rPr>
              <a:t>” – </a:t>
            </a:r>
            <a:br>
              <a:rPr lang="en-US" b="1" dirty="0" smtClean="0">
                <a:ln>
                  <a:solidFill>
                    <a:schemeClr val="tx1"/>
                  </a:solidFill>
                </a:ln>
                <a:solidFill>
                  <a:schemeClr val="accent1">
                    <a:lumMod val="50000"/>
                  </a:schemeClr>
                </a:solidFill>
              </a:rPr>
            </a:br>
            <a:r>
              <a:rPr lang="en-US" b="1" dirty="0" smtClean="0">
                <a:ln>
                  <a:solidFill>
                    <a:schemeClr val="tx1"/>
                  </a:solidFill>
                </a:ln>
                <a:solidFill>
                  <a:schemeClr val="accent1">
                    <a:lumMod val="50000"/>
                  </a:schemeClr>
                </a:solidFill>
              </a:rPr>
              <a:t>the </a:t>
            </a:r>
            <a:r>
              <a:rPr lang="en-US" b="1" dirty="0">
                <a:ln>
                  <a:solidFill>
                    <a:schemeClr val="tx1"/>
                  </a:solidFill>
                </a:ln>
                <a:solidFill>
                  <a:schemeClr val="accent1">
                    <a:lumMod val="50000"/>
                  </a:schemeClr>
                </a:solidFill>
              </a:rPr>
              <a:t>“light” casts the shadow </a:t>
            </a:r>
            <a:r>
              <a:rPr lang="en-US" b="1" dirty="0" smtClean="0">
                <a:ln>
                  <a:solidFill>
                    <a:schemeClr val="tx1"/>
                  </a:solidFill>
                </a:ln>
                <a:solidFill>
                  <a:schemeClr val="accent1">
                    <a:lumMod val="50000"/>
                  </a:schemeClr>
                </a:solidFill>
              </a:rPr>
              <a:t/>
            </a:r>
            <a:br>
              <a:rPr lang="en-US" b="1" dirty="0" smtClean="0">
                <a:ln>
                  <a:solidFill>
                    <a:schemeClr val="tx1"/>
                  </a:solidFill>
                </a:ln>
                <a:solidFill>
                  <a:schemeClr val="accent1">
                    <a:lumMod val="50000"/>
                  </a:schemeClr>
                </a:solidFill>
              </a:rPr>
            </a:br>
            <a:r>
              <a:rPr lang="en-US" b="1" dirty="0" smtClean="0">
                <a:ln>
                  <a:solidFill>
                    <a:schemeClr val="tx1"/>
                  </a:solidFill>
                </a:ln>
                <a:solidFill>
                  <a:schemeClr val="accent1">
                    <a:lumMod val="50000"/>
                  </a:schemeClr>
                </a:solidFill>
              </a:rPr>
              <a:t>to determine the </a:t>
            </a:r>
            <a:r>
              <a:rPr lang="en-US" b="1" dirty="0">
                <a:ln>
                  <a:solidFill>
                    <a:schemeClr val="tx1"/>
                  </a:solidFill>
                </a:ln>
                <a:solidFill>
                  <a:schemeClr val="accent1">
                    <a:lumMod val="50000"/>
                  </a:schemeClr>
                </a:solidFill>
              </a:rPr>
              <a:t>equinox day. </a:t>
            </a:r>
          </a:p>
        </p:txBody>
      </p:sp>
      <p:sp>
        <p:nvSpPr>
          <p:cNvPr id="3" name="Slide Number Placeholder 2"/>
          <p:cNvSpPr>
            <a:spLocks noGrp="1"/>
          </p:cNvSpPr>
          <p:nvPr>
            <p:ph type="sldNum" sz="quarter" idx="12"/>
          </p:nvPr>
        </p:nvSpPr>
        <p:spPr/>
        <p:txBody>
          <a:bodyPr/>
          <a:lstStyle/>
          <a:p>
            <a:fld id="{E8A709BF-5144-4E0C-93F2-78512D165852}" type="slidenum">
              <a:rPr lang="en-US" smtClean="0"/>
              <a:t>70</a:t>
            </a:fld>
            <a:endParaRPr lang="en-US"/>
          </a:p>
        </p:txBody>
      </p:sp>
      <p:sp>
        <p:nvSpPr>
          <p:cNvPr id="7" name="Content Placeholder 6"/>
          <p:cNvSpPr>
            <a:spLocks noGrp="1"/>
          </p:cNvSpPr>
          <p:nvPr>
            <p:ph sz="quarter" idx="4"/>
          </p:nvPr>
        </p:nvSpPr>
        <p:spPr>
          <a:xfrm>
            <a:off x="4645025" y="1219200"/>
            <a:ext cx="4041775" cy="4724400"/>
          </a:xfrm>
        </p:spPr>
        <p:txBody>
          <a:bodyPr/>
          <a:lstStyle/>
          <a:p>
            <a:r>
              <a:rPr lang="en-US" b="1" dirty="0">
                <a:ln>
                  <a:solidFill>
                    <a:schemeClr val="tx1"/>
                  </a:solidFill>
                </a:ln>
                <a:solidFill>
                  <a:schemeClr val="accent1">
                    <a:lumMod val="50000"/>
                  </a:schemeClr>
                </a:solidFill>
              </a:rPr>
              <a:t>The equinox can be physically observed by plotting the shadow of </a:t>
            </a:r>
            <a:r>
              <a:rPr lang="en-US" b="1" dirty="0" smtClean="0">
                <a:ln>
                  <a:solidFill>
                    <a:schemeClr val="tx1"/>
                  </a:solidFill>
                </a:ln>
                <a:solidFill>
                  <a:schemeClr val="accent1">
                    <a:lumMod val="50000"/>
                  </a:schemeClr>
                </a:solidFill>
              </a:rPr>
              <a:t/>
            </a:r>
            <a:br>
              <a:rPr lang="en-US" b="1" dirty="0" smtClean="0">
                <a:ln>
                  <a:solidFill>
                    <a:schemeClr val="tx1"/>
                  </a:solidFill>
                </a:ln>
                <a:solidFill>
                  <a:schemeClr val="accent1">
                    <a:lumMod val="50000"/>
                  </a:schemeClr>
                </a:solidFill>
              </a:rPr>
            </a:br>
            <a:r>
              <a:rPr lang="en-US" b="1" dirty="0" smtClean="0">
                <a:ln>
                  <a:solidFill>
                    <a:schemeClr val="tx1"/>
                  </a:solidFill>
                </a:ln>
                <a:solidFill>
                  <a:schemeClr val="accent1">
                    <a:lumMod val="50000"/>
                  </a:schemeClr>
                </a:solidFill>
              </a:rPr>
              <a:t>the </a:t>
            </a:r>
            <a:r>
              <a:rPr lang="en-US" b="1" dirty="0">
                <a:ln>
                  <a:solidFill>
                    <a:schemeClr val="tx1"/>
                  </a:solidFill>
                </a:ln>
                <a:solidFill>
                  <a:schemeClr val="accent1">
                    <a:lumMod val="50000"/>
                  </a:schemeClr>
                </a:solidFill>
              </a:rPr>
              <a:t>sun – the Scriptural observation requirement. </a:t>
            </a:r>
          </a:p>
          <a:p>
            <a:pPr lvl="0"/>
            <a:r>
              <a:rPr lang="en-US" b="1" dirty="0" smtClean="0">
                <a:ln>
                  <a:solidFill>
                    <a:schemeClr val="tx1"/>
                  </a:solidFill>
                </a:ln>
                <a:solidFill>
                  <a:schemeClr val="accent1">
                    <a:lumMod val="50000"/>
                  </a:schemeClr>
                </a:solidFill>
              </a:rPr>
              <a:t>On equinox day, the shadow does not turn, </a:t>
            </a:r>
            <a:br>
              <a:rPr lang="en-US" b="1" dirty="0" smtClean="0">
                <a:ln>
                  <a:solidFill>
                    <a:schemeClr val="tx1"/>
                  </a:solidFill>
                </a:ln>
                <a:solidFill>
                  <a:schemeClr val="accent1">
                    <a:lumMod val="50000"/>
                  </a:schemeClr>
                </a:solidFill>
              </a:rPr>
            </a:br>
            <a:r>
              <a:rPr lang="en-US" b="1" u="sng" dirty="0" smtClean="0">
                <a:ln>
                  <a:solidFill>
                    <a:schemeClr val="tx1"/>
                  </a:solidFill>
                </a:ln>
                <a:solidFill>
                  <a:schemeClr val="accent1">
                    <a:lumMod val="50000"/>
                  </a:schemeClr>
                </a:solidFill>
              </a:rPr>
              <a:t>nor</a:t>
            </a:r>
            <a:r>
              <a:rPr lang="en-US" b="1" dirty="0" smtClean="0">
                <a:ln>
                  <a:solidFill>
                    <a:schemeClr val="tx1"/>
                  </a:solidFill>
                </a:ln>
                <a:solidFill>
                  <a:schemeClr val="accent1">
                    <a:lumMod val="50000"/>
                  </a:schemeClr>
                </a:solidFill>
              </a:rPr>
              <a:t> </a:t>
            </a:r>
            <a:r>
              <a:rPr lang="en-US" b="1" u="sng" dirty="0" smtClean="0">
                <a:ln>
                  <a:solidFill>
                    <a:schemeClr val="tx1"/>
                  </a:solidFill>
                </a:ln>
                <a:solidFill>
                  <a:schemeClr val="accent1">
                    <a:lumMod val="50000"/>
                  </a:schemeClr>
                </a:solidFill>
              </a:rPr>
              <a:t>arc</a:t>
            </a:r>
            <a:r>
              <a:rPr lang="en-US" b="1" dirty="0" smtClean="0">
                <a:ln>
                  <a:solidFill>
                    <a:schemeClr val="tx1"/>
                  </a:solidFill>
                </a:ln>
                <a:solidFill>
                  <a:schemeClr val="accent1">
                    <a:lumMod val="50000"/>
                  </a:schemeClr>
                </a:solidFill>
              </a:rPr>
              <a:t> (James 1:17).</a:t>
            </a:r>
            <a:endParaRPr lang="en-US" b="1" dirty="0">
              <a:ln>
                <a:solidFill>
                  <a:schemeClr val="tx1"/>
                </a:solidFill>
              </a:ln>
              <a:solidFill>
                <a:schemeClr val="accent1">
                  <a:lumMod val="50000"/>
                </a:schemeClr>
              </a:solidFill>
            </a:endParaRPr>
          </a:p>
          <a:p>
            <a:endParaRPr lang="en-US" dirty="0"/>
          </a:p>
        </p:txBody>
      </p:sp>
      <p:pic>
        <p:nvPicPr>
          <p:cNvPr id="11" name="Picture 2" descr="C:\Users\Rae\Desktop\300px-SundialScaleLabel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199" y="4484370"/>
            <a:ext cx="3886201" cy="252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642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A709BF-5144-4E0C-93F2-78512D165852}" type="slidenum">
              <a:rPr lang="en-US" smtClean="0">
                <a:solidFill>
                  <a:schemeClr val="bg1"/>
                </a:solidFill>
              </a:rPr>
              <a:t>71</a:t>
            </a:fld>
            <a:endParaRPr lang="en-US" dirty="0">
              <a:solidFill>
                <a:schemeClr val="bg1"/>
              </a:solidFill>
            </a:endParaRPr>
          </a:p>
        </p:txBody>
      </p:sp>
      <p:sp>
        <p:nvSpPr>
          <p:cNvPr id="3" name="Content Placeholder 3"/>
          <p:cNvSpPr txBox="1">
            <a:spLocks/>
          </p:cNvSpPr>
          <p:nvPr/>
        </p:nvSpPr>
        <p:spPr>
          <a:xfrm>
            <a:off x="152400" y="1066800"/>
            <a:ext cx="5257800" cy="4876800"/>
          </a:xfrm>
          <a:prstGeom prst="rect">
            <a:avLst/>
          </a:prstGeo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ln/>
                <a:solidFill>
                  <a:schemeClr val="accent3"/>
                </a:solidFill>
              </a:rPr>
              <a:t>The equinox is calculated </a:t>
            </a:r>
            <a:br>
              <a:rPr lang="en-US" b="1" dirty="0" smtClean="0">
                <a:ln/>
                <a:solidFill>
                  <a:schemeClr val="accent3"/>
                </a:solidFill>
              </a:rPr>
            </a:br>
            <a:r>
              <a:rPr lang="en-US" b="1" dirty="0" smtClean="0">
                <a:ln/>
                <a:solidFill>
                  <a:schemeClr val="accent3"/>
                </a:solidFill>
              </a:rPr>
              <a:t>by the perfect movement </a:t>
            </a:r>
            <a:br>
              <a:rPr lang="en-US" b="1" dirty="0" smtClean="0">
                <a:ln/>
                <a:solidFill>
                  <a:schemeClr val="accent3"/>
                </a:solidFill>
              </a:rPr>
            </a:br>
            <a:r>
              <a:rPr lang="en-US" b="1" dirty="0" smtClean="0">
                <a:ln/>
                <a:solidFill>
                  <a:schemeClr val="accent3"/>
                </a:solidFill>
              </a:rPr>
              <a:t>of the heavenly lights of </a:t>
            </a:r>
            <a:br>
              <a:rPr lang="en-US" b="1" dirty="0" smtClean="0">
                <a:ln/>
                <a:solidFill>
                  <a:schemeClr val="accent3"/>
                </a:solidFill>
              </a:rPr>
            </a:br>
            <a:r>
              <a:rPr lang="en-US" b="1" dirty="0" smtClean="0">
                <a:ln/>
                <a:solidFill>
                  <a:schemeClr val="accent3"/>
                </a:solidFill>
              </a:rPr>
              <a:t>the Mazzaroth and the sun.</a:t>
            </a:r>
          </a:p>
          <a:p>
            <a:r>
              <a:rPr lang="en-US" b="1" dirty="0" smtClean="0">
                <a:ln/>
                <a:solidFill>
                  <a:schemeClr val="accent3"/>
                </a:solidFill>
              </a:rPr>
              <a:t>This is by Divine Design.</a:t>
            </a:r>
          </a:p>
          <a:p>
            <a:r>
              <a:rPr lang="en-US" b="1" dirty="0" smtClean="0">
                <a:ln/>
                <a:solidFill>
                  <a:schemeClr val="accent3"/>
                </a:solidFill>
              </a:rPr>
              <a:t>The moon has no involvement in the equinox (or </a:t>
            </a:r>
            <a:r>
              <a:rPr lang="en-US" b="1" dirty="0" err="1" smtClean="0">
                <a:ln/>
                <a:solidFill>
                  <a:schemeClr val="accent3"/>
                </a:solidFill>
              </a:rPr>
              <a:t>equi</a:t>
            </a:r>
            <a:r>
              <a:rPr lang="en-US" b="1" dirty="0" smtClean="0">
                <a:ln/>
                <a:solidFill>
                  <a:schemeClr val="accent3"/>
                </a:solidFill>
              </a:rPr>
              <a:t>-</a:t>
            </a:r>
            <a:r>
              <a:rPr lang="en-US" b="1" u="sng" dirty="0" smtClean="0">
                <a:ln/>
                <a:solidFill>
                  <a:schemeClr val="accent3"/>
                </a:solidFill>
              </a:rPr>
              <a:t>LUX</a:t>
            </a:r>
            <a:r>
              <a:rPr lang="en-US" b="1" dirty="0" smtClean="0">
                <a:ln/>
                <a:solidFill>
                  <a:schemeClr val="accent3"/>
                </a:solidFill>
              </a:rPr>
              <a:t>) timing.</a:t>
            </a:r>
          </a:p>
          <a:p>
            <a:endParaRPr lang="en-US" b="1" dirty="0" smtClean="0">
              <a:ln/>
              <a:solidFill>
                <a:schemeClr val="accent3"/>
              </a:solidFill>
            </a:endParaRPr>
          </a:p>
          <a:p>
            <a:endParaRPr lang="en-US" b="1" dirty="0">
              <a:ln/>
              <a:solidFill>
                <a:schemeClr val="accent3"/>
              </a:solidFill>
            </a:endParaRPr>
          </a:p>
        </p:txBody>
      </p:sp>
    </p:spTree>
    <p:extLst>
      <p:ext uri="{BB962C8B-B14F-4D97-AF65-F5344CB8AC3E}">
        <p14:creationId xmlns:p14="http://schemas.microsoft.com/office/powerpoint/2010/main" val="2653103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6250"/>
            <a:ext cx="8839200" cy="156395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sz="5400" b="1" dirty="0" smtClean="0">
                <a:ln w="50800"/>
                <a:solidFill>
                  <a:schemeClr val="bg2">
                    <a:lumMod val="90000"/>
                  </a:schemeClr>
                </a:solidFill>
              </a:rPr>
              <a:t>There should be no question about the equinox authority!</a:t>
            </a:r>
            <a:endParaRPr lang="en-US" sz="5400" b="1" dirty="0">
              <a:ln w="50800"/>
              <a:solidFill>
                <a:schemeClr val="bg2">
                  <a:lumMod val="9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72</a:t>
            </a:fld>
            <a:endParaRPr lang="en-US" dirty="0">
              <a:solidFill>
                <a:schemeClr val="bg1"/>
              </a:solidFill>
            </a:endParaRPr>
          </a:p>
        </p:txBody>
      </p:sp>
      <p:sp>
        <p:nvSpPr>
          <p:cNvPr id="6" name="Rectangle 5"/>
          <p:cNvSpPr/>
          <p:nvPr/>
        </p:nvSpPr>
        <p:spPr>
          <a:xfrm>
            <a:off x="5791200" y="2286000"/>
            <a:ext cx="3206327" cy="44012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Abib 1</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follows</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the day</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of </a:t>
            </a:r>
            <a:r>
              <a:rPr lang="en-US" sz="4000" b="1" u="sng"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no</a:t>
            </a: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shadow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or no </a:t>
            </a:r>
            <a:b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4000" b="1" cap="none" spc="0"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shadow arc.</a:t>
            </a:r>
            <a:endParaRPr lang="en-US" sz="4000" b="1" cap="none" spc="0" dirty="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sp>
        <p:nvSpPr>
          <p:cNvPr id="7" name="Content Placeholder 6"/>
          <p:cNvSpPr txBox="1">
            <a:spLocks/>
          </p:cNvSpPr>
          <p:nvPr/>
        </p:nvSpPr>
        <p:spPr>
          <a:xfrm>
            <a:off x="228600" y="1600200"/>
            <a:ext cx="4419600" cy="4592409"/>
          </a:xfrm>
          <a:prstGeom prst="rect">
            <a:avLst/>
          </a:prstGeom>
        </p:spPr>
        <p:txBody>
          <a:bodyPr vert="horz" lIns="91440" tIns="45720" rIns="91440" bIns="45720" rtlCol="0">
            <a:noAutofit/>
            <a:scene3d>
              <a:camera prst="orthographicFront"/>
              <a:lightRig rig="soft" dir="t">
                <a:rot lat="0" lon="0" rev="10800000"/>
              </a:lightRig>
            </a:scene3d>
            <a:sp3d>
              <a:bevelT w="27940" h="12700"/>
              <a:contourClr>
                <a:srgbClr val="DDDDDD"/>
              </a:contourClr>
            </a:sp3d>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3200" b="1" spc="150" dirty="0" smtClean="0">
                <a:ln w="11430"/>
                <a:solidFill>
                  <a:srgbClr val="F8F8F8"/>
                </a:solidFill>
                <a:effectLst>
                  <a:outerShdw blurRad="25400" algn="tl" rotWithShape="0">
                    <a:srgbClr val="000000">
                      <a:alpha val="43000"/>
                    </a:srgbClr>
                  </a:outerShdw>
                </a:effectLst>
              </a:rPr>
              <a:t>The equinox is the “day” that Yahuah placed in the physics of creation which witnesses that the actual great change from the old year to the new year is in process. </a:t>
            </a:r>
          </a:p>
        </p:txBody>
      </p:sp>
    </p:spTree>
    <p:extLst>
      <p:ext uri="{BB962C8B-B14F-4D97-AF65-F5344CB8AC3E}">
        <p14:creationId xmlns:p14="http://schemas.microsoft.com/office/powerpoint/2010/main" val="1056008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A709BF-5144-4E0C-93F2-78512D165852}" type="slidenum">
              <a:rPr lang="en-US" smtClean="0">
                <a:solidFill>
                  <a:schemeClr val="bg1"/>
                </a:solidFill>
              </a:rPr>
              <a:t>73</a:t>
            </a:fld>
            <a:endParaRPr lang="en-US" dirty="0">
              <a:solidFill>
                <a:schemeClr val="bg1"/>
              </a:solidFill>
            </a:endParaRPr>
          </a:p>
        </p:txBody>
      </p:sp>
      <p:sp>
        <p:nvSpPr>
          <p:cNvPr id="3" name="Title 1"/>
          <p:cNvSpPr txBox="1">
            <a:spLocks/>
          </p:cNvSpPr>
          <p:nvPr/>
        </p:nvSpPr>
        <p:spPr>
          <a:xfrm>
            <a:off x="-45720" y="-15239"/>
            <a:ext cx="922020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oper Black" pitchFamily="18" charset="0"/>
              </a:rPr>
              <a:t>Equinox:  Ancient Civilizations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oper Black" pitchFamily="18" charset="0"/>
            </a:endParaRPr>
          </a:p>
        </p:txBody>
      </p:sp>
      <p:sp>
        <p:nvSpPr>
          <p:cNvPr id="4" name="Content Placeholder 3"/>
          <p:cNvSpPr txBox="1">
            <a:spLocks/>
          </p:cNvSpPr>
          <p:nvPr/>
        </p:nvSpPr>
        <p:spPr>
          <a:xfrm>
            <a:off x="0" y="914400"/>
            <a:ext cx="4564380" cy="5943600"/>
          </a:xfrm>
          <a:prstGeom prst="rect">
            <a:avLst/>
          </a:prstGeom>
          <a:solidFill>
            <a:schemeClr val="bg1">
              <a:alpha val="51000"/>
            </a:schemeClr>
          </a:solidFill>
          <a:scene3d>
            <a:camera prst="orthographicFront"/>
            <a:lightRig rig="threePt" dir="t"/>
          </a:scene3d>
          <a:sp3d>
            <a:bevelT w="165100" prst="coolSlant"/>
          </a:sp3d>
        </p:spPr>
        <p:txBody>
          <a:bodyPr>
            <a:noAutofit/>
            <a:sp3d extrusionH="57150">
              <a:bevelT w="38100" h="38100"/>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002060"/>
                </a:solidFill>
              </a:rPr>
              <a:t>Tequfah [H8622] is properly understood in harmony with the instructions of Moses who was </a:t>
            </a:r>
            <a:r>
              <a:rPr lang="en-US" sz="2400" b="1" dirty="0" smtClean="0">
                <a:solidFill>
                  <a:srgbClr val="002060"/>
                </a:solidFill>
                <a:effectLst>
                  <a:glow rad="228600">
                    <a:schemeClr val="accent4">
                      <a:satMod val="175000"/>
                      <a:alpha val="40000"/>
                    </a:schemeClr>
                  </a:glow>
                </a:effectLst>
              </a:rPr>
              <a:t>“… learned in all the wisdom of the Egyptians …” </a:t>
            </a:r>
            <a:r>
              <a:rPr lang="en-US" sz="2400" b="1" dirty="0" smtClean="0">
                <a:solidFill>
                  <a:srgbClr val="002060"/>
                </a:solidFill>
              </a:rPr>
              <a:t>(Acts 7:22).    </a:t>
            </a:r>
          </a:p>
          <a:p>
            <a:r>
              <a:rPr lang="en-US" sz="2400" b="1" dirty="0" smtClean="0">
                <a:solidFill>
                  <a:srgbClr val="002060"/>
                </a:solidFill>
              </a:rPr>
              <a:t>The Egyptians were well-advanced in equinox calculation constructing pyramids to depict this moment. </a:t>
            </a:r>
          </a:p>
          <a:p>
            <a:r>
              <a:rPr lang="en-US" sz="2400" b="1" dirty="0" smtClean="0">
                <a:solidFill>
                  <a:srgbClr val="002060"/>
                </a:solidFill>
              </a:rPr>
              <a:t>Ancient civilizations can’t do one thing to alter the equinox.</a:t>
            </a:r>
          </a:p>
          <a:p>
            <a:r>
              <a:rPr lang="en-US" sz="2400" b="1" dirty="0" smtClean="0">
                <a:solidFill>
                  <a:srgbClr val="002060"/>
                </a:solidFill>
              </a:rPr>
              <a:t>This moment has ever been orchestrated by Yahuah.</a:t>
            </a:r>
            <a:endParaRPr lang="en-US" sz="2400" b="1" dirty="0">
              <a:solidFill>
                <a:srgbClr val="002060"/>
              </a:solidFill>
            </a:endParaRPr>
          </a:p>
        </p:txBody>
      </p:sp>
    </p:spTree>
    <p:extLst>
      <p:ext uri="{BB962C8B-B14F-4D97-AF65-F5344CB8AC3E}">
        <p14:creationId xmlns:p14="http://schemas.microsoft.com/office/powerpoint/2010/main" val="3990638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74</a:t>
            </a:fld>
            <a:endParaRPr lang="en-US"/>
          </a:p>
        </p:txBody>
      </p:sp>
      <p:sp>
        <p:nvSpPr>
          <p:cNvPr id="7" name="Content Placeholder 2"/>
          <p:cNvSpPr>
            <a:spLocks noGrp="1"/>
          </p:cNvSpPr>
          <p:nvPr>
            <p:ph sz="half" idx="1"/>
          </p:nvPr>
        </p:nvSpPr>
        <p:spPr>
          <a:xfrm>
            <a:off x="304800" y="1144930"/>
            <a:ext cx="4800600" cy="5410200"/>
          </a:xfrm>
        </p:spPr>
        <p:txBody>
          <a:bodyPr>
            <a:normAutofit fontScale="85000" lnSpcReduction="20000"/>
            <a:scene3d>
              <a:camera prst="orthographicFront"/>
              <a:lightRig rig="threePt" dir="t"/>
            </a:scene3d>
            <a:sp3d extrusionH="57150">
              <a:bevelT w="38100" h="38100"/>
            </a:sp3d>
          </a:bodyPr>
          <a:lstStyle/>
          <a:p>
            <a:pPr marL="0" indent="0">
              <a:buNone/>
            </a:pPr>
            <a:r>
              <a:rPr lang="en-US" b="1" dirty="0" smtClean="0">
                <a:ln>
                  <a:solidFill>
                    <a:srgbClr val="EFA46B"/>
                  </a:solidFill>
                </a:ln>
                <a:solidFill>
                  <a:srgbClr val="6065A0"/>
                </a:solidFill>
              </a:rPr>
              <a:t>Did the pagans use equinox to calculate their feasts day to worship their pagan gods?</a:t>
            </a:r>
          </a:p>
          <a:p>
            <a:r>
              <a:rPr lang="en-US" b="1" dirty="0" smtClean="0">
                <a:solidFill>
                  <a:srgbClr val="6065A0"/>
                </a:solidFill>
              </a:rPr>
              <a:t>Absolutely!  The pagan </a:t>
            </a:r>
            <a:br>
              <a:rPr lang="en-US" b="1" dirty="0" smtClean="0">
                <a:solidFill>
                  <a:srgbClr val="6065A0"/>
                </a:solidFill>
              </a:rPr>
            </a:br>
            <a:r>
              <a:rPr lang="en-US" b="1" dirty="0" smtClean="0">
                <a:solidFill>
                  <a:srgbClr val="6065A0"/>
                </a:solidFill>
              </a:rPr>
              <a:t>feasts always counterfeited Yahuah’s feasts.</a:t>
            </a:r>
          </a:p>
          <a:p>
            <a:r>
              <a:rPr lang="en-US" b="1" dirty="0" smtClean="0">
                <a:solidFill>
                  <a:srgbClr val="6065A0"/>
                </a:solidFill>
              </a:rPr>
              <a:t>Equinox was a reliable calculation every year. </a:t>
            </a:r>
          </a:p>
          <a:p>
            <a:r>
              <a:rPr lang="en-US" b="1" dirty="0" smtClean="0">
                <a:solidFill>
                  <a:srgbClr val="6065A0"/>
                </a:solidFill>
              </a:rPr>
              <a:t>There would have been no reason to consider </a:t>
            </a:r>
            <a:r>
              <a:rPr lang="en-US" b="1" dirty="0" err="1" smtClean="0">
                <a:solidFill>
                  <a:srgbClr val="6065A0"/>
                </a:solidFill>
              </a:rPr>
              <a:t>equi</a:t>
            </a:r>
            <a:r>
              <a:rPr lang="en-US" b="1" dirty="0" smtClean="0">
                <a:solidFill>
                  <a:srgbClr val="6065A0"/>
                </a:solidFill>
              </a:rPr>
              <a:t>-</a:t>
            </a:r>
            <a:r>
              <a:rPr lang="en-US" b="1" u="sng" dirty="0" smtClean="0">
                <a:solidFill>
                  <a:srgbClr val="6065A0"/>
                </a:solidFill>
              </a:rPr>
              <a:t>LUX</a:t>
            </a:r>
            <a:r>
              <a:rPr lang="en-US" b="1" dirty="0" smtClean="0">
                <a:solidFill>
                  <a:srgbClr val="6065A0"/>
                </a:solidFill>
              </a:rPr>
              <a:t>.</a:t>
            </a:r>
          </a:p>
          <a:p>
            <a:r>
              <a:rPr lang="en-US" b="1" dirty="0" smtClean="0">
                <a:solidFill>
                  <a:srgbClr val="6065A0"/>
                </a:solidFill>
                <a:effectLst>
                  <a:glow rad="139700">
                    <a:schemeClr val="accent6">
                      <a:satMod val="175000"/>
                      <a:alpha val="40000"/>
                    </a:schemeClr>
                  </a:glow>
                </a:effectLst>
              </a:rPr>
              <a:t>Just because the pagans could accurately calculate </a:t>
            </a:r>
            <a:br>
              <a:rPr lang="en-US" b="1" dirty="0" smtClean="0">
                <a:solidFill>
                  <a:srgbClr val="6065A0"/>
                </a:solidFill>
                <a:effectLst>
                  <a:glow rad="139700">
                    <a:schemeClr val="accent6">
                      <a:satMod val="175000"/>
                      <a:alpha val="40000"/>
                    </a:schemeClr>
                  </a:glow>
                </a:effectLst>
              </a:rPr>
            </a:br>
            <a:r>
              <a:rPr lang="en-US" b="1" dirty="0" smtClean="0">
                <a:solidFill>
                  <a:srgbClr val="6065A0"/>
                </a:solidFill>
                <a:effectLst>
                  <a:glow rad="139700">
                    <a:schemeClr val="accent6">
                      <a:satMod val="175000"/>
                      <a:alpha val="40000"/>
                    </a:schemeClr>
                  </a:glow>
                </a:effectLst>
              </a:rPr>
              <a:t>the equinox, does that make </a:t>
            </a:r>
            <a:br>
              <a:rPr lang="en-US" b="1" dirty="0" smtClean="0">
                <a:solidFill>
                  <a:srgbClr val="6065A0"/>
                </a:solidFill>
                <a:effectLst>
                  <a:glow rad="139700">
                    <a:schemeClr val="accent6">
                      <a:satMod val="175000"/>
                      <a:alpha val="40000"/>
                    </a:schemeClr>
                  </a:glow>
                </a:effectLst>
              </a:rPr>
            </a:br>
            <a:r>
              <a:rPr lang="en-US" b="1" dirty="0" smtClean="0">
                <a:solidFill>
                  <a:srgbClr val="6065A0"/>
                </a:solidFill>
                <a:effectLst>
                  <a:glow rad="139700">
                    <a:schemeClr val="accent6">
                      <a:satMod val="175000"/>
                      <a:alpha val="40000"/>
                    </a:schemeClr>
                  </a:glow>
                </a:effectLst>
              </a:rPr>
              <a:t>the equinox “pagan”? </a:t>
            </a:r>
            <a:endParaRPr lang="en-US" b="1" dirty="0">
              <a:solidFill>
                <a:srgbClr val="6065A0"/>
              </a:solidFill>
              <a:effectLst>
                <a:glow rad="139700">
                  <a:schemeClr val="accent6">
                    <a:satMod val="175000"/>
                    <a:alpha val="40000"/>
                  </a:schemeClr>
                </a:glow>
              </a:effectLst>
            </a:endParaRPr>
          </a:p>
        </p:txBody>
      </p:sp>
      <p:pic>
        <p:nvPicPr>
          <p:cNvPr id="17410" name="Picture 2" descr="C:\Users\Rae\Pictures\molech wor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9" y="1371600"/>
            <a:ext cx="3330247" cy="3738563"/>
          </a:xfrm>
          <a:prstGeom prst="round2DiagRect">
            <a:avLst>
              <a:gd name="adj1" fmla="val 16667"/>
              <a:gd name="adj2" fmla="val 0"/>
            </a:avLst>
          </a:prstGeom>
          <a:ln w="88900" cap="sq">
            <a:solidFill>
              <a:srgbClr val="474B78"/>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0" y="152401"/>
            <a:ext cx="9144000" cy="9906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spc="300" dirty="0" smtClean="0">
                <a:ln w="11430">
                  <a:solidFill>
                    <a:srgbClr val="364C8A"/>
                  </a:solidFill>
                </a:ln>
                <a:solidFill>
                  <a:srgbClr val="878BB8"/>
                </a:solidFill>
                <a:effectLst>
                  <a:outerShdw blurRad="50800" dist="39000" dir="5460000" algn="tl">
                    <a:srgbClr val="000000">
                      <a:alpha val="38000"/>
                    </a:srgbClr>
                  </a:outerShdw>
                </a:effectLst>
                <a:latin typeface="Cooper Black" pitchFamily="18" charset="0"/>
              </a:rPr>
              <a:t>Pagan History &amp; Equinox</a:t>
            </a:r>
            <a:endParaRPr lang="en-US" sz="4600" dirty="0"/>
          </a:p>
        </p:txBody>
      </p:sp>
      <p:sp>
        <p:nvSpPr>
          <p:cNvPr id="8" name="Rectangle 7"/>
          <p:cNvSpPr/>
          <p:nvPr/>
        </p:nvSpPr>
        <p:spPr>
          <a:xfrm>
            <a:off x="5982930" y="5270243"/>
            <a:ext cx="2254143"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8000" b="1" dirty="0" smtClean="0">
                <a:ln w="11430"/>
                <a:solidFill>
                  <a:srgbClr val="71578B"/>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rPr>
              <a:t>NO</a:t>
            </a:r>
            <a:r>
              <a:rPr lang="en-US" sz="8000" b="1" cap="none" spc="0" dirty="0" smtClean="0">
                <a:ln w="11430"/>
                <a:solidFill>
                  <a:srgbClr val="71578B"/>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rPr>
              <a:t>!</a:t>
            </a:r>
            <a:endParaRPr lang="en-US" sz="8000" b="1" cap="none" spc="0" dirty="0">
              <a:ln w="11430"/>
              <a:solidFill>
                <a:srgbClr val="71578B"/>
              </a:solidFill>
              <a:effectLst>
                <a:glow rad="228600">
                  <a:schemeClr val="accent5">
                    <a:satMod val="175000"/>
                    <a:alpha val="40000"/>
                  </a:schemeClr>
                </a:glow>
                <a:outerShdw blurRad="50800" dist="39000" dir="5460000" algn="tl">
                  <a:srgbClr val="000000">
                    <a:alpha val="38000"/>
                  </a:srgbClr>
                </a:outerShdw>
              </a:effectLst>
              <a:latin typeface="Kristen ITC" pitchFamily="66" charset="0"/>
            </a:endParaRPr>
          </a:p>
        </p:txBody>
      </p:sp>
    </p:spTree>
    <p:extLst>
      <p:ext uri="{BB962C8B-B14F-4D97-AF65-F5344CB8AC3E}">
        <p14:creationId xmlns:p14="http://schemas.microsoft.com/office/powerpoint/2010/main" val="2341444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1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1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1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4804"/>
            <a:ext cx="2133600" cy="365125"/>
          </a:xfrm>
        </p:spPr>
        <p:txBody>
          <a:bodyPr/>
          <a:lstStyle/>
          <a:p>
            <a:fld id="{E8A709BF-5144-4E0C-93F2-78512D165852}" type="slidenum">
              <a:rPr lang="en-US" smtClean="0"/>
              <a:t>75</a:t>
            </a:fld>
            <a:endParaRPr lang="en-US" dirty="0"/>
          </a:p>
        </p:txBody>
      </p:sp>
      <p:sp>
        <p:nvSpPr>
          <p:cNvPr id="4" name="Oval 3"/>
          <p:cNvSpPr/>
          <p:nvPr/>
        </p:nvSpPr>
        <p:spPr>
          <a:xfrm>
            <a:off x="6934200" y="-264160"/>
            <a:ext cx="2057400" cy="2092960"/>
          </a:xfrm>
          <a:prstGeom prst="ellipse">
            <a:avLst/>
          </a:prstGeom>
          <a:noFill/>
          <a:ln w="76200">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rot="21025080">
            <a:off x="7762785" y="760585"/>
            <a:ext cx="694000" cy="665480"/>
          </a:xfrm>
          <a:prstGeom prst="star4">
            <a:avLst/>
          </a:prstGeom>
          <a:noFill/>
          <a:ln w="38100">
            <a:solidFill>
              <a:schemeClr val="accent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0"/>
            <a:ext cx="7391400" cy="9906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spc="300" dirty="0" smtClean="0">
                <a:ln w="11430">
                  <a:solidFill>
                    <a:srgbClr val="364C8A"/>
                  </a:solidFill>
                </a:ln>
                <a:solidFill>
                  <a:srgbClr val="D4DFEF"/>
                </a:solidFill>
                <a:effectLst>
                  <a:outerShdw blurRad="50800" dist="39000" dir="5460000" algn="tl">
                    <a:srgbClr val="000000">
                      <a:alpha val="38000"/>
                    </a:srgbClr>
                  </a:outerShdw>
                </a:effectLst>
                <a:latin typeface="Cooper Black" pitchFamily="18" charset="0"/>
              </a:rPr>
              <a:t>The Equinox Miracle</a:t>
            </a:r>
            <a:endParaRPr lang="en-US" sz="4600" dirty="0">
              <a:solidFill>
                <a:srgbClr val="D4DFEF"/>
              </a:solidFill>
            </a:endParaRPr>
          </a:p>
        </p:txBody>
      </p:sp>
      <p:sp>
        <p:nvSpPr>
          <p:cNvPr id="2" name="Rectangle 1"/>
          <p:cNvSpPr/>
          <p:nvPr/>
        </p:nvSpPr>
        <p:spPr>
          <a:xfrm>
            <a:off x="3071537" y="1676400"/>
            <a:ext cx="4882682" cy="2862322"/>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The point where </a:t>
            </a:r>
            <a:b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br>
            <a: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the sun’s ecliptic path</a:t>
            </a:r>
            <a:b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br>
            <a:r>
              <a:rPr lang="en-US" sz="3600" b="1" u="sng"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intersects</a:t>
            </a:r>
            <a: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 the </a:t>
            </a:r>
            <a:b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br>
            <a: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celestial equator </a:t>
            </a:r>
            <a:b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br>
            <a: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determines the equinox.</a:t>
            </a:r>
            <a:endParaRPr lang="en-US" sz="3600" b="1" cap="none" spc="0" dirty="0">
              <a:ln w="1905"/>
              <a:solidFill>
                <a:srgbClr val="0070C0"/>
              </a:solidFill>
              <a:effectLst>
                <a:glow rad="228600">
                  <a:schemeClr val="accent3">
                    <a:satMod val="175000"/>
                    <a:alpha val="40000"/>
                  </a:schemeClr>
                </a:glow>
                <a:innerShdw blurRad="69850" dist="43180" dir="5400000">
                  <a:srgbClr val="000000">
                    <a:alpha val="65000"/>
                  </a:srgbClr>
                </a:innerShdw>
              </a:effectLst>
            </a:endParaRPr>
          </a:p>
        </p:txBody>
      </p:sp>
      <p:sp>
        <p:nvSpPr>
          <p:cNvPr id="7" name="Rectangle 6"/>
          <p:cNvSpPr/>
          <p:nvPr/>
        </p:nvSpPr>
        <p:spPr>
          <a:xfrm>
            <a:off x="152400" y="5961965"/>
            <a:ext cx="8839200" cy="64633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600" b="1" cap="none" spc="0" dirty="0" smtClean="0">
                <a:ln w="1905"/>
                <a:solidFill>
                  <a:srgbClr val="0070C0"/>
                </a:solidFill>
                <a:effectLst>
                  <a:glow rad="228600">
                    <a:schemeClr val="accent3">
                      <a:satMod val="175000"/>
                      <a:alpha val="40000"/>
                    </a:schemeClr>
                  </a:glow>
                  <a:innerShdw blurRad="69850" dist="43180" dir="5400000">
                    <a:srgbClr val="000000">
                      <a:alpha val="65000"/>
                    </a:srgbClr>
                  </a:innerShdw>
                </a:effectLst>
              </a:rPr>
              <a:t>Let’s examine some examples.</a:t>
            </a:r>
            <a:endParaRPr lang="en-US" sz="3600" b="1" cap="none" spc="0" dirty="0">
              <a:ln w="1905"/>
              <a:solidFill>
                <a:srgbClr val="0070C0"/>
              </a:solidFill>
              <a:effectLst>
                <a:glow rad="228600">
                  <a:schemeClr val="accent3">
                    <a:satMod val="175000"/>
                    <a:alpha val="40000"/>
                  </a:schemeClr>
                </a:glow>
                <a:innerShdw blurRad="69850" dist="43180" dir="5400000">
                  <a:srgbClr val="000000">
                    <a:alpha val="65000"/>
                  </a:srgbClr>
                </a:innerShdw>
              </a:effectLst>
            </a:endParaRPr>
          </a:p>
        </p:txBody>
      </p:sp>
      <p:sp>
        <p:nvSpPr>
          <p:cNvPr id="6" name="Rectangle 5"/>
          <p:cNvSpPr/>
          <p:nvPr/>
        </p:nvSpPr>
        <p:spPr>
          <a:xfrm>
            <a:off x="2057400" y="4724400"/>
            <a:ext cx="1181606" cy="954107"/>
          </a:xfrm>
          <a:prstGeom prst="rect">
            <a:avLst/>
          </a:prstGeom>
          <a:solidFill>
            <a:schemeClr val="accent3">
              <a:lumMod val="20000"/>
              <a:lumOff val="80000"/>
            </a:schemeClr>
          </a:solidFill>
          <a:scene3d>
            <a:camera prst="orthographicFront"/>
            <a:lightRig rig="threePt" dir="t"/>
          </a:scene3d>
          <a:sp3d>
            <a:bevelT w="152400" h="50800" prst="softRound"/>
          </a:sp3d>
        </p:spPr>
        <p:txBody>
          <a:bodyPr wrap="none" lIns="91440" tIns="45720" rIns="91440" bIns="45720">
            <a:spAutoFit/>
          </a:bodyPr>
          <a:lstStyle/>
          <a:p>
            <a:pPr algn="ctr"/>
            <a:r>
              <a:rPr lang="en-US" sz="2800" b="1" cap="none" spc="0" dirty="0" smtClean="0">
                <a:ln w="1905">
                  <a:solidFill>
                    <a:schemeClr val="bg2">
                      <a:lumMod val="50000"/>
                    </a:schemeClr>
                  </a:solidFill>
                </a:ln>
                <a:solidFill>
                  <a:schemeClr val="tx1">
                    <a:lumMod val="65000"/>
                    <a:lumOff val="35000"/>
                  </a:schemeClr>
                </a:solidFill>
                <a:effectLst>
                  <a:innerShdw blurRad="69850" dist="43180" dir="5400000">
                    <a:srgbClr val="000000">
                      <a:alpha val="65000"/>
                    </a:srgbClr>
                  </a:innerShdw>
                </a:effectLst>
              </a:rPr>
              <a:t>Great </a:t>
            </a:r>
          </a:p>
          <a:p>
            <a:pPr algn="ctr"/>
            <a:r>
              <a:rPr lang="en-US" sz="2800" b="1" dirty="0" smtClean="0">
                <a:ln w="1905">
                  <a:solidFill>
                    <a:schemeClr val="bg2">
                      <a:lumMod val="50000"/>
                    </a:schemeClr>
                  </a:solidFill>
                </a:ln>
                <a:solidFill>
                  <a:schemeClr val="tx1">
                    <a:lumMod val="65000"/>
                    <a:lumOff val="35000"/>
                  </a:schemeClr>
                </a:solidFill>
                <a:effectLst>
                  <a:innerShdw blurRad="69850" dist="43180" dir="5400000">
                    <a:srgbClr val="000000">
                      <a:alpha val="65000"/>
                    </a:srgbClr>
                  </a:innerShdw>
                </a:effectLst>
              </a:rPr>
              <a:t>Sphinx</a:t>
            </a:r>
            <a:endParaRPr lang="en-US" sz="2800" b="1" cap="none" spc="0" dirty="0">
              <a:ln w="1905">
                <a:solidFill>
                  <a:schemeClr val="bg2">
                    <a:lumMod val="50000"/>
                  </a:schemeClr>
                </a:solidFill>
              </a:ln>
              <a:solidFill>
                <a:schemeClr val="tx1">
                  <a:lumMod val="65000"/>
                  <a:lumOff val="35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47348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3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91" y="0"/>
            <a:ext cx="9144000" cy="533400"/>
          </a:xfrm>
          <a:solidFill>
            <a:schemeClr val="tx1"/>
          </a:solidFill>
        </p:spPr>
        <p:txBody>
          <a:bodyPr>
            <a:normAutofit fontScale="90000"/>
          </a:bodyPr>
          <a:lstStyle/>
          <a:p>
            <a:endParaRPr lang="en-US" dirty="0"/>
          </a:p>
        </p:txBody>
      </p:sp>
      <p:sp>
        <p:nvSpPr>
          <p:cNvPr id="3" name="Slide Number Placeholder 2"/>
          <p:cNvSpPr>
            <a:spLocks noGrp="1"/>
          </p:cNvSpPr>
          <p:nvPr>
            <p:ph type="sldNum" sz="quarter" idx="12"/>
          </p:nvPr>
        </p:nvSpPr>
        <p:spPr/>
        <p:txBody>
          <a:bodyPr/>
          <a:lstStyle/>
          <a:p>
            <a:fld id="{E8A709BF-5144-4E0C-93F2-78512D165852}" type="slidenum">
              <a:rPr lang="en-US" smtClean="0">
                <a:solidFill>
                  <a:schemeClr val="accent3">
                    <a:lumMod val="60000"/>
                    <a:lumOff val="40000"/>
                  </a:schemeClr>
                </a:solidFill>
              </a:rPr>
              <a:t>76</a:t>
            </a:fld>
            <a:endParaRPr lang="en-US" dirty="0">
              <a:solidFill>
                <a:schemeClr val="accent3">
                  <a:lumMod val="60000"/>
                  <a:lumOff val="40000"/>
                </a:schemeClr>
              </a:solidFill>
            </a:endParaRPr>
          </a:p>
        </p:txBody>
      </p:sp>
      <p:sp>
        <p:nvSpPr>
          <p:cNvPr id="5" name="Title 1"/>
          <p:cNvSpPr txBox="1">
            <a:spLocks/>
          </p:cNvSpPr>
          <p:nvPr/>
        </p:nvSpPr>
        <p:spPr>
          <a:xfrm>
            <a:off x="19291" y="-76200"/>
            <a:ext cx="9144000" cy="28194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Great Sphinx Aligned with the Equinox Sunrise</a:t>
            </a:r>
            <a:br>
              <a:rPr lang="en-US" sz="4000"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br>
            <a:r>
              <a:rPr lang="en-US" sz="4000"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on the West Bank of the Nile</a:t>
            </a:r>
          </a:p>
        </p:txBody>
      </p:sp>
    </p:spTree>
    <p:extLst>
      <p:ext uri="{BB962C8B-B14F-4D97-AF65-F5344CB8AC3E}">
        <p14:creationId xmlns:p14="http://schemas.microsoft.com/office/powerpoint/2010/main" val="1145672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A709BF-5144-4E0C-93F2-78512D165852}" type="slidenum">
              <a:rPr lang="en-US" smtClean="0">
                <a:solidFill>
                  <a:schemeClr val="bg1"/>
                </a:solidFill>
              </a:rPr>
              <a:t>77</a:t>
            </a:fld>
            <a:endParaRPr lang="en-US" dirty="0">
              <a:solidFill>
                <a:schemeClr val="bg1"/>
              </a:solidFill>
            </a:endParaRPr>
          </a:p>
        </p:txBody>
      </p:sp>
      <p:sp>
        <p:nvSpPr>
          <p:cNvPr id="4" name="Title 1"/>
          <p:cNvSpPr txBox="1">
            <a:spLocks/>
          </p:cNvSpPr>
          <p:nvPr/>
        </p:nvSpPr>
        <p:spPr>
          <a:xfrm>
            <a:off x="19291" y="0"/>
            <a:ext cx="9144000" cy="1600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Equinox Sun Aligned with Cambodian Temple</a:t>
            </a:r>
          </a:p>
        </p:txBody>
      </p:sp>
      <p:sp>
        <p:nvSpPr>
          <p:cNvPr id="5" name="Title 1"/>
          <p:cNvSpPr txBox="1">
            <a:spLocks/>
          </p:cNvSpPr>
          <p:nvPr/>
        </p:nvSpPr>
        <p:spPr>
          <a:xfrm>
            <a:off x="-25078" y="5410200"/>
            <a:ext cx="9144000" cy="1441048"/>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Determine the Equinox </a:t>
            </a:r>
            <a:br>
              <a:rPr lang="en-US" sz="3600"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br>
            <a:r>
              <a:rPr lang="en-US" sz="3600"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the easy way!</a:t>
            </a:r>
          </a:p>
        </p:txBody>
      </p:sp>
    </p:spTree>
    <p:extLst>
      <p:ext uri="{BB962C8B-B14F-4D97-AF65-F5344CB8AC3E}">
        <p14:creationId xmlns:p14="http://schemas.microsoft.com/office/powerpoint/2010/main" val="612630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A709BF-5144-4E0C-93F2-78512D165852}" type="slidenum">
              <a:rPr lang="en-US" smtClean="0">
                <a:solidFill>
                  <a:schemeClr val="bg1"/>
                </a:solidFill>
              </a:rPr>
              <a:t>78</a:t>
            </a:fld>
            <a:endParaRPr lang="en-US" dirty="0">
              <a:solidFill>
                <a:schemeClr val="bg1"/>
              </a:solidFill>
            </a:endParaRPr>
          </a:p>
        </p:txBody>
      </p:sp>
      <p:sp>
        <p:nvSpPr>
          <p:cNvPr id="4" name="Title 1"/>
          <p:cNvSpPr txBox="1">
            <a:spLocks/>
          </p:cNvSpPr>
          <p:nvPr/>
        </p:nvSpPr>
        <p:spPr>
          <a:xfrm>
            <a:off x="19291" y="5257800"/>
            <a:ext cx="9144000" cy="1600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Giza Pyramid:  </a:t>
            </a:r>
            <a:br>
              <a:rPr lang="en-US"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br>
            <a:r>
              <a:rPr lang="en-US" b="1" spc="300" dirty="0" smtClean="0">
                <a:ln w="11430">
                  <a:solidFill>
                    <a:srgbClr val="364C8A"/>
                  </a:solidFill>
                </a:ln>
                <a:solidFill>
                  <a:schemeClr val="accent3">
                    <a:lumMod val="60000"/>
                    <a:lumOff val="40000"/>
                  </a:schemeClr>
                </a:solidFill>
                <a:effectLst>
                  <a:outerShdw blurRad="50800" dist="39000" dir="5460000" algn="tl">
                    <a:srgbClr val="000000">
                      <a:alpha val="38000"/>
                    </a:srgbClr>
                  </a:outerShdw>
                </a:effectLst>
                <a:latin typeface="Cooper Black" pitchFamily="18" charset="0"/>
              </a:rPr>
              <a:t>No Turning of Shadow!</a:t>
            </a:r>
          </a:p>
        </p:txBody>
      </p:sp>
    </p:spTree>
    <p:extLst>
      <p:ext uri="{BB962C8B-B14F-4D97-AF65-F5344CB8AC3E}">
        <p14:creationId xmlns:p14="http://schemas.microsoft.com/office/powerpoint/2010/main" val="3454823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79</a:t>
            </a:fld>
            <a:endParaRPr lang="en-US"/>
          </a:p>
        </p:txBody>
      </p:sp>
      <p:pic>
        <p:nvPicPr>
          <p:cNvPr id="2050" name="Picture 2" descr="D:\A. Astleford Jan 5 2016\4a. Charlene Calendar PPTs\13.  Equinox Equation\equinox images\pyram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48874"/>
            <a:ext cx="8217927" cy="4953000"/>
          </a:xfrm>
          <a:prstGeom prst="rect">
            <a:avLst/>
          </a:prstGeom>
          <a:noFill/>
          <a:ln w="57150">
            <a:solidFill>
              <a:schemeClr val="accent3"/>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14973" y="3563475"/>
            <a:ext cx="3962399" cy="2438400"/>
          </a:xfrm>
          <a:solidFill>
            <a:schemeClr val="bg1">
              <a:lumMod val="85000"/>
            </a:schemeClr>
          </a:solidFill>
          <a:ln w="57150">
            <a:solidFill>
              <a:schemeClr val="accent3"/>
            </a:solidFill>
          </a:ln>
          <a:scene3d>
            <a:camera prst="orthographicFront"/>
            <a:lightRig rig="threePt" dir="t"/>
          </a:scene3d>
          <a:sp3d>
            <a:bevelT w="152400" h="50800" prst="softRound"/>
          </a:sp3d>
        </p:spPr>
        <p:txBody>
          <a:bodyPr>
            <a:normAutofit lnSpcReduction="10000"/>
            <a:sp3d extrusionH="57150">
              <a:bevelT w="38100" h="38100"/>
            </a:sp3d>
          </a:bodyPr>
          <a:lstStyle/>
          <a:p>
            <a:r>
              <a:rPr lang="en-US" sz="2400" b="1" dirty="0" smtClean="0">
                <a:solidFill>
                  <a:schemeClr val="accent3">
                    <a:lumMod val="50000"/>
                  </a:schemeClr>
                </a:solidFill>
              </a:rPr>
              <a:t>The design of the pyramids can accurately calculate ONLY the equinox because the movements of the Mazzaroth and the sun are perfect – untouched by any man including pagans!</a:t>
            </a:r>
            <a:endParaRPr lang="en-US" sz="2400" b="1" dirty="0">
              <a:solidFill>
                <a:schemeClr val="accent3">
                  <a:lumMod val="50000"/>
                </a:schemeClr>
              </a:solidFill>
            </a:endParaRPr>
          </a:p>
        </p:txBody>
      </p:sp>
      <p:sp>
        <p:nvSpPr>
          <p:cNvPr id="7" name="Title 1"/>
          <p:cNvSpPr>
            <a:spLocks noGrp="1"/>
          </p:cNvSpPr>
          <p:nvPr>
            <p:ph type="title"/>
          </p:nvPr>
        </p:nvSpPr>
        <p:spPr>
          <a:xfrm>
            <a:off x="152400" y="-152400"/>
            <a:ext cx="7239000" cy="1143000"/>
          </a:xfrm>
        </p:spPr>
        <p:txBody>
          <a:bodyPr>
            <a:normAutofit/>
            <a:scene3d>
              <a:camera prst="orthographicFront"/>
              <a:lightRig rig="threePt" dir="t"/>
            </a:scene3d>
            <a:sp3d extrusionH="57150">
              <a:bevelT h="25400" prst="softRound"/>
            </a:sp3d>
          </a:bodyPr>
          <a:lstStyle/>
          <a:p>
            <a:r>
              <a:rPr lang="en-US" sz="5400" b="1" spc="300" dirty="0" smtClean="0">
                <a:ln w="11430">
                  <a:solidFill>
                    <a:schemeClr val="accent1">
                      <a:lumMod val="50000"/>
                    </a:schemeClr>
                  </a:solidFill>
                </a:ln>
                <a:solidFill>
                  <a:srgbClr val="A8BFDF"/>
                </a:solidFill>
                <a:effectLst>
                  <a:outerShdw blurRad="50800" dist="39000" dir="5460000" algn="tl">
                    <a:srgbClr val="000000">
                      <a:alpha val="38000"/>
                    </a:srgbClr>
                  </a:outerShdw>
                </a:effectLst>
                <a:latin typeface="Cooper Black" pitchFamily="18" charset="0"/>
              </a:rPr>
              <a:t>Pyramid Math</a:t>
            </a:r>
            <a:endParaRPr lang="en-US" sz="5400" dirty="0">
              <a:ln w="11430">
                <a:solidFill>
                  <a:schemeClr val="accent1">
                    <a:lumMod val="50000"/>
                  </a:schemeClr>
                </a:solidFill>
              </a:ln>
              <a:solidFill>
                <a:srgbClr val="A8BFDF"/>
              </a:solidFill>
            </a:endParaRPr>
          </a:p>
        </p:txBody>
      </p:sp>
      <p:pic>
        <p:nvPicPr>
          <p:cNvPr id="8"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248" y="-34435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048874"/>
            <a:ext cx="3962400" cy="2380126"/>
          </a:xfrm>
          <a:prstGeom prst="rect">
            <a:avLst/>
          </a:prstGeom>
          <a:gradFill>
            <a:gsLst>
              <a:gs pos="10000">
                <a:schemeClr val="accent2">
                  <a:lumMod val="20000"/>
                  <a:lumOff val="80000"/>
                </a:schemeClr>
              </a:gs>
              <a:gs pos="31000">
                <a:schemeClr val="accent4">
                  <a:lumMod val="20000"/>
                  <a:lumOff val="80000"/>
                </a:schemeClr>
              </a:gs>
              <a:gs pos="69000">
                <a:schemeClr val="accent4">
                  <a:lumMod val="20000"/>
                  <a:lumOff val="80000"/>
                </a:schemeClr>
              </a:gs>
              <a:gs pos="95000">
                <a:srgbClr val="FFC000"/>
              </a:gs>
            </a:gsLst>
            <a:lin ang="5400000" scaled="0"/>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03042" y="1048728"/>
            <a:ext cx="3962400" cy="2380126"/>
          </a:xfrm>
          <a:prstGeom prst="rect">
            <a:avLst/>
          </a:prstGeom>
          <a:gradFill flip="none" rotWithShape="1">
            <a:gsLst>
              <a:gs pos="23000">
                <a:schemeClr val="accent2">
                  <a:lumMod val="20000"/>
                  <a:lumOff val="80000"/>
                </a:schemeClr>
              </a:gs>
              <a:gs pos="36000">
                <a:schemeClr val="accent4">
                  <a:lumMod val="20000"/>
                  <a:lumOff val="80000"/>
                </a:schemeClr>
              </a:gs>
              <a:gs pos="69000">
                <a:schemeClr val="accent4">
                  <a:lumMod val="20000"/>
                  <a:lumOff val="80000"/>
                </a:schemeClr>
              </a:gs>
              <a:gs pos="95000">
                <a:srgbClr val="FFC000"/>
              </a:gs>
            </a:gsLst>
            <a:path path="circle">
              <a:fillToRect r="100000" b="100000"/>
            </a:path>
            <a:tileRect l="-100000" t="-100000"/>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 y="3581400"/>
            <a:ext cx="3962400" cy="2415686"/>
          </a:xfrm>
          <a:prstGeom prst="rect">
            <a:avLst/>
          </a:prstGeom>
          <a:gradFill flip="none" rotWithShape="1">
            <a:gsLst>
              <a:gs pos="10000">
                <a:schemeClr val="accent2">
                  <a:lumMod val="20000"/>
                  <a:lumOff val="80000"/>
                </a:schemeClr>
              </a:gs>
              <a:gs pos="37000">
                <a:schemeClr val="accent4">
                  <a:lumMod val="20000"/>
                  <a:lumOff val="80000"/>
                </a:schemeClr>
              </a:gs>
              <a:gs pos="68000">
                <a:schemeClr val="accent4">
                  <a:lumMod val="20000"/>
                  <a:lumOff val="80000"/>
                </a:schemeClr>
              </a:gs>
              <a:gs pos="95000">
                <a:srgbClr val="FFC000"/>
              </a:gs>
            </a:gsLst>
            <a:lin ang="0" scaled="1"/>
            <a:tileRect/>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565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grpId="0" nodeType="clickEffect">
                                  <p:stCondLst>
                                    <p:cond delay="0"/>
                                  </p:stCondLst>
                                  <p:childTnLst>
                                    <p:animEffect transition="out" filter="plus(out)">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r="-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57150">
              <a:bevelT w="38100" h="38100"/>
            </a:sp3d>
          </a:bodyPr>
          <a:lstStyle/>
          <a:p>
            <a:r>
              <a:rPr lang="en-US" sz="4800" dirty="0" smtClean="0">
                <a:ln>
                  <a:solidFill>
                    <a:schemeClr val="accent2">
                      <a:lumMod val="75000"/>
                    </a:schemeClr>
                  </a:solidFill>
                </a:ln>
                <a:solidFill>
                  <a:schemeClr val="accent3"/>
                </a:solidFill>
                <a:latin typeface="Cooper Black" pitchFamily="18" charset="0"/>
              </a:rPr>
              <a:t>The Calendar Challenge</a:t>
            </a:r>
            <a:endParaRPr lang="en-US" sz="4800" dirty="0">
              <a:ln>
                <a:solidFill>
                  <a:schemeClr val="accent2">
                    <a:lumMod val="75000"/>
                  </a:schemeClr>
                </a:solidFill>
              </a:ln>
              <a:solidFill>
                <a:schemeClr val="accent3"/>
              </a:solidFill>
              <a:latin typeface="Cooper Black" pitchFamily="18" charset="0"/>
            </a:endParaRPr>
          </a:p>
        </p:txBody>
      </p:sp>
      <p:pic>
        <p:nvPicPr>
          <p:cNvPr id="5" name="Picture 3" descr="C:\Users\Rae\Desktop\calendar edit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539" y="1488645"/>
            <a:ext cx="2817461" cy="285475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194" name="Picture 2" descr="C:\Users\Rae\Desktop\equinox tuli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0"/>
            <a:ext cx="9144000" cy="28829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8A709BF-5144-4E0C-93F2-78512D165852}" type="slidenum">
              <a:rPr lang="en-US" smtClean="0"/>
              <a:t>8</a:t>
            </a:fld>
            <a:endParaRPr lang="en-US" dirty="0"/>
          </a:p>
        </p:txBody>
      </p:sp>
      <p:sp>
        <p:nvSpPr>
          <p:cNvPr id="3" name="Content Placeholder 2"/>
          <p:cNvSpPr>
            <a:spLocks noGrp="1"/>
          </p:cNvSpPr>
          <p:nvPr>
            <p:ph idx="1"/>
          </p:nvPr>
        </p:nvSpPr>
        <p:spPr>
          <a:xfrm>
            <a:off x="304800" y="1143000"/>
            <a:ext cx="7961930" cy="4830763"/>
          </a:xfrm>
        </p:spPr>
        <p:txBody>
          <a:bodyPr>
            <a:normAutofit fontScale="85000" lnSpcReduction="10000"/>
          </a:bodyPr>
          <a:lstStyle/>
          <a:p>
            <a:r>
              <a:rPr lang="en-US" b="1" u="sng" dirty="0" smtClean="0">
                <a:ln>
                  <a:solidFill>
                    <a:schemeClr val="tx1"/>
                  </a:solidFill>
                </a:ln>
                <a:solidFill>
                  <a:schemeClr val="accent2">
                    <a:lumMod val="50000"/>
                  </a:schemeClr>
                </a:solidFill>
              </a:rPr>
              <a:t>Most</a:t>
            </a:r>
            <a:r>
              <a:rPr lang="en-US" b="1" dirty="0" smtClean="0">
                <a:ln>
                  <a:solidFill>
                    <a:schemeClr val="tx1"/>
                  </a:solidFill>
                </a:ln>
                <a:solidFill>
                  <a:schemeClr val="accent2">
                    <a:lumMod val="50000"/>
                  </a:schemeClr>
                </a:solidFill>
              </a:rPr>
              <a:t> calendars historically </a:t>
            </a:r>
            <a:r>
              <a:rPr lang="en-US" b="1" u="sng" dirty="0" smtClean="0">
                <a:ln>
                  <a:solidFill>
                    <a:schemeClr val="tx1"/>
                  </a:solidFill>
                </a:ln>
                <a:solidFill>
                  <a:schemeClr val="accent2">
                    <a:lumMod val="50000"/>
                  </a:schemeClr>
                </a:solidFill>
              </a:rPr>
              <a:t>used to</a:t>
            </a:r>
            <a:r>
              <a:rPr lang="en-US" b="1" dirty="0" smtClean="0">
                <a:ln>
                  <a:solidFill>
                    <a:schemeClr val="tx1"/>
                  </a:solidFill>
                </a:ln>
                <a:solidFill>
                  <a:schemeClr val="accent2">
                    <a:lumMod val="50000"/>
                  </a:schemeClr>
                </a:solidFill>
              </a:rPr>
              <a:t> always calculate the feast dates from the vernal equinox.</a:t>
            </a:r>
          </a:p>
          <a:p>
            <a:r>
              <a:rPr lang="en-US" b="1" dirty="0" smtClean="0">
                <a:ln>
                  <a:solidFill>
                    <a:schemeClr val="tx1"/>
                  </a:solidFill>
                </a:ln>
              </a:rPr>
              <a:t>No one ever heard of an </a:t>
            </a:r>
            <a:r>
              <a:rPr lang="en-US" b="1" dirty="0" err="1" smtClean="0">
                <a:ln>
                  <a:solidFill>
                    <a:schemeClr val="tx1"/>
                  </a:solidFill>
                </a:ln>
              </a:rPr>
              <a:t>equi</a:t>
            </a:r>
            <a:r>
              <a:rPr lang="en-US" b="1" dirty="0" smtClean="0">
                <a:ln>
                  <a:solidFill>
                    <a:schemeClr val="tx1"/>
                  </a:solidFill>
                </a:ln>
              </a:rPr>
              <a:t>-</a:t>
            </a:r>
            <a:r>
              <a:rPr lang="en-US" b="1" u="sng" dirty="0" smtClean="0">
                <a:ln>
                  <a:solidFill>
                    <a:schemeClr val="tx1"/>
                  </a:solidFill>
                </a:ln>
              </a:rPr>
              <a:t>LUX</a:t>
            </a:r>
            <a:r>
              <a:rPr lang="en-US" b="1" dirty="0" smtClean="0">
                <a:ln>
                  <a:solidFill>
                    <a:schemeClr val="tx1"/>
                  </a:solidFill>
                </a:ln>
              </a:rPr>
              <a:t>! </a:t>
            </a:r>
          </a:p>
          <a:p>
            <a:pPr>
              <a:lnSpc>
                <a:spcPct val="120000"/>
              </a:lnSpc>
            </a:pPr>
            <a:r>
              <a:rPr lang="en-US" b="1" dirty="0" smtClean="0">
                <a:ln>
                  <a:solidFill>
                    <a:schemeClr val="tx1"/>
                  </a:solidFill>
                </a:ln>
                <a:solidFill>
                  <a:schemeClr val="accent6">
                    <a:lumMod val="75000"/>
                  </a:schemeClr>
                </a:solidFill>
              </a:rPr>
              <a:t>With the abundance and variety of </a:t>
            </a:r>
            <a:br>
              <a:rPr lang="en-US" b="1" dirty="0" smtClean="0">
                <a:ln>
                  <a:solidFill>
                    <a:schemeClr val="tx1"/>
                  </a:solidFill>
                </a:ln>
                <a:solidFill>
                  <a:schemeClr val="accent6">
                    <a:lumMod val="75000"/>
                  </a:schemeClr>
                </a:solidFill>
              </a:rPr>
            </a:br>
            <a:r>
              <a:rPr lang="en-US" b="1" dirty="0" smtClean="0">
                <a:ln>
                  <a:solidFill>
                    <a:schemeClr val="tx1"/>
                  </a:solidFill>
                </a:ln>
                <a:solidFill>
                  <a:schemeClr val="accent6">
                    <a:lumMod val="75000"/>
                  </a:schemeClr>
                </a:solidFill>
              </a:rPr>
              <a:t>new feast calendars flooding this area, </a:t>
            </a:r>
            <a:br>
              <a:rPr lang="en-US" b="1" dirty="0" smtClean="0">
                <a:ln>
                  <a:solidFill>
                    <a:schemeClr val="tx1"/>
                  </a:solidFill>
                </a:ln>
                <a:solidFill>
                  <a:schemeClr val="accent6">
                    <a:lumMod val="75000"/>
                  </a:schemeClr>
                </a:solidFill>
              </a:rPr>
            </a:br>
            <a:r>
              <a:rPr lang="en-US" b="1" dirty="0" err="1" smtClean="0">
                <a:ln>
                  <a:solidFill>
                    <a:schemeClr val="tx1"/>
                  </a:solidFill>
                </a:ln>
                <a:solidFill>
                  <a:schemeClr val="accent6">
                    <a:lumMod val="75000"/>
                  </a:schemeClr>
                </a:solidFill>
              </a:rPr>
              <a:t>equi</a:t>
            </a:r>
            <a:r>
              <a:rPr lang="en-US" b="1" dirty="0" smtClean="0">
                <a:ln>
                  <a:solidFill>
                    <a:schemeClr val="tx1"/>
                  </a:solidFill>
                </a:ln>
                <a:solidFill>
                  <a:schemeClr val="accent6">
                    <a:lumMod val="75000"/>
                  </a:schemeClr>
                </a:solidFill>
              </a:rPr>
              <a:t>-</a:t>
            </a:r>
            <a:r>
              <a:rPr lang="en-US" b="1" u="sng" dirty="0" smtClean="0">
                <a:ln>
                  <a:solidFill>
                    <a:schemeClr val="tx1"/>
                  </a:solidFill>
                </a:ln>
                <a:solidFill>
                  <a:schemeClr val="accent6">
                    <a:lumMod val="75000"/>
                  </a:schemeClr>
                </a:solidFill>
              </a:rPr>
              <a:t>LUX</a:t>
            </a:r>
            <a:r>
              <a:rPr lang="en-US" b="1" dirty="0" smtClean="0">
                <a:ln>
                  <a:solidFill>
                    <a:schemeClr val="tx1"/>
                  </a:solidFill>
                </a:ln>
                <a:solidFill>
                  <a:schemeClr val="accent6">
                    <a:lumMod val="75000"/>
                  </a:schemeClr>
                </a:solidFill>
              </a:rPr>
              <a:t> is beginning to bloom!  Why? </a:t>
            </a:r>
          </a:p>
          <a:p>
            <a:pPr>
              <a:lnSpc>
                <a:spcPct val="120000"/>
              </a:lnSpc>
            </a:pPr>
            <a:r>
              <a:rPr lang="en-US" b="1" dirty="0" smtClean="0">
                <a:ln>
                  <a:solidFill>
                    <a:schemeClr val="tx1"/>
                  </a:solidFill>
                </a:ln>
                <a:solidFill>
                  <a:schemeClr val="accent2">
                    <a:lumMod val="50000"/>
                  </a:schemeClr>
                </a:solidFill>
              </a:rPr>
              <a:t>Maybe it has something to do with the Enoch Calendar – the closest counterfeit to Yahuah’s Covenant Calendar today. </a:t>
            </a:r>
          </a:p>
          <a:p>
            <a:r>
              <a:rPr lang="en-US" b="1" dirty="0" smtClean="0">
                <a:ln>
                  <a:solidFill>
                    <a:schemeClr val="tx1"/>
                  </a:solidFill>
                </a:ln>
                <a:solidFill>
                  <a:schemeClr val="tx2"/>
                </a:solidFill>
              </a:rPr>
              <a:t>Guess what?  The Enoch calendar uses </a:t>
            </a:r>
            <a:r>
              <a:rPr lang="en-US" b="1" u="sng" dirty="0" smtClean="0">
                <a:ln>
                  <a:solidFill>
                    <a:schemeClr val="tx1"/>
                  </a:solidFill>
                </a:ln>
                <a:solidFill>
                  <a:schemeClr val="tx2"/>
                </a:solidFill>
              </a:rPr>
              <a:t>equinox</a:t>
            </a:r>
            <a:r>
              <a:rPr lang="en-US" b="1" dirty="0" smtClean="0">
                <a:ln>
                  <a:solidFill>
                    <a:schemeClr val="tx1"/>
                  </a:solidFill>
                </a:ln>
                <a:solidFill>
                  <a:schemeClr val="tx2"/>
                </a:solidFill>
              </a:rPr>
              <a:t>! </a:t>
            </a:r>
            <a:endParaRPr lang="en-US" b="1" dirty="0">
              <a:ln>
                <a:solidFill>
                  <a:schemeClr val="tx1"/>
                </a:solidFill>
              </a:ln>
              <a:solidFill>
                <a:schemeClr val="tx2"/>
              </a:solidFill>
            </a:endParaRPr>
          </a:p>
        </p:txBody>
      </p:sp>
      <p:pic>
        <p:nvPicPr>
          <p:cNvPr id="7" name="Picture 5"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8366" y="434340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96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80</a:t>
            </a:fld>
            <a:endParaRPr lang="en-US"/>
          </a:p>
        </p:txBody>
      </p:sp>
      <p:pic>
        <p:nvPicPr>
          <p:cNvPr id="2050" name="Picture 2" descr="D:\A. Astleford Jan 5 2016\4a. Charlene Calendar PPTs\13.  Equinox Equation\equinox images\pyram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48874"/>
            <a:ext cx="8217927" cy="4953000"/>
          </a:xfrm>
          <a:prstGeom prst="rect">
            <a:avLst/>
          </a:prstGeom>
          <a:noFill/>
          <a:ln w="57150">
            <a:solidFill>
              <a:schemeClr val="accent3"/>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14973" y="3563475"/>
            <a:ext cx="3962399" cy="2438400"/>
          </a:xfrm>
          <a:solidFill>
            <a:schemeClr val="bg1">
              <a:lumMod val="85000"/>
            </a:schemeClr>
          </a:solidFill>
          <a:ln w="57150">
            <a:solidFill>
              <a:schemeClr val="accent3"/>
            </a:solidFill>
          </a:ln>
          <a:scene3d>
            <a:camera prst="orthographicFront"/>
            <a:lightRig rig="threePt" dir="t"/>
          </a:scene3d>
          <a:sp3d>
            <a:bevelT w="152400" h="50800" prst="softRound"/>
          </a:sp3d>
        </p:spPr>
        <p:txBody>
          <a:bodyPr>
            <a:normAutofit/>
            <a:sp3d extrusionH="57150">
              <a:bevelT w="38100" h="38100"/>
            </a:sp3d>
          </a:bodyPr>
          <a:lstStyle/>
          <a:p>
            <a:r>
              <a:rPr lang="en-US" sz="2400" b="1" dirty="0" smtClean="0">
                <a:solidFill>
                  <a:schemeClr val="accent3">
                    <a:lumMod val="50000"/>
                  </a:schemeClr>
                </a:solidFill>
              </a:rPr>
              <a:t>The shadow/sign on the Giza pyramid easily tells the day of the spring and/or fall equinox very accurately every year.</a:t>
            </a:r>
            <a:endParaRPr lang="en-US" sz="2400" b="1" dirty="0">
              <a:solidFill>
                <a:schemeClr val="accent3">
                  <a:lumMod val="50000"/>
                </a:schemeClr>
              </a:solidFill>
            </a:endParaRPr>
          </a:p>
        </p:txBody>
      </p:sp>
      <p:sp>
        <p:nvSpPr>
          <p:cNvPr id="7" name="Title 1"/>
          <p:cNvSpPr>
            <a:spLocks noGrp="1"/>
          </p:cNvSpPr>
          <p:nvPr>
            <p:ph type="title"/>
          </p:nvPr>
        </p:nvSpPr>
        <p:spPr>
          <a:xfrm>
            <a:off x="152400" y="-152400"/>
            <a:ext cx="7239000" cy="1143000"/>
          </a:xfrm>
        </p:spPr>
        <p:txBody>
          <a:bodyPr>
            <a:normAutofit/>
            <a:scene3d>
              <a:camera prst="orthographicFront"/>
              <a:lightRig rig="threePt" dir="t"/>
            </a:scene3d>
            <a:sp3d extrusionH="57150">
              <a:bevelT h="25400" prst="softRound"/>
            </a:sp3d>
          </a:bodyPr>
          <a:lstStyle/>
          <a:p>
            <a:r>
              <a:rPr lang="en-US" sz="5400" b="1" spc="300" dirty="0" smtClean="0">
                <a:ln w="11430">
                  <a:solidFill>
                    <a:schemeClr val="accent1">
                      <a:lumMod val="50000"/>
                    </a:schemeClr>
                  </a:solidFill>
                </a:ln>
                <a:solidFill>
                  <a:srgbClr val="A8BFDF"/>
                </a:solidFill>
                <a:effectLst>
                  <a:outerShdw blurRad="50800" dist="39000" dir="5460000" algn="tl">
                    <a:srgbClr val="000000">
                      <a:alpha val="38000"/>
                    </a:srgbClr>
                  </a:outerShdw>
                </a:effectLst>
                <a:latin typeface="Cooper Black" pitchFamily="18" charset="0"/>
              </a:rPr>
              <a:t>Pyramid Math</a:t>
            </a:r>
            <a:endParaRPr lang="en-US" sz="5400" dirty="0">
              <a:ln w="11430">
                <a:solidFill>
                  <a:schemeClr val="accent1">
                    <a:lumMod val="50000"/>
                  </a:schemeClr>
                </a:solidFill>
              </a:ln>
              <a:solidFill>
                <a:srgbClr val="A8BFDF"/>
              </a:solidFill>
            </a:endParaRPr>
          </a:p>
        </p:txBody>
      </p:sp>
      <p:pic>
        <p:nvPicPr>
          <p:cNvPr id="8"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248" y="-34435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4703042" y="1048728"/>
            <a:ext cx="3962400" cy="2380126"/>
          </a:xfrm>
          <a:prstGeom prst="rect">
            <a:avLst/>
          </a:prstGeom>
          <a:gradFill flip="none" rotWithShape="1">
            <a:gsLst>
              <a:gs pos="23000">
                <a:schemeClr val="accent2">
                  <a:lumMod val="20000"/>
                  <a:lumOff val="80000"/>
                </a:schemeClr>
              </a:gs>
              <a:gs pos="36000">
                <a:schemeClr val="accent4">
                  <a:lumMod val="20000"/>
                  <a:lumOff val="80000"/>
                </a:schemeClr>
              </a:gs>
              <a:gs pos="69000">
                <a:schemeClr val="accent4">
                  <a:lumMod val="20000"/>
                  <a:lumOff val="80000"/>
                </a:schemeClr>
              </a:gs>
              <a:gs pos="95000">
                <a:srgbClr val="FFC000"/>
              </a:gs>
            </a:gsLst>
            <a:path path="circle">
              <a:fillToRect r="100000" b="100000"/>
            </a:path>
            <a:tileRect l="-100000" t="-100000"/>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 y="3581400"/>
            <a:ext cx="3962400" cy="2415686"/>
          </a:xfrm>
          <a:prstGeom prst="rect">
            <a:avLst/>
          </a:prstGeom>
          <a:gradFill flip="none" rotWithShape="1">
            <a:gsLst>
              <a:gs pos="10000">
                <a:schemeClr val="accent2">
                  <a:lumMod val="20000"/>
                  <a:lumOff val="80000"/>
                </a:schemeClr>
              </a:gs>
              <a:gs pos="37000">
                <a:schemeClr val="accent4">
                  <a:lumMod val="20000"/>
                  <a:lumOff val="80000"/>
                </a:schemeClr>
              </a:gs>
              <a:gs pos="68000">
                <a:schemeClr val="accent4">
                  <a:lumMod val="20000"/>
                  <a:lumOff val="80000"/>
                </a:schemeClr>
              </a:gs>
              <a:gs pos="95000">
                <a:srgbClr val="FFC000"/>
              </a:gs>
            </a:gsLst>
            <a:lin ang="0" scaled="1"/>
            <a:tileRect/>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522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0" nodeType="clickEffect">
                                  <p:stCondLst>
                                    <p:cond delay="0"/>
                                  </p:stCondLst>
                                  <p:childTnLst>
                                    <p:animEffect transition="out" filter="plus(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81</a:t>
            </a:fld>
            <a:endParaRPr lang="en-US"/>
          </a:p>
        </p:txBody>
      </p:sp>
      <p:pic>
        <p:nvPicPr>
          <p:cNvPr id="2050" name="Picture 2" descr="D:\A. Astleford Jan 5 2016\4a. Charlene Calendar PPTs\13.  Equinox Equation\equinox images\pyram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48874"/>
            <a:ext cx="8217927" cy="4953000"/>
          </a:xfrm>
          <a:prstGeom prst="rect">
            <a:avLst/>
          </a:prstGeom>
          <a:noFill/>
          <a:ln w="57150">
            <a:solidFill>
              <a:schemeClr val="accent3"/>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14973" y="3563475"/>
            <a:ext cx="3962399" cy="2438400"/>
          </a:xfrm>
          <a:solidFill>
            <a:schemeClr val="bg1">
              <a:lumMod val="85000"/>
            </a:schemeClr>
          </a:solidFill>
          <a:ln w="57150">
            <a:solidFill>
              <a:schemeClr val="accent3"/>
            </a:solidFill>
          </a:ln>
          <a:scene3d>
            <a:camera prst="orthographicFront"/>
            <a:lightRig rig="threePt" dir="t"/>
          </a:scene3d>
          <a:sp3d>
            <a:bevelT w="152400" h="50800" prst="softRound"/>
          </a:sp3d>
        </p:spPr>
        <p:txBody>
          <a:bodyPr>
            <a:normAutofit/>
            <a:sp3d extrusionH="57150">
              <a:bevelT w="38100" h="38100"/>
            </a:sp3d>
          </a:bodyPr>
          <a:lstStyle/>
          <a:p>
            <a:r>
              <a:rPr lang="en-US" sz="2400" b="1" dirty="0" smtClean="0">
                <a:solidFill>
                  <a:schemeClr val="accent3">
                    <a:lumMod val="50000"/>
                  </a:schemeClr>
                </a:solidFill>
              </a:rPr>
              <a:t>The shadow/sign of the summer solstice is noted when the shadow of just one small pyramid is cast upon the great Giza pyramid.</a:t>
            </a:r>
            <a:endParaRPr lang="en-US" sz="2400" b="1" dirty="0">
              <a:solidFill>
                <a:schemeClr val="accent3">
                  <a:lumMod val="50000"/>
                </a:schemeClr>
              </a:solidFill>
            </a:endParaRPr>
          </a:p>
        </p:txBody>
      </p:sp>
      <p:sp>
        <p:nvSpPr>
          <p:cNvPr id="7" name="Title 1"/>
          <p:cNvSpPr>
            <a:spLocks noGrp="1"/>
          </p:cNvSpPr>
          <p:nvPr>
            <p:ph type="title"/>
          </p:nvPr>
        </p:nvSpPr>
        <p:spPr>
          <a:xfrm>
            <a:off x="152400" y="-152400"/>
            <a:ext cx="7239000" cy="1143000"/>
          </a:xfrm>
        </p:spPr>
        <p:txBody>
          <a:bodyPr>
            <a:normAutofit/>
            <a:scene3d>
              <a:camera prst="orthographicFront"/>
              <a:lightRig rig="threePt" dir="t"/>
            </a:scene3d>
            <a:sp3d extrusionH="57150">
              <a:bevelT h="25400" prst="softRound"/>
            </a:sp3d>
          </a:bodyPr>
          <a:lstStyle/>
          <a:p>
            <a:r>
              <a:rPr lang="en-US" sz="5400" b="1" spc="300" dirty="0" smtClean="0">
                <a:ln w="11430">
                  <a:solidFill>
                    <a:schemeClr val="accent1">
                      <a:lumMod val="50000"/>
                    </a:schemeClr>
                  </a:solidFill>
                </a:ln>
                <a:solidFill>
                  <a:srgbClr val="A8BFDF"/>
                </a:solidFill>
                <a:effectLst>
                  <a:outerShdw blurRad="50800" dist="39000" dir="5460000" algn="tl">
                    <a:srgbClr val="000000">
                      <a:alpha val="38000"/>
                    </a:srgbClr>
                  </a:outerShdw>
                </a:effectLst>
                <a:latin typeface="Cooper Black" pitchFamily="18" charset="0"/>
              </a:rPr>
              <a:t>Pyramid Math</a:t>
            </a:r>
            <a:endParaRPr lang="en-US" sz="5400" dirty="0">
              <a:ln w="11430">
                <a:solidFill>
                  <a:schemeClr val="accent1">
                    <a:lumMod val="50000"/>
                  </a:schemeClr>
                </a:solidFill>
              </a:ln>
              <a:solidFill>
                <a:srgbClr val="A8BFDF"/>
              </a:solidFill>
            </a:endParaRPr>
          </a:p>
        </p:txBody>
      </p:sp>
      <p:pic>
        <p:nvPicPr>
          <p:cNvPr id="8"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248" y="-34435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048874"/>
            <a:ext cx="3962400" cy="2380126"/>
          </a:xfrm>
          <a:prstGeom prst="rect">
            <a:avLst/>
          </a:prstGeom>
          <a:gradFill>
            <a:gsLst>
              <a:gs pos="10000">
                <a:schemeClr val="accent2">
                  <a:lumMod val="20000"/>
                  <a:lumOff val="80000"/>
                </a:schemeClr>
              </a:gs>
              <a:gs pos="31000">
                <a:schemeClr val="accent4">
                  <a:lumMod val="20000"/>
                  <a:lumOff val="80000"/>
                </a:schemeClr>
              </a:gs>
              <a:gs pos="69000">
                <a:schemeClr val="accent4">
                  <a:lumMod val="20000"/>
                  <a:lumOff val="80000"/>
                </a:schemeClr>
              </a:gs>
              <a:gs pos="95000">
                <a:srgbClr val="FFC000"/>
              </a:gs>
            </a:gsLst>
            <a:lin ang="5400000" scaled="0"/>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 y="3581400"/>
            <a:ext cx="3962400" cy="2415686"/>
          </a:xfrm>
          <a:prstGeom prst="rect">
            <a:avLst/>
          </a:prstGeom>
          <a:gradFill flip="none" rotWithShape="1">
            <a:gsLst>
              <a:gs pos="10000">
                <a:schemeClr val="accent2">
                  <a:lumMod val="20000"/>
                  <a:lumOff val="80000"/>
                </a:schemeClr>
              </a:gs>
              <a:gs pos="37000">
                <a:schemeClr val="accent4">
                  <a:lumMod val="20000"/>
                  <a:lumOff val="80000"/>
                </a:schemeClr>
              </a:gs>
              <a:gs pos="68000">
                <a:schemeClr val="accent4">
                  <a:lumMod val="20000"/>
                  <a:lumOff val="80000"/>
                </a:schemeClr>
              </a:gs>
              <a:gs pos="95000">
                <a:srgbClr val="FFC000"/>
              </a:gs>
            </a:gsLst>
            <a:lin ang="0" scaled="1"/>
            <a:tileRect/>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423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0" nodeType="clickEffect">
                                  <p:stCondLst>
                                    <p:cond delay="0"/>
                                  </p:stCondLst>
                                  <p:childTnLst>
                                    <p:animEffect transition="out" filter="plus(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82</a:t>
            </a:fld>
            <a:endParaRPr lang="en-US"/>
          </a:p>
        </p:txBody>
      </p:sp>
      <p:pic>
        <p:nvPicPr>
          <p:cNvPr id="2050" name="Picture 2" descr="D:\A. Astleford Jan 5 2016\4a. Charlene Calendar PPTs\13.  Equinox Equation\equinox images\pyram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48874"/>
            <a:ext cx="8217927" cy="4953000"/>
          </a:xfrm>
          <a:prstGeom prst="rect">
            <a:avLst/>
          </a:prstGeom>
          <a:noFill/>
          <a:ln w="57150">
            <a:solidFill>
              <a:schemeClr val="accent3"/>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14973" y="3563475"/>
            <a:ext cx="3962399" cy="2438400"/>
          </a:xfrm>
          <a:solidFill>
            <a:schemeClr val="bg1">
              <a:lumMod val="85000"/>
            </a:schemeClr>
          </a:solidFill>
          <a:ln w="57150">
            <a:solidFill>
              <a:schemeClr val="accent3"/>
            </a:solidFill>
          </a:ln>
          <a:scene3d>
            <a:camera prst="orthographicFront"/>
            <a:lightRig rig="threePt" dir="t"/>
          </a:scene3d>
          <a:sp3d>
            <a:bevelT w="152400" h="50800" prst="softRound"/>
          </a:sp3d>
        </p:spPr>
        <p:txBody>
          <a:bodyPr>
            <a:normAutofit/>
            <a:sp3d extrusionH="57150">
              <a:bevelT w="38100" h="38100"/>
            </a:sp3d>
          </a:bodyPr>
          <a:lstStyle/>
          <a:p>
            <a:r>
              <a:rPr lang="en-US" sz="2400" b="1" dirty="0">
                <a:solidFill>
                  <a:schemeClr val="accent3">
                    <a:lumMod val="50000"/>
                  </a:schemeClr>
                </a:solidFill>
              </a:rPr>
              <a:t>The shadow/sign of the </a:t>
            </a:r>
            <a:r>
              <a:rPr lang="en-US" sz="2400" b="1" dirty="0" smtClean="0">
                <a:solidFill>
                  <a:schemeClr val="accent3">
                    <a:lumMod val="50000"/>
                  </a:schemeClr>
                </a:solidFill>
              </a:rPr>
              <a:t>winter </a:t>
            </a:r>
            <a:r>
              <a:rPr lang="en-US" sz="2400" b="1" dirty="0">
                <a:solidFill>
                  <a:schemeClr val="accent3">
                    <a:lumMod val="50000"/>
                  </a:schemeClr>
                </a:solidFill>
              </a:rPr>
              <a:t>solstice is noted when the shadow of </a:t>
            </a:r>
            <a:r>
              <a:rPr lang="en-US" sz="2400" b="1" dirty="0" smtClean="0">
                <a:solidFill>
                  <a:schemeClr val="accent3">
                    <a:lumMod val="50000"/>
                  </a:schemeClr>
                </a:solidFill>
              </a:rPr>
              <a:t>all three small pyramids </a:t>
            </a:r>
            <a:r>
              <a:rPr lang="en-US" sz="2400" b="1" dirty="0">
                <a:solidFill>
                  <a:schemeClr val="accent3">
                    <a:lumMod val="50000"/>
                  </a:schemeClr>
                </a:solidFill>
              </a:rPr>
              <a:t>is cast upon the great Giza pyramid.</a:t>
            </a:r>
          </a:p>
        </p:txBody>
      </p:sp>
      <p:sp>
        <p:nvSpPr>
          <p:cNvPr id="7" name="Title 1"/>
          <p:cNvSpPr>
            <a:spLocks noGrp="1"/>
          </p:cNvSpPr>
          <p:nvPr>
            <p:ph type="title"/>
          </p:nvPr>
        </p:nvSpPr>
        <p:spPr>
          <a:xfrm>
            <a:off x="152400" y="-152400"/>
            <a:ext cx="7239000" cy="1143000"/>
          </a:xfrm>
        </p:spPr>
        <p:txBody>
          <a:bodyPr>
            <a:normAutofit/>
            <a:scene3d>
              <a:camera prst="orthographicFront"/>
              <a:lightRig rig="threePt" dir="t"/>
            </a:scene3d>
            <a:sp3d extrusionH="57150">
              <a:bevelT h="25400" prst="softRound"/>
            </a:sp3d>
          </a:bodyPr>
          <a:lstStyle/>
          <a:p>
            <a:r>
              <a:rPr lang="en-US" sz="5400" b="1" spc="300" dirty="0" smtClean="0">
                <a:ln w="11430">
                  <a:solidFill>
                    <a:schemeClr val="accent1">
                      <a:lumMod val="50000"/>
                    </a:schemeClr>
                  </a:solidFill>
                </a:ln>
                <a:solidFill>
                  <a:srgbClr val="A8BFDF"/>
                </a:solidFill>
                <a:effectLst>
                  <a:outerShdw blurRad="50800" dist="39000" dir="5460000" algn="tl">
                    <a:srgbClr val="000000">
                      <a:alpha val="38000"/>
                    </a:srgbClr>
                  </a:outerShdw>
                </a:effectLst>
                <a:latin typeface="Cooper Black" pitchFamily="18" charset="0"/>
              </a:rPr>
              <a:t>Pyramid Math</a:t>
            </a:r>
            <a:endParaRPr lang="en-US" sz="5400" dirty="0">
              <a:ln w="11430">
                <a:solidFill>
                  <a:schemeClr val="accent1">
                    <a:lumMod val="50000"/>
                  </a:schemeClr>
                </a:solidFill>
              </a:ln>
              <a:solidFill>
                <a:srgbClr val="A8BFDF"/>
              </a:solidFill>
            </a:endParaRPr>
          </a:p>
        </p:txBody>
      </p:sp>
      <p:sp>
        <p:nvSpPr>
          <p:cNvPr id="6" name="Title 1"/>
          <p:cNvSpPr txBox="1">
            <a:spLocks/>
          </p:cNvSpPr>
          <p:nvPr/>
        </p:nvSpPr>
        <p:spPr>
          <a:xfrm>
            <a:off x="0" y="6019800"/>
            <a:ext cx="9144000" cy="838200"/>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300" dirty="0" err="1" smtClean="0">
                <a:ln w="11430">
                  <a:solidFill>
                    <a:schemeClr val="accent1">
                      <a:lumMod val="50000"/>
                    </a:schemeClr>
                  </a:solidFill>
                </a:ln>
                <a:solidFill>
                  <a:schemeClr val="accent3"/>
                </a:solidFill>
                <a:effectLst>
                  <a:outerShdw blurRad="50800" dist="39000" dir="5460000" algn="tl">
                    <a:srgbClr val="000000">
                      <a:alpha val="38000"/>
                    </a:srgbClr>
                  </a:outerShdw>
                </a:effectLst>
                <a:latin typeface="Cooper Black" pitchFamily="18" charset="0"/>
              </a:rPr>
              <a:t>Equi</a:t>
            </a:r>
            <a:r>
              <a:rPr lang="en-US" sz="2800" b="1" spc="300" dirty="0" smtClean="0">
                <a:ln w="11430">
                  <a:solidFill>
                    <a:schemeClr val="accent1">
                      <a:lumMod val="50000"/>
                    </a:schemeClr>
                  </a:solidFill>
                </a:ln>
                <a:solidFill>
                  <a:schemeClr val="accent3"/>
                </a:solidFill>
                <a:effectLst>
                  <a:outerShdw blurRad="50800" dist="39000" dir="5460000" algn="tl">
                    <a:srgbClr val="000000">
                      <a:alpha val="38000"/>
                    </a:srgbClr>
                  </a:outerShdw>
                </a:effectLst>
                <a:latin typeface="Cooper Black" pitchFamily="18" charset="0"/>
              </a:rPr>
              <a:t>-LUX is not part of this equation!</a:t>
            </a:r>
            <a:endParaRPr lang="en-US" sz="2800" dirty="0">
              <a:ln w="11430">
                <a:solidFill>
                  <a:schemeClr val="accent1">
                    <a:lumMod val="50000"/>
                  </a:schemeClr>
                </a:solidFill>
              </a:ln>
              <a:solidFill>
                <a:schemeClr val="accent3"/>
              </a:solidFill>
            </a:endParaRPr>
          </a:p>
        </p:txBody>
      </p:sp>
      <p:pic>
        <p:nvPicPr>
          <p:cNvPr id="8" name="Picture 5"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248" y="-34435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1048874"/>
            <a:ext cx="3962400" cy="2380126"/>
          </a:xfrm>
          <a:prstGeom prst="rect">
            <a:avLst/>
          </a:prstGeom>
          <a:gradFill>
            <a:gsLst>
              <a:gs pos="10000">
                <a:schemeClr val="accent2">
                  <a:lumMod val="20000"/>
                  <a:lumOff val="80000"/>
                </a:schemeClr>
              </a:gs>
              <a:gs pos="31000">
                <a:schemeClr val="accent4">
                  <a:lumMod val="20000"/>
                  <a:lumOff val="80000"/>
                </a:schemeClr>
              </a:gs>
              <a:gs pos="69000">
                <a:schemeClr val="accent4">
                  <a:lumMod val="20000"/>
                  <a:lumOff val="80000"/>
                </a:schemeClr>
              </a:gs>
              <a:gs pos="95000">
                <a:srgbClr val="FFC000"/>
              </a:gs>
            </a:gsLst>
            <a:lin ang="5400000" scaled="0"/>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03042" y="1048728"/>
            <a:ext cx="3962400" cy="2380126"/>
          </a:xfrm>
          <a:prstGeom prst="rect">
            <a:avLst/>
          </a:prstGeom>
          <a:gradFill flip="none" rotWithShape="1">
            <a:gsLst>
              <a:gs pos="23000">
                <a:schemeClr val="accent2">
                  <a:lumMod val="20000"/>
                  <a:lumOff val="80000"/>
                </a:schemeClr>
              </a:gs>
              <a:gs pos="36000">
                <a:schemeClr val="accent4">
                  <a:lumMod val="20000"/>
                  <a:lumOff val="80000"/>
                </a:schemeClr>
              </a:gs>
              <a:gs pos="69000">
                <a:schemeClr val="accent4">
                  <a:lumMod val="20000"/>
                  <a:lumOff val="80000"/>
                </a:schemeClr>
              </a:gs>
              <a:gs pos="95000">
                <a:srgbClr val="FFC000"/>
              </a:gs>
            </a:gsLst>
            <a:path path="circle">
              <a:fillToRect r="100000" b="100000"/>
            </a:path>
            <a:tileRect l="-100000" t="-100000"/>
          </a:gradFill>
          <a:ln w="57150">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09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914400"/>
            <a:ext cx="8839200" cy="5650857"/>
          </a:xfrm>
          <a:noFill/>
          <a:ln w="57150">
            <a:noFill/>
          </a:ln>
          <a:scene3d>
            <a:camera prst="orthographicFront"/>
            <a:lightRig rig="threePt" dir="t"/>
          </a:scene3d>
          <a:sp3d>
            <a:bevelT w="152400" h="50800" prst="softRound"/>
          </a:sp3d>
        </p:spPr>
        <p:txBody>
          <a:bodyPr>
            <a:noAutofit/>
            <a:sp3d extrusionH="57150">
              <a:bevelT h="25400" prst="softRound"/>
            </a:sp3d>
          </a:bodyPr>
          <a:lstStyle/>
          <a:p>
            <a: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t>There is a special design for the sanctuary that needs consideration.</a:t>
            </a:r>
          </a:p>
          <a:p>
            <a: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t>Will the sanctuary have the last word on what to do with the equinox? </a:t>
            </a:r>
          </a:p>
          <a:p>
            <a: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t>Will the sanctuary </a:t>
            </a:r>
            <a:b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br>
            <a: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t>declare “equinox” </a:t>
            </a:r>
            <a:b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br>
            <a: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t>as divine, or as a </a:t>
            </a:r>
            <a:b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br>
            <a:r>
              <a:rPr lang="en-US" sz="4000" b="1" spc="50" dirty="0" smtClean="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rPr>
              <a:t>pagan counterfeit?</a:t>
            </a:r>
            <a:endParaRPr lang="en-US" sz="4000" b="1" spc="50" dirty="0">
              <a:ln w="13500">
                <a:solidFill>
                  <a:srgbClr val="7030A0"/>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83</a:t>
            </a:fld>
            <a:endParaRPr lang="en-US" dirty="0"/>
          </a:p>
        </p:txBody>
      </p:sp>
      <p:sp>
        <p:nvSpPr>
          <p:cNvPr id="34" name="Rectangle 33"/>
          <p:cNvSpPr/>
          <p:nvPr/>
        </p:nvSpPr>
        <p:spPr>
          <a:xfrm>
            <a:off x="0" y="83403"/>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rgbClr val="EFA46B"/>
                </a:solidFill>
                <a:effectLst>
                  <a:outerShdw blurRad="50800" dist="39000" dir="5460000" algn="tl">
                    <a:srgbClr val="000000">
                      <a:alpha val="38000"/>
                    </a:srgbClr>
                  </a:outerShdw>
                </a:effectLst>
                <a:latin typeface="Kristen ITC" pitchFamily="66" charset="0"/>
              </a:rPr>
              <a:t>Problem #6 ~ </a:t>
            </a:r>
            <a:r>
              <a:rPr lang="en-US" sz="4400" b="1" dirty="0" smtClean="0">
                <a:ln w="11430"/>
                <a:solidFill>
                  <a:srgbClr val="EFA46B"/>
                </a:solidFill>
                <a:effectLst>
                  <a:outerShdw blurRad="50800" dist="39000" dir="5460000" algn="tl">
                    <a:srgbClr val="000000">
                      <a:alpha val="38000"/>
                    </a:srgbClr>
                  </a:outerShdw>
                </a:effectLst>
                <a:latin typeface="Kristen ITC" pitchFamily="66" charset="0"/>
              </a:rPr>
              <a:t>The Sanctuary!</a:t>
            </a:r>
            <a:endParaRPr lang="en-US" sz="3200" b="1" cap="none" spc="0" dirty="0">
              <a:ln w="11430"/>
              <a:solidFill>
                <a:srgbClr val="EFA46B"/>
              </a:solidFill>
              <a:effectLst>
                <a:outerShdw blurRad="50800" dist="39000" dir="5460000" algn="tl">
                  <a:srgbClr val="000000">
                    <a:alpha val="38000"/>
                  </a:srgbClr>
                </a:outerShdw>
              </a:effectLst>
              <a:latin typeface="Kristen ITC" pitchFamily="66" charset="0"/>
            </a:endParaRPr>
          </a:p>
        </p:txBody>
      </p:sp>
      <p:pic>
        <p:nvPicPr>
          <p:cNvPr id="1027" name="Picture 3" descr="C:\Users\Rae\Pictures\solomons temp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352800"/>
            <a:ext cx="4095750" cy="30155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56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38595"/>
            <a:ext cx="2133600" cy="365125"/>
          </a:xfrm>
        </p:spPr>
        <p:txBody>
          <a:bodyPr/>
          <a:lstStyle/>
          <a:p>
            <a:fld id="{E8A709BF-5144-4E0C-93F2-78512D165852}" type="slidenum">
              <a:rPr lang="en-US" smtClean="0"/>
              <a:t>84</a:t>
            </a:fld>
            <a:endParaRPr lang="en-US" dirty="0"/>
          </a:p>
        </p:txBody>
      </p:sp>
      <p:sp>
        <p:nvSpPr>
          <p:cNvPr id="29" name="Title 1"/>
          <p:cNvSpPr txBox="1">
            <a:spLocks/>
          </p:cNvSpPr>
          <p:nvPr/>
        </p:nvSpPr>
        <p:spPr>
          <a:xfrm>
            <a:off x="132080" y="60961"/>
            <a:ext cx="79451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rPr>
              <a:t>Equinox:   Sanctuary Math</a:t>
            </a:r>
            <a:endParaRPr lang="en-US"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endParaRPr>
          </a:p>
        </p:txBody>
      </p:sp>
      <p:pic>
        <p:nvPicPr>
          <p:cNvPr id="2050" name="Picture 2" descr="C:\Users\Rae\Pictures\sanctuary top view best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98" y="874485"/>
            <a:ext cx="7620082" cy="5351752"/>
          </a:xfrm>
          <a:prstGeom prst="rect">
            <a:avLst/>
          </a:prstGeom>
          <a:noFill/>
          <a:ln w="1905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051" name="TextBox 2050"/>
          <p:cNvSpPr txBox="1"/>
          <p:nvPr/>
        </p:nvSpPr>
        <p:spPr>
          <a:xfrm>
            <a:off x="533400" y="5204156"/>
            <a:ext cx="7345680"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smtClean="0">
                <a:ln>
                  <a:solidFill>
                    <a:schemeClr val="accent3"/>
                  </a:solidFill>
                </a:ln>
                <a:solidFill>
                  <a:srgbClr val="7030A0"/>
                </a:solidFill>
              </a:rPr>
              <a:t>Sanctuary Always Faced East with 2 Pillars at the Front</a:t>
            </a:r>
            <a:endParaRPr lang="en-US" sz="2400" b="1" dirty="0">
              <a:ln>
                <a:solidFill>
                  <a:schemeClr val="accent3"/>
                </a:solidFill>
              </a:ln>
              <a:solidFill>
                <a:srgbClr val="7030A0"/>
              </a:solidFill>
            </a:endParaRPr>
          </a:p>
        </p:txBody>
      </p:sp>
      <p:sp>
        <p:nvSpPr>
          <p:cNvPr id="38" name="TextBox 37"/>
          <p:cNvSpPr txBox="1"/>
          <p:nvPr/>
        </p:nvSpPr>
        <p:spPr>
          <a:xfrm>
            <a:off x="6502401" y="2526997"/>
            <a:ext cx="1039091" cy="461665"/>
          </a:xfrm>
          <a:prstGeom prst="rect">
            <a:avLst/>
          </a:prstGeom>
          <a:noFill/>
        </p:spPr>
        <p:txBody>
          <a:bodyPr wrap="square" rtlCol="0">
            <a:spAutoFit/>
            <a:scene3d>
              <a:camera prst="orthographicFront"/>
              <a:lightRig rig="threePt" dir="t"/>
            </a:scene3d>
            <a:sp3d extrusionH="57150">
              <a:bevelT w="38100" h="38100" prst="angle"/>
            </a:sp3d>
          </a:bodyPr>
          <a:lstStyle/>
          <a:p>
            <a:pPr algn="r"/>
            <a:r>
              <a:rPr lang="en-US" sz="2400" b="1" dirty="0" err="1" smtClean="0">
                <a:ln>
                  <a:solidFill>
                    <a:schemeClr val="accent2">
                      <a:lumMod val="20000"/>
                      <a:lumOff val="80000"/>
                    </a:schemeClr>
                  </a:solidFill>
                </a:ln>
                <a:solidFill>
                  <a:srgbClr val="FF0000"/>
                </a:solidFill>
              </a:rPr>
              <a:t>Jachin</a:t>
            </a:r>
            <a:endParaRPr lang="en-US" sz="2400" b="1" dirty="0" smtClean="0">
              <a:ln>
                <a:solidFill>
                  <a:schemeClr val="accent2">
                    <a:lumMod val="20000"/>
                    <a:lumOff val="80000"/>
                  </a:schemeClr>
                </a:solidFill>
              </a:ln>
              <a:solidFill>
                <a:srgbClr val="FF0000"/>
              </a:solidFill>
            </a:endParaRPr>
          </a:p>
        </p:txBody>
      </p:sp>
      <p:sp>
        <p:nvSpPr>
          <p:cNvPr id="39" name="TextBox 38"/>
          <p:cNvSpPr txBox="1"/>
          <p:nvPr/>
        </p:nvSpPr>
        <p:spPr>
          <a:xfrm>
            <a:off x="6668885" y="4105365"/>
            <a:ext cx="858520"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Boaz</a:t>
            </a:r>
            <a:endParaRPr lang="en-US" sz="2400" b="1" dirty="0">
              <a:ln>
                <a:solidFill>
                  <a:schemeClr val="bg2">
                    <a:lumMod val="75000"/>
                  </a:schemeClr>
                </a:solidFill>
              </a:ln>
              <a:solidFill>
                <a:srgbClr val="0070C0"/>
              </a:solidFill>
            </a:endParaRPr>
          </a:p>
        </p:txBody>
      </p:sp>
      <p:sp>
        <p:nvSpPr>
          <p:cNvPr id="16" name="TextBox 15"/>
          <p:cNvSpPr txBox="1"/>
          <p:nvPr/>
        </p:nvSpPr>
        <p:spPr>
          <a:xfrm>
            <a:off x="438912" y="1187769"/>
            <a:ext cx="7543800" cy="461665"/>
          </a:xfrm>
          <a:prstGeom prst="rect">
            <a:avLst/>
          </a:prstGeom>
          <a:noFill/>
        </p:spPr>
        <p:txBody>
          <a:bodyPr wrap="square" rtlCol="0">
            <a:spAutoFit/>
          </a:bodyPr>
          <a:lstStyle/>
          <a:p>
            <a:pPr algn="ctr"/>
            <a:r>
              <a:rPr lang="en-US" sz="2400" b="1" dirty="0" smtClean="0">
                <a:ln>
                  <a:solidFill>
                    <a:sysClr val="windowText" lastClr="000000"/>
                  </a:solidFill>
                </a:ln>
                <a:solidFill>
                  <a:schemeClr val="accent1">
                    <a:lumMod val="50000"/>
                  </a:schemeClr>
                </a:solidFill>
              </a:rPr>
              <a:t>Priests had their backs to the sun – </a:t>
            </a:r>
            <a:r>
              <a:rPr lang="en-US" sz="2400" b="1" dirty="0" smtClean="0">
                <a:ln>
                  <a:solidFill>
                    <a:sysClr val="windowText" lastClr="000000"/>
                  </a:solidFill>
                </a:ln>
                <a:solidFill>
                  <a:srgbClr val="C00000"/>
                </a:solidFill>
              </a:rPr>
              <a:t>except in Ezekiel 8!</a:t>
            </a:r>
            <a:endParaRPr lang="en-US" sz="2400" b="1" dirty="0">
              <a:ln>
                <a:solidFill>
                  <a:sysClr val="windowText" lastClr="000000"/>
                </a:solidFill>
              </a:ln>
              <a:solidFill>
                <a:srgbClr val="C00000"/>
              </a:solidFill>
            </a:endParaRPr>
          </a:p>
        </p:txBody>
      </p:sp>
    </p:spTree>
    <p:extLst>
      <p:ext uri="{BB962C8B-B14F-4D97-AF65-F5344CB8AC3E}">
        <p14:creationId xmlns:p14="http://schemas.microsoft.com/office/powerpoint/2010/main" val="958196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80">
                                          <p:stCondLst>
                                            <p:cond delay="0"/>
                                          </p:stCondLst>
                                        </p:cTn>
                                        <p:tgtEl>
                                          <p:spTgt spid="38"/>
                                        </p:tgtEl>
                                      </p:cBhvr>
                                    </p:animEffect>
                                    <p:anim calcmode="lin" valueType="num">
                                      <p:cBhvr>
                                        <p:cTn id="2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1" dur="26">
                                          <p:stCondLst>
                                            <p:cond delay="650"/>
                                          </p:stCondLst>
                                        </p:cTn>
                                        <p:tgtEl>
                                          <p:spTgt spid="38"/>
                                        </p:tgtEl>
                                      </p:cBhvr>
                                      <p:to x="100000" y="60000"/>
                                    </p:animScale>
                                    <p:animScale>
                                      <p:cBhvr>
                                        <p:cTn id="32" dur="166" decel="50000">
                                          <p:stCondLst>
                                            <p:cond delay="676"/>
                                          </p:stCondLst>
                                        </p:cTn>
                                        <p:tgtEl>
                                          <p:spTgt spid="38"/>
                                        </p:tgtEl>
                                      </p:cBhvr>
                                      <p:to x="100000" y="100000"/>
                                    </p:animScale>
                                    <p:animScale>
                                      <p:cBhvr>
                                        <p:cTn id="33" dur="26">
                                          <p:stCondLst>
                                            <p:cond delay="1312"/>
                                          </p:stCondLst>
                                        </p:cTn>
                                        <p:tgtEl>
                                          <p:spTgt spid="38"/>
                                        </p:tgtEl>
                                      </p:cBhvr>
                                      <p:to x="100000" y="80000"/>
                                    </p:animScale>
                                    <p:animScale>
                                      <p:cBhvr>
                                        <p:cTn id="34" dur="166" decel="50000">
                                          <p:stCondLst>
                                            <p:cond delay="1338"/>
                                          </p:stCondLst>
                                        </p:cTn>
                                        <p:tgtEl>
                                          <p:spTgt spid="38"/>
                                        </p:tgtEl>
                                      </p:cBhvr>
                                      <p:to x="100000" y="100000"/>
                                    </p:animScale>
                                    <p:animScale>
                                      <p:cBhvr>
                                        <p:cTn id="35" dur="26">
                                          <p:stCondLst>
                                            <p:cond delay="1642"/>
                                          </p:stCondLst>
                                        </p:cTn>
                                        <p:tgtEl>
                                          <p:spTgt spid="38"/>
                                        </p:tgtEl>
                                      </p:cBhvr>
                                      <p:to x="100000" y="90000"/>
                                    </p:animScale>
                                    <p:animScale>
                                      <p:cBhvr>
                                        <p:cTn id="36" dur="166" decel="50000">
                                          <p:stCondLst>
                                            <p:cond delay="1668"/>
                                          </p:stCondLst>
                                        </p:cTn>
                                        <p:tgtEl>
                                          <p:spTgt spid="38"/>
                                        </p:tgtEl>
                                      </p:cBhvr>
                                      <p:to x="100000" y="100000"/>
                                    </p:animScale>
                                    <p:animScale>
                                      <p:cBhvr>
                                        <p:cTn id="37" dur="26">
                                          <p:stCondLst>
                                            <p:cond delay="1808"/>
                                          </p:stCondLst>
                                        </p:cTn>
                                        <p:tgtEl>
                                          <p:spTgt spid="38"/>
                                        </p:tgtEl>
                                      </p:cBhvr>
                                      <p:to x="100000" y="95000"/>
                                    </p:animScale>
                                    <p:animScale>
                                      <p:cBhvr>
                                        <p:cTn id="38" dur="166" decel="50000">
                                          <p:stCondLst>
                                            <p:cond delay="1834"/>
                                          </p:stCondLst>
                                        </p:cTn>
                                        <p:tgtEl>
                                          <p:spTgt spid="3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80">
                                          <p:stCondLst>
                                            <p:cond delay="0"/>
                                          </p:stCondLst>
                                        </p:cTn>
                                        <p:tgtEl>
                                          <p:spTgt spid="39"/>
                                        </p:tgtEl>
                                      </p:cBhvr>
                                    </p:animEffect>
                                    <p:anim calcmode="lin" valueType="num">
                                      <p:cBhvr>
                                        <p:cTn id="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9" dur="26">
                                          <p:stCondLst>
                                            <p:cond delay="650"/>
                                          </p:stCondLst>
                                        </p:cTn>
                                        <p:tgtEl>
                                          <p:spTgt spid="39"/>
                                        </p:tgtEl>
                                      </p:cBhvr>
                                      <p:to x="100000" y="60000"/>
                                    </p:animScale>
                                    <p:animScale>
                                      <p:cBhvr>
                                        <p:cTn id="50" dur="166" decel="50000">
                                          <p:stCondLst>
                                            <p:cond delay="676"/>
                                          </p:stCondLst>
                                        </p:cTn>
                                        <p:tgtEl>
                                          <p:spTgt spid="39"/>
                                        </p:tgtEl>
                                      </p:cBhvr>
                                      <p:to x="100000" y="100000"/>
                                    </p:animScale>
                                    <p:animScale>
                                      <p:cBhvr>
                                        <p:cTn id="51" dur="26">
                                          <p:stCondLst>
                                            <p:cond delay="1312"/>
                                          </p:stCondLst>
                                        </p:cTn>
                                        <p:tgtEl>
                                          <p:spTgt spid="39"/>
                                        </p:tgtEl>
                                      </p:cBhvr>
                                      <p:to x="100000" y="80000"/>
                                    </p:animScale>
                                    <p:animScale>
                                      <p:cBhvr>
                                        <p:cTn id="52" dur="166" decel="50000">
                                          <p:stCondLst>
                                            <p:cond delay="1338"/>
                                          </p:stCondLst>
                                        </p:cTn>
                                        <p:tgtEl>
                                          <p:spTgt spid="39"/>
                                        </p:tgtEl>
                                      </p:cBhvr>
                                      <p:to x="100000" y="100000"/>
                                    </p:animScale>
                                    <p:animScale>
                                      <p:cBhvr>
                                        <p:cTn id="53" dur="26">
                                          <p:stCondLst>
                                            <p:cond delay="1642"/>
                                          </p:stCondLst>
                                        </p:cTn>
                                        <p:tgtEl>
                                          <p:spTgt spid="39"/>
                                        </p:tgtEl>
                                      </p:cBhvr>
                                      <p:to x="100000" y="90000"/>
                                    </p:animScale>
                                    <p:animScale>
                                      <p:cBhvr>
                                        <p:cTn id="54" dur="166" decel="50000">
                                          <p:stCondLst>
                                            <p:cond delay="1668"/>
                                          </p:stCondLst>
                                        </p:cTn>
                                        <p:tgtEl>
                                          <p:spTgt spid="39"/>
                                        </p:tgtEl>
                                      </p:cBhvr>
                                      <p:to x="100000" y="100000"/>
                                    </p:animScale>
                                    <p:animScale>
                                      <p:cBhvr>
                                        <p:cTn id="55" dur="26">
                                          <p:stCondLst>
                                            <p:cond delay="1808"/>
                                          </p:stCondLst>
                                        </p:cTn>
                                        <p:tgtEl>
                                          <p:spTgt spid="39"/>
                                        </p:tgtEl>
                                      </p:cBhvr>
                                      <p:to x="100000" y="95000"/>
                                    </p:animScale>
                                    <p:animScale>
                                      <p:cBhvr>
                                        <p:cTn id="56" dur="166" decel="50000">
                                          <p:stCondLst>
                                            <p:cond delay="1834"/>
                                          </p:stCondLst>
                                        </p:cTn>
                                        <p:tgtEl>
                                          <p:spTgt spid="3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38" grpId="0"/>
      <p:bldP spid="39" grpId="0"/>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38595"/>
            <a:ext cx="2133600" cy="365125"/>
          </a:xfrm>
        </p:spPr>
        <p:txBody>
          <a:bodyPr/>
          <a:lstStyle/>
          <a:p>
            <a:fld id="{E8A709BF-5144-4E0C-93F2-78512D165852}" type="slidenum">
              <a:rPr lang="en-US" smtClean="0"/>
              <a:t>85</a:t>
            </a:fld>
            <a:endParaRPr lang="en-US" dirty="0"/>
          </a:p>
        </p:txBody>
      </p:sp>
      <p:sp>
        <p:nvSpPr>
          <p:cNvPr id="29" name="Title 1"/>
          <p:cNvSpPr txBox="1">
            <a:spLocks/>
          </p:cNvSpPr>
          <p:nvPr/>
        </p:nvSpPr>
        <p:spPr>
          <a:xfrm>
            <a:off x="132080" y="60961"/>
            <a:ext cx="79451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rPr>
              <a:t>Equinox:   Sanctuary Math</a:t>
            </a:r>
            <a:endParaRPr lang="en-US"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endParaRPr>
          </a:p>
        </p:txBody>
      </p:sp>
      <p:pic>
        <p:nvPicPr>
          <p:cNvPr id="2050" name="Picture 2" descr="C:\Users\Rae\Pictures\sanctuary top view best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98" y="874485"/>
            <a:ext cx="7620082" cy="5351752"/>
          </a:xfrm>
          <a:prstGeom prst="rect">
            <a:avLst/>
          </a:prstGeom>
          <a:noFill/>
          <a:ln w="1905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051" name="TextBox 2050"/>
          <p:cNvSpPr txBox="1"/>
          <p:nvPr/>
        </p:nvSpPr>
        <p:spPr>
          <a:xfrm>
            <a:off x="533400" y="5204156"/>
            <a:ext cx="7345680"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smtClean="0">
                <a:ln>
                  <a:solidFill>
                    <a:schemeClr val="accent3"/>
                  </a:solidFill>
                </a:ln>
                <a:solidFill>
                  <a:srgbClr val="7030A0"/>
                </a:solidFill>
              </a:rPr>
              <a:t>Sanctuary Always Faced East with 2 Pillars at the Front</a:t>
            </a:r>
            <a:endParaRPr lang="en-US" sz="2400" b="1" dirty="0">
              <a:ln>
                <a:solidFill>
                  <a:schemeClr val="accent3"/>
                </a:solidFill>
              </a:ln>
              <a:solidFill>
                <a:srgbClr val="7030A0"/>
              </a:solidFill>
            </a:endParaRPr>
          </a:p>
        </p:txBody>
      </p:sp>
      <p:cxnSp>
        <p:nvCxnSpPr>
          <p:cNvPr id="6" name="Straight Arrow Connector 5"/>
          <p:cNvCxnSpPr/>
          <p:nvPr/>
        </p:nvCxnSpPr>
        <p:spPr>
          <a:xfrm flipH="1">
            <a:off x="2463800" y="3545281"/>
            <a:ext cx="6680200" cy="0"/>
          </a:xfrm>
          <a:prstGeom prst="straightConnector1">
            <a:avLst/>
          </a:prstGeom>
          <a:ln w="57150">
            <a:solidFill>
              <a:schemeClr val="accent1"/>
            </a:solidFill>
            <a:tailEnd type="arrow"/>
          </a:ln>
          <a:effectLst>
            <a:glow rad="228600">
              <a:schemeClr val="accent3">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02401" y="2526997"/>
            <a:ext cx="1039091" cy="461665"/>
          </a:xfrm>
          <a:prstGeom prst="rect">
            <a:avLst/>
          </a:prstGeom>
          <a:noFill/>
        </p:spPr>
        <p:txBody>
          <a:bodyPr wrap="square" rtlCol="0">
            <a:spAutoFit/>
            <a:scene3d>
              <a:camera prst="orthographicFront"/>
              <a:lightRig rig="threePt" dir="t"/>
            </a:scene3d>
            <a:sp3d extrusionH="57150">
              <a:bevelT w="38100" h="38100" prst="angle"/>
            </a:sp3d>
          </a:bodyPr>
          <a:lstStyle/>
          <a:p>
            <a:pPr algn="r"/>
            <a:r>
              <a:rPr lang="en-US" sz="2400" b="1" dirty="0" err="1" smtClean="0">
                <a:ln>
                  <a:solidFill>
                    <a:schemeClr val="accent2">
                      <a:lumMod val="20000"/>
                      <a:lumOff val="80000"/>
                    </a:schemeClr>
                  </a:solidFill>
                </a:ln>
                <a:solidFill>
                  <a:srgbClr val="FF0000"/>
                </a:solidFill>
              </a:rPr>
              <a:t>Jachin</a:t>
            </a:r>
            <a:endParaRPr lang="en-US" sz="2400" b="1" dirty="0" smtClean="0">
              <a:ln>
                <a:solidFill>
                  <a:schemeClr val="accent2">
                    <a:lumMod val="20000"/>
                    <a:lumOff val="80000"/>
                  </a:schemeClr>
                </a:solidFill>
              </a:ln>
              <a:solidFill>
                <a:srgbClr val="FF0000"/>
              </a:solidFill>
            </a:endParaRPr>
          </a:p>
        </p:txBody>
      </p:sp>
      <p:sp>
        <p:nvSpPr>
          <p:cNvPr id="39" name="TextBox 38"/>
          <p:cNvSpPr txBox="1"/>
          <p:nvPr/>
        </p:nvSpPr>
        <p:spPr>
          <a:xfrm>
            <a:off x="6668885" y="4105365"/>
            <a:ext cx="858520"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Boaz</a:t>
            </a:r>
            <a:endParaRPr lang="en-US" sz="2400" b="1" dirty="0">
              <a:ln>
                <a:solidFill>
                  <a:schemeClr val="bg2">
                    <a:lumMod val="75000"/>
                  </a:schemeClr>
                </a:solidFill>
              </a:ln>
              <a:solidFill>
                <a:srgbClr val="0070C0"/>
              </a:solidFill>
            </a:endParaRPr>
          </a:p>
        </p:txBody>
      </p:sp>
      <p:sp>
        <p:nvSpPr>
          <p:cNvPr id="42" name="TextBox 41"/>
          <p:cNvSpPr txBox="1"/>
          <p:nvPr/>
        </p:nvSpPr>
        <p:spPr>
          <a:xfrm>
            <a:off x="7696200" y="3035282"/>
            <a:ext cx="1600200" cy="95410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800" b="1" dirty="0" smtClean="0">
                <a:ln>
                  <a:solidFill>
                    <a:srgbClr val="92D050"/>
                  </a:solidFill>
                </a:ln>
                <a:solidFill>
                  <a:schemeClr val="accent1">
                    <a:lumMod val="50000"/>
                  </a:schemeClr>
                </a:solidFill>
              </a:rPr>
              <a:t>Equinox</a:t>
            </a:r>
          </a:p>
          <a:p>
            <a:pPr algn="ctr"/>
            <a:r>
              <a:rPr lang="en-US" sz="2800" b="1" dirty="0" smtClean="0">
                <a:ln>
                  <a:solidFill>
                    <a:srgbClr val="92D050"/>
                  </a:solidFill>
                </a:ln>
                <a:solidFill>
                  <a:schemeClr val="accent1">
                    <a:lumMod val="50000"/>
                  </a:schemeClr>
                </a:solidFill>
              </a:rPr>
              <a:t>Light</a:t>
            </a:r>
            <a:endParaRPr lang="en-US" sz="2400" b="1" dirty="0">
              <a:ln>
                <a:solidFill>
                  <a:srgbClr val="92D050"/>
                </a:solidFill>
              </a:ln>
              <a:solidFill>
                <a:schemeClr val="accent1">
                  <a:lumMod val="50000"/>
                </a:schemeClr>
              </a:solidFill>
            </a:endParaRPr>
          </a:p>
        </p:txBody>
      </p:sp>
      <p:sp>
        <p:nvSpPr>
          <p:cNvPr id="40" name="TextBox 39"/>
          <p:cNvSpPr txBox="1"/>
          <p:nvPr/>
        </p:nvSpPr>
        <p:spPr>
          <a:xfrm>
            <a:off x="0" y="5685432"/>
            <a:ext cx="9144000" cy="954107"/>
          </a:xfrm>
          <a:prstGeom prst="rect">
            <a:avLst/>
          </a:prstGeom>
          <a:blipFill dpi="0" rotWithShape="1">
            <a:blip r:embed="rId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800" b="1" dirty="0" smtClean="0">
                <a:ln>
                  <a:solidFill>
                    <a:sysClr val="windowText" lastClr="000000"/>
                  </a:solidFill>
                </a:ln>
                <a:solidFill>
                  <a:srgbClr val="0070C0"/>
                </a:solidFill>
              </a:rPr>
              <a:t>On the Equinox Day, the light from the sun shone directly between </a:t>
            </a:r>
            <a:r>
              <a:rPr lang="en-US" sz="2800" b="1" dirty="0" err="1" smtClean="0">
                <a:ln>
                  <a:solidFill>
                    <a:sysClr val="windowText" lastClr="000000"/>
                  </a:solidFill>
                </a:ln>
                <a:solidFill>
                  <a:srgbClr val="0070C0"/>
                </a:solidFill>
              </a:rPr>
              <a:t>Jachin</a:t>
            </a:r>
            <a:r>
              <a:rPr lang="en-US" sz="2800" b="1" dirty="0" smtClean="0">
                <a:ln>
                  <a:solidFill>
                    <a:sysClr val="windowText" lastClr="000000"/>
                  </a:solidFill>
                </a:ln>
                <a:solidFill>
                  <a:srgbClr val="0070C0"/>
                </a:solidFill>
              </a:rPr>
              <a:t> &amp; Boaz, straight into the sanctuary.</a:t>
            </a:r>
            <a:endParaRPr lang="en-US" sz="2400" b="1" dirty="0">
              <a:ln>
                <a:solidFill>
                  <a:sysClr val="windowText" lastClr="000000"/>
                </a:solidFill>
              </a:ln>
              <a:solidFill>
                <a:srgbClr val="0070C0"/>
              </a:solidFill>
            </a:endParaRPr>
          </a:p>
        </p:txBody>
      </p:sp>
      <p:sp>
        <p:nvSpPr>
          <p:cNvPr id="16" name="TextBox 15"/>
          <p:cNvSpPr txBox="1"/>
          <p:nvPr/>
        </p:nvSpPr>
        <p:spPr>
          <a:xfrm>
            <a:off x="438912" y="1187769"/>
            <a:ext cx="7543800" cy="461665"/>
          </a:xfrm>
          <a:prstGeom prst="rect">
            <a:avLst/>
          </a:prstGeom>
          <a:noFill/>
        </p:spPr>
        <p:txBody>
          <a:bodyPr wrap="square" rtlCol="0">
            <a:spAutoFit/>
          </a:bodyPr>
          <a:lstStyle/>
          <a:p>
            <a:pPr algn="ctr"/>
            <a:r>
              <a:rPr lang="en-US" sz="2400" b="1" dirty="0" smtClean="0">
                <a:ln>
                  <a:solidFill>
                    <a:sysClr val="windowText" lastClr="000000"/>
                  </a:solidFill>
                </a:ln>
                <a:solidFill>
                  <a:schemeClr val="accent1">
                    <a:lumMod val="50000"/>
                  </a:schemeClr>
                </a:solidFill>
              </a:rPr>
              <a:t>Priests had their backs to the sun – </a:t>
            </a:r>
            <a:r>
              <a:rPr lang="en-US" sz="2400" b="1" dirty="0" smtClean="0">
                <a:ln>
                  <a:solidFill>
                    <a:sysClr val="windowText" lastClr="000000"/>
                  </a:solidFill>
                </a:ln>
                <a:solidFill>
                  <a:srgbClr val="C00000"/>
                </a:solidFill>
              </a:rPr>
              <a:t>except in Ezekiel 8!</a:t>
            </a:r>
            <a:endParaRPr lang="en-US" sz="2400" b="1" dirty="0">
              <a:ln>
                <a:solidFill>
                  <a:sysClr val="windowText" lastClr="000000"/>
                </a:solidFill>
              </a:ln>
              <a:solidFill>
                <a:srgbClr val="C00000"/>
              </a:solidFill>
            </a:endParaRPr>
          </a:p>
        </p:txBody>
      </p:sp>
    </p:spTree>
    <p:extLst>
      <p:ext uri="{BB962C8B-B14F-4D97-AF65-F5344CB8AC3E}">
        <p14:creationId xmlns:p14="http://schemas.microsoft.com/office/powerpoint/2010/main" val="2349915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80">
                                          <p:stCondLst>
                                            <p:cond delay="0"/>
                                          </p:stCondLst>
                                        </p:cTn>
                                        <p:tgtEl>
                                          <p:spTgt spid="38"/>
                                        </p:tgtEl>
                                      </p:cBhvr>
                                    </p:animEffect>
                                    <p:anim calcmode="lin" valueType="num">
                                      <p:cBhvr>
                                        <p:cTn id="2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1" dur="26">
                                          <p:stCondLst>
                                            <p:cond delay="650"/>
                                          </p:stCondLst>
                                        </p:cTn>
                                        <p:tgtEl>
                                          <p:spTgt spid="38"/>
                                        </p:tgtEl>
                                      </p:cBhvr>
                                      <p:to x="100000" y="60000"/>
                                    </p:animScale>
                                    <p:animScale>
                                      <p:cBhvr>
                                        <p:cTn id="32" dur="166" decel="50000">
                                          <p:stCondLst>
                                            <p:cond delay="676"/>
                                          </p:stCondLst>
                                        </p:cTn>
                                        <p:tgtEl>
                                          <p:spTgt spid="38"/>
                                        </p:tgtEl>
                                      </p:cBhvr>
                                      <p:to x="100000" y="100000"/>
                                    </p:animScale>
                                    <p:animScale>
                                      <p:cBhvr>
                                        <p:cTn id="33" dur="26">
                                          <p:stCondLst>
                                            <p:cond delay="1312"/>
                                          </p:stCondLst>
                                        </p:cTn>
                                        <p:tgtEl>
                                          <p:spTgt spid="38"/>
                                        </p:tgtEl>
                                      </p:cBhvr>
                                      <p:to x="100000" y="80000"/>
                                    </p:animScale>
                                    <p:animScale>
                                      <p:cBhvr>
                                        <p:cTn id="34" dur="166" decel="50000">
                                          <p:stCondLst>
                                            <p:cond delay="1338"/>
                                          </p:stCondLst>
                                        </p:cTn>
                                        <p:tgtEl>
                                          <p:spTgt spid="38"/>
                                        </p:tgtEl>
                                      </p:cBhvr>
                                      <p:to x="100000" y="100000"/>
                                    </p:animScale>
                                    <p:animScale>
                                      <p:cBhvr>
                                        <p:cTn id="35" dur="26">
                                          <p:stCondLst>
                                            <p:cond delay="1642"/>
                                          </p:stCondLst>
                                        </p:cTn>
                                        <p:tgtEl>
                                          <p:spTgt spid="38"/>
                                        </p:tgtEl>
                                      </p:cBhvr>
                                      <p:to x="100000" y="90000"/>
                                    </p:animScale>
                                    <p:animScale>
                                      <p:cBhvr>
                                        <p:cTn id="36" dur="166" decel="50000">
                                          <p:stCondLst>
                                            <p:cond delay="1668"/>
                                          </p:stCondLst>
                                        </p:cTn>
                                        <p:tgtEl>
                                          <p:spTgt spid="38"/>
                                        </p:tgtEl>
                                      </p:cBhvr>
                                      <p:to x="100000" y="100000"/>
                                    </p:animScale>
                                    <p:animScale>
                                      <p:cBhvr>
                                        <p:cTn id="37" dur="26">
                                          <p:stCondLst>
                                            <p:cond delay="1808"/>
                                          </p:stCondLst>
                                        </p:cTn>
                                        <p:tgtEl>
                                          <p:spTgt spid="38"/>
                                        </p:tgtEl>
                                      </p:cBhvr>
                                      <p:to x="100000" y="95000"/>
                                    </p:animScale>
                                    <p:animScale>
                                      <p:cBhvr>
                                        <p:cTn id="38" dur="166" decel="50000">
                                          <p:stCondLst>
                                            <p:cond delay="1834"/>
                                          </p:stCondLst>
                                        </p:cTn>
                                        <p:tgtEl>
                                          <p:spTgt spid="3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80">
                                          <p:stCondLst>
                                            <p:cond delay="0"/>
                                          </p:stCondLst>
                                        </p:cTn>
                                        <p:tgtEl>
                                          <p:spTgt spid="39"/>
                                        </p:tgtEl>
                                      </p:cBhvr>
                                    </p:animEffect>
                                    <p:anim calcmode="lin" valueType="num">
                                      <p:cBhvr>
                                        <p:cTn id="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9" dur="26">
                                          <p:stCondLst>
                                            <p:cond delay="650"/>
                                          </p:stCondLst>
                                        </p:cTn>
                                        <p:tgtEl>
                                          <p:spTgt spid="39"/>
                                        </p:tgtEl>
                                      </p:cBhvr>
                                      <p:to x="100000" y="60000"/>
                                    </p:animScale>
                                    <p:animScale>
                                      <p:cBhvr>
                                        <p:cTn id="50" dur="166" decel="50000">
                                          <p:stCondLst>
                                            <p:cond delay="676"/>
                                          </p:stCondLst>
                                        </p:cTn>
                                        <p:tgtEl>
                                          <p:spTgt spid="39"/>
                                        </p:tgtEl>
                                      </p:cBhvr>
                                      <p:to x="100000" y="100000"/>
                                    </p:animScale>
                                    <p:animScale>
                                      <p:cBhvr>
                                        <p:cTn id="51" dur="26">
                                          <p:stCondLst>
                                            <p:cond delay="1312"/>
                                          </p:stCondLst>
                                        </p:cTn>
                                        <p:tgtEl>
                                          <p:spTgt spid="39"/>
                                        </p:tgtEl>
                                      </p:cBhvr>
                                      <p:to x="100000" y="80000"/>
                                    </p:animScale>
                                    <p:animScale>
                                      <p:cBhvr>
                                        <p:cTn id="52" dur="166" decel="50000">
                                          <p:stCondLst>
                                            <p:cond delay="1338"/>
                                          </p:stCondLst>
                                        </p:cTn>
                                        <p:tgtEl>
                                          <p:spTgt spid="39"/>
                                        </p:tgtEl>
                                      </p:cBhvr>
                                      <p:to x="100000" y="100000"/>
                                    </p:animScale>
                                    <p:animScale>
                                      <p:cBhvr>
                                        <p:cTn id="53" dur="26">
                                          <p:stCondLst>
                                            <p:cond delay="1642"/>
                                          </p:stCondLst>
                                        </p:cTn>
                                        <p:tgtEl>
                                          <p:spTgt spid="39"/>
                                        </p:tgtEl>
                                      </p:cBhvr>
                                      <p:to x="100000" y="90000"/>
                                    </p:animScale>
                                    <p:animScale>
                                      <p:cBhvr>
                                        <p:cTn id="54" dur="166" decel="50000">
                                          <p:stCondLst>
                                            <p:cond delay="1668"/>
                                          </p:stCondLst>
                                        </p:cTn>
                                        <p:tgtEl>
                                          <p:spTgt spid="39"/>
                                        </p:tgtEl>
                                      </p:cBhvr>
                                      <p:to x="100000" y="100000"/>
                                    </p:animScale>
                                    <p:animScale>
                                      <p:cBhvr>
                                        <p:cTn id="55" dur="26">
                                          <p:stCondLst>
                                            <p:cond delay="1808"/>
                                          </p:stCondLst>
                                        </p:cTn>
                                        <p:tgtEl>
                                          <p:spTgt spid="39"/>
                                        </p:tgtEl>
                                      </p:cBhvr>
                                      <p:to x="100000" y="95000"/>
                                    </p:animScale>
                                    <p:animScale>
                                      <p:cBhvr>
                                        <p:cTn id="56" dur="166" decel="50000">
                                          <p:stCondLst>
                                            <p:cond delay="1834"/>
                                          </p:stCondLst>
                                        </p:cTn>
                                        <p:tgtEl>
                                          <p:spTgt spid="3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cTn>
                              </p:par>
                            </p:childTnLst>
                          </p:cTn>
                        </p:par>
                        <p:par>
                          <p:cTn id="75" fill="hold">
                            <p:stCondLst>
                              <p:cond delay="2000"/>
                            </p:stCondLst>
                            <p:childTnLst>
                              <p:par>
                                <p:cTn id="76" presetID="22" presetClass="entr" presetSubtype="2"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30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2000"/>
                                        <p:tgtEl>
                                          <p:spTgt spid="4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left)">
                                      <p:cBhvr>
                                        <p:cTn id="88"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38" grpId="0"/>
      <p:bldP spid="39" grpId="0"/>
      <p:bldP spid="42" grpId="0"/>
      <p:bldP spid="40" grpId="0" animBg="1"/>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38595"/>
            <a:ext cx="2133600" cy="365125"/>
          </a:xfrm>
        </p:spPr>
        <p:txBody>
          <a:bodyPr/>
          <a:lstStyle/>
          <a:p>
            <a:fld id="{E8A709BF-5144-4E0C-93F2-78512D165852}" type="slidenum">
              <a:rPr lang="en-US" smtClean="0"/>
              <a:t>86</a:t>
            </a:fld>
            <a:endParaRPr lang="en-US" dirty="0"/>
          </a:p>
        </p:txBody>
      </p:sp>
      <p:sp>
        <p:nvSpPr>
          <p:cNvPr id="29" name="Title 1"/>
          <p:cNvSpPr txBox="1">
            <a:spLocks/>
          </p:cNvSpPr>
          <p:nvPr/>
        </p:nvSpPr>
        <p:spPr>
          <a:xfrm>
            <a:off x="132080" y="60961"/>
            <a:ext cx="79451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rPr>
              <a:t>Equinox:   Sanctuary Math</a:t>
            </a:r>
            <a:endParaRPr lang="en-US"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endParaRPr>
          </a:p>
        </p:txBody>
      </p:sp>
      <p:pic>
        <p:nvPicPr>
          <p:cNvPr id="2050" name="Picture 2" descr="C:\Users\Rae\Pictures\sanctuary top view best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98" y="874485"/>
            <a:ext cx="7620082" cy="5351752"/>
          </a:xfrm>
          <a:prstGeom prst="rect">
            <a:avLst/>
          </a:prstGeom>
          <a:noFill/>
          <a:ln w="1905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051" name="TextBox 2050"/>
          <p:cNvSpPr txBox="1"/>
          <p:nvPr/>
        </p:nvSpPr>
        <p:spPr>
          <a:xfrm>
            <a:off x="533400" y="5204156"/>
            <a:ext cx="7345680"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smtClean="0">
                <a:ln>
                  <a:solidFill>
                    <a:schemeClr val="accent3"/>
                  </a:solidFill>
                </a:ln>
                <a:solidFill>
                  <a:srgbClr val="7030A0"/>
                </a:solidFill>
              </a:rPr>
              <a:t>Sanctuary Always Faced East with 2 Pillars at the Front</a:t>
            </a:r>
            <a:endParaRPr lang="en-US" sz="2400" b="1" dirty="0">
              <a:ln>
                <a:solidFill>
                  <a:schemeClr val="accent3"/>
                </a:solidFill>
              </a:ln>
              <a:solidFill>
                <a:srgbClr val="7030A0"/>
              </a:solidFill>
            </a:endParaRPr>
          </a:p>
        </p:txBody>
      </p:sp>
      <p:cxnSp>
        <p:nvCxnSpPr>
          <p:cNvPr id="11" name="Straight Arrow Connector 10"/>
          <p:cNvCxnSpPr/>
          <p:nvPr/>
        </p:nvCxnSpPr>
        <p:spPr>
          <a:xfrm flipH="1">
            <a:off x="3759200" y="2623622"/>
            <a:ext cx="5537200" cy="1349345"/>
          </a:xfrm>
          <a:prstGeom prst="straightConnector1">
            <a:avLst/>
          </a:prstGeom>
          <a:ln w="38100">
            <a:solidFill>
              <a:srgbClr val="FF0000"/>
            </a:solidFill>
            <a:tailEnd type="arrow"/>
          </a:ln>
          <a:effectLst>
            <a:glow rad="139700">
              <a:schemeClr val="accent2">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02401" y="2526997"/>
            <a:ext cx="1039091" cy="461665"/>
          </a:xfrm>
          <a:prstGeom prst="rect">
            <a:avLst/>
          </a:prstGeom>
          <a:noFill/>
        </p:spPr>
        <p:txBody>
          <a:bodyPr wrap="square" rtlCol="0">
            <a:spAutoFit/>
            <a:scene3d>
              <a:camera prst="orthographicFront"/>
              <a:lightRig rig="threePt" dir="t"/>
            </a:scene3d>
            <a:sp3d extrusionH="57150">
              <a:bevelT w="38100" h="38100" prst="angle"/>
            </a:sp3d>
          </a:bodyPr>
          <a:lstStyle/>
          <a:p>
            <a:pPr algn="r"/>
            <a:r>
              <a:rPr lang="en-US" sz="2400" b="1" dirty="0" err="1" smtClean="0">
                <a:ln>
                  <a:solidFill>
                    <a:schemeClr val="accent2">
                      <a:lumMod val="20000"/>
                      <a:lumOff val="80000"/>
                    </a:schemeClr>
                  </a:solidFill>
                </a:ln>
                <a:solidFill>
                  <a:srgbClr val="FF0000"/>
                </a:solidFill>
              </a:rPr>
              <a:t>Jachin</a:t>
            </a:r>
            <a:endParaRPr lang="en-US" sz="2400" b="1" dirty="0" smtClean="0">
              <a:ln>
                <a:solidFill>
                  <a:schemeClr val="accent2">
                    <a:lumMod val="20000"/>
                    <a:lumOff val="80000"/>
                  </a:schemeClr>
                </a:solidFill>
              </a:ln>
              <a:solidFill>
                <a:srgbClr val="FF0000"/>
              </a:solidFill>
            </a:endParaRPr>
          </a:p>
        </p:txBody>
      </p:sp>
      <p:sp>
        <p:nvSpPr>
          <p:cNvPr id="39" name="TextBox 38"/>
          <p:cNvSpPr txBox="1"/>
          <p:nvPr/>
        </p:nvSpPr>
        <p:spPr>
          <a:xfrm>
            <a:off x="6668885" y="4105365"/>
            <a:ext cx="858520"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Boaz</a:t>
            </a:r>
            <a:endParaRPr lang="en-US" sz="2400" b="1" dirty="0">
              <a:ln>
                <a:solidFill>
                  <a:schemeClr val="bg2">
                    <a:lumMod val="75000"/>
                  </a:schemeClr>
                </a:solidFill>
              </a:ln>
              <a:solidFill>
                <a:srgbClr val="0070C0"/>
              </a:solidFill>
            </a:endParaRPr>
          </a:p>
        </p:txBody>
      </p:sp>
      <p:sp>
        <p:nvSpPr>
          <p:cNvPr id="37" name="TextBox 36"/>
          <p:cNvSpPr txBox="1"/>
          <p:nvPr/>
        </p:nvSpPr>
        <p:spPr>
          <a:xfrm>
            <a:off x="6294120" y="1802785"/>
            <a:ext cx="1484745"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accent2">
                      <a:lumMod val="20000"/>
                      <a:lumOff val="80000"/>
                    </a:schemeClr>
                  </a:solidFill>
                </a:ln>
                <a:solidFill>
                  <a:srgbClr val="FF0000"/>
                </a:solidFill>
              </a:rPr>
              <a:t>Summer</a:t>
            </a:r>
            <a:r>
              <a:rPr lang="en-US" sz="2400" b="1" dirty="0" smtClean="0">
                <a:ln>
                  <a:solidFill>
                    <a:sysClr val="windowText" lastClr="000000"/>
                  </a:solidFill>
                </a:ln>
                <a:solidFill>
                  <a:srgbClr val="FF0000"/>
                </a:solidFill>
              </a:rPr>
              <a:t> </a:t>
            </a:r>
          </a:p>
          <a:p>
            <a:pPr algn="ctr"/>
            <a:r>
              <a:rPr lang="en-US" sz="2400" b="1" dirty="0" smtClean="0">
                <a:ln>
                  <a:solidFill>
                    <a:schemeClr val="accent2">
                      <a:lumMod val="20000"/>
                      <a:lumOff val="80000"/>
                    </a:schemeClr>
                  </a:solidFill>
                </a:ln>
                <a:solidFill>
                  <a:srgbClr val="FF0000"/>
                </a:solidFill>
              </a:rPr>
              <a:t>Solstice</a:t>
            </a:r>
            <a:endParaRPr lang="en-US" sz="2400" b="1" dirty="0">
              <a:ln>
                <a:solidFill>
                  <a:schemeClr val="accent2">
                    <a:lumMod val="20000"/>
                    <a:lumOff val="80000"/>
                  </a:schemeClr>
                </a:solidFill>
              </a:ln>
              <a:solidFill>
                <a:srgbClr val="FF0000"/>
              </a:solidFill>
            </a:endParaRPr>
          </a:p>
        </p:txBody>
      </p:sp>
      <p:sp>
        <p:nvSpPr>
          <p:cNvPr id="40" name="TextBox 39"/>
          <p:cNvSpPr txBox="1"/>
          <p:nvPr/>
        </p:nvSpPr>
        <p:spPr>
          <a:xfrm>
            <a:off x="0" y="5685432"/>
            <a:ext cx="9144000" cy="954107"/>
          </a:xfrm>
          <a:prstGeom prst="rect">
            <a:avLst/>
          </a:prstGeom>
          <a:blipFill dpi="0" rotWithShape="1">
            <a:blip r:embed="rId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800" b="1" dirty="0" smtClean="0">
                <a:ln>
                  <a:solidFill>
                    <a:sysClr val="windowText" lastClr="000000"/>
                  </a:solidFill>
                </a:ln>
                <a:solidFill>
                  <a:srgbClr val="0070C0"/>
                </a:solidFill>
              </a:rPr>
              <a:t>On the day of the Summer Solstice, the light of the sun intersects the </a:t>
            </a:r>
            <a:r>
              <a:rPr lang="en-US" sz="2800" b="1" dirty="0" err="1" smtClean="0">
                <a:ln>
                  <a:solidFill>
                    <a:sysClr val="windowText" lastClr="000000"/>
                  </a:solidFill>
                </a:ln>
                <a:solidFill>
                  <a:srgbClr val="0070C0"/>
                </a:solidFill>
              </a:rPr>
              <a:t>Jachin</a:t>
            </a:r>
            <a:r>
              <a:rPr lang="en-US" sz="2800" b="1" dirty="0" smtClean="0">
                <a:ln>
                  <a:solidFill>
                    <a:sysClr val="windowText" lastClr="000000"/>
                  </a:solidFill>
                </a:ln>
                <a:solidFill>
                  <a:srgbClr val="0070C0"/>
                </a:solidFill>
              </a:rPr>
              <a:t> Pillar shining into the  SW corner.</a:t>
            </a:r>
            <a:endParaRPr lang="en-US" sz="2400" b="1" dirty="0">
              <a:ln>
                <a:solidFill>
                  <a:sysClr val="windowText" lastClr="000000"/>
                </a:solidFill>
              </a:ln>
              <a:solidFill>
                <a:srgbClr val="0070C0"/>
              </a:solidFill>
            </a:endParaRPr>
          </a:p>
        </p:txBody>
      </p:sp>
      <p:sp>
        <p:nvSpPr>
          <p:cNvPr id="17" name="TextBox 16"/>
          <p:cNvSpPr txBox="1"/>
          <p:nvPr/>
        </p:nvSpPr>
        <p:spPr>
          <a:xfrm>
            <a:off x="438912" y="1187769"/>
            <a:ext cx="7543800" cy="461665"/>
          </a:xfrm>
          <a:prstGeom prst="rect">
            <a:avLst/>
          </a:prstGeom>
          <a:noFill/>
        </p:spPr>
        <p:txBody>
          <a:bodyPr wrap="square" rtlCol="0">
            <a:spAutoFit/>
          </a:bodyPr>
          <a:lstStyle/>
          <a:p>
            <a:pPr algn="ctr"/>
            <a:r>
              <a:rPr lang="en-US" sz="2400" b="1" dirty="0" smtClean="0">
                <a:ln>
                  <a:solidFill>
                    <a:sysClr val="windowText" lastClr="000000"/>
                  </a:solidFill>
                </a:ln>
                <a:solidFill>
                  <a:schemeClr val="accent1">
                    <a:lumMod val="50000"/>
                  </a:schemeClr>
                </a:solidFill>
              </a:rPr>
              <a:t>Priests had their backs to the sun – </a:t>
            </a:r>
            <a:r>
              <a:rPr lang="en-US" sz="2400" b="1" dirty="0" smtClean="0">
                <a:ln>
                  <a:solidFill>
                    <a:sysClr val="windowText" lastClr="000000"/>
                  </a:solidFill>
                </a:ln>
                <a:solidFill>
                  <a:srgbClr val="C00000"/>
                </a:solidFill>
              </a:rPr>
              <a:t>except in Ezekiel 8!</a:t>
            </a:r>
            <a:endParaRPr lang="en-US" sz="2400" b="1" dirty="0">
              <a:ln>
                <a:solidFill>
                  <a:sysClr val="windowText" lastClr="000000"/>
                </a:solidFill>
              </a:ln>
              <a:solidFill>
                <a:srgbClr val="C00000"/>
              </a:solidFill>
            </a:endParaRPr>
          </a:p>
        </p:txBody>
      </p:sp>
    </p:spTree>
    <p:extLst>
      <p:ext uri="{BB962C8B-B14F-4D97-AF65-F5344CB8AC3E}">
        <p14:creationId xmlns:p14="http://schemas.microsoft.com/office/powerpoint/2010/main" val="2584963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80">
                                          <p:stCondLst>
                                            <p:cond delay="0"/>
                                          </p:stCondLst>
                                        </p:cTn>
                                        <p:tgtEl>
                                          <p:spTgt spid="38"/>
                                        </p:tgtEl>
                                      </p:cBhvr>
                                    </p:animEffect>
                                    <p:anim calcmode="lin" valueType="num">
                                      <p:cBhvr>
                                        <p:cTn id="2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1" dur="26">
                                          <p:stCondLst>
                                            <p:cond delay="650"/>
                                          </p:stCondLst>
                                        </p:cTn>
                                        <p:tgtEl>
                                          <p:spTgt spid="38"/>
                                        </p:tgtEl>
                                      </p:cBhvr>
                                      <p:to x="100000" y="60000"/>
                                    </p:animScale>
                                    <p:animScale>
                                      <p:cBhvr>
                                        <p:cTn id="32" dur="166" decel="50000">
                                          <p:stCondLst>
                                            <p:cond delay="676"/>
                                          </p:stCondLst>
                                        </p:cTn>
                                        <p:tgtEl>
                                          <p:spTgt spid="38"/>
                                        </p:tgtEl>
                                      </p:cBhvr>
                                      <p:to x="100000" y="100000"/>
                                    </p:animScale>
                                    <p:animScale>
                                      <p:cBhvr>
                                        <p:cTn id="33" dur="26">
                                          <p:stCondLst>
                                            <p:cond delay="1312"/>
                                          </p:stCondLst>
                                        </p:cTn>
                                        <p:tgtEl>
                                          <p:spTgt spid="38"/>
                                        </p:tgtEl>
                                      </p:cBhvr>
                                      <p:to x="100000" y="80000"/>
                                    </p:animScale>
                                    <p:animScale>
                                      <p:cBhvr>
                                        <p:cTn id="34" dur="166" decel="50000">
                                          <p:stCondLst>
                                            <p:cond delay="1338"/>
                                          </p:stCondLst>
                                        </p:cTn>
                                        <p:tgtEl>
                                          <p:spTgt spid="38"/>
                                        </p:tgtEl>
                                      </p:cBhvr>
                                      <p:to x="100000" y="100000"/>
                                    </p:animScale>
                                    <p:animScale>
                                      <p:cBhvr>
                                        <p:cTn id="35" dur="26">
                                          <p:stCondLst>
                                            <p:cond delay="1642"/>
                                          </p:stCondLst>
                                        </p:cTn>
                                        <p:tgtEl>
                                          <p:spTgt spid="38"/>
                                        </p:tgtEl>
                                      </p:cBhvr>
                                      <p:to x="100000" y="90000"/>
                                    </p:animScale>
                                    <p:animScale>
                                      <p:cBhvr>
                                        <p:cTn id="36" dur="166" decel="50000">
                                          <p:stCondLst>
                                            <p:cond delay="1668"/>
                                          </p:stCondLst>
                                        </p:cTn>
                                        <p:tgtEl>
                                          <p:spTgt spid="38"/>
                                        </p:tgtEl>
                                      </p:cBhvr>
                                      <p:to x="100000" y="100000"/>
                                    </p:animScale>
                                    <p:animScale>
                                      <p:cBhvr>
                                        <p:cTn id="37" dur="26">
                                          <p:stCondLst>
                                            <p:cond delay="1808"/>
                                          </p:stCondLst>
                                        </p:cTn>
                                        <p:tgtEl>
                                          <p:spTgt spid="38"/>
                                        </p:tgtEl>
                                      </p:cBhvr>
                                      <p:to x="100000" y="95000"/>
                                    </p:animScale>
                                    <p:animScale>
                                      <p:cBhvr>
                                        <p:cTn id="38" dur="166" decel="50000">
                                          <p:stCondLst>
                                            <p:cond delay="1834"/>
                                          </p:stCondLst>
                                        </p:cTn>
                                        <p:tgtEl>
                                          <p:spTgt spid="3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80">
                                          <p:stCondLst>
                                            <p:cond delay="0"/>
                                          </p:stCondLst>
                                        </p:cTn>
                                        <p:tgtEl>
                                          <p:spTgt spid="39"/>
                                        </p:tgtEl>
                                      </p:cBhvr>
                                    </p:animEffect>
                                    <p:anim calcmode="lin" valueType="num">
                                      <p:cBhvr>
                                        <p:cTn id="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9" dur="26">
                                          <p:stCondLst>
                                            <p:cond delay="650"/>
                                          </p:stCondLst>
                                        </p:cTn>
                                        <p:tgtEl>
                                          <p:spTgt spid="39"/>
                                        </p:tgtEl>
                                      </p:cBhvr>
                                      <p:to x="100000" y="60000"/>
                                    </p:animScale>
                                    <p:animScale>
                                      <p:cBhvr>
                                        <p:cTn id="50" dur="166" decel="50000">
                                          <p:stCondLst>
                                            <p:cond delay="676"/>
                                          </p:stCondLst>
                                        </p:cTn>
                                        <p:tgtEl>
                                          <p:spTgt spid="39"/>
                                        </p:tgtEl>
                                      </p:cBhvr>
                                      <p:to x="100000" y="100000"/>
                                    </p:animScale>
                                    <p:animScale>
                                      <p:cBhvr>
                                        <p:cTn id="51" dur="26">
                                          <p:stCondLst>
                                            <p:cond delay="1312"/>
                                          </p:stCondLst>
                                        </p:cTn>
                                        <p:tgtEl>
                                          <p:spTgt spid="39"/>
                                        </p:tgtEl>
                                      </p:cBhvr>
                                      <p:to x="100000" y="80000"/>
                                    </p:animScale>
                                    <p:animScale>
                                      <p:cBhvr>
                                        <p:cTn id="52" dur="166" decel="50000">
                                          <p:stCondLst>
                                            <p:cond delay="1338"/>
                                          </p:stCondLst>
                                        </p:cTn>
                                        <p:tgtEl>
                                          <p:spTgt spid="39"/>
                                        </p:tgtEl>
                                      </p:cBhvr>
                                      <p:to x="100000" y="100000"/>
                                    </p:animScale>
                                    <p:animScale>
                                      <p:cBhvr>
                                        <p:cTn id="53" dur="26">
                                          <p:stCondLst>
                                            <p:cond delay="1642"/>
                                          </p:stCondLst>
                                        </p:cTn>
                                        <p:tgtEl>
                                          <p:spTgt spid="39"/>
                                        </p:tgtEl>
                                      </p:cBhvr>
                                      <p:to x="100000" y="90000"/>
                                    </p:animScale>
                                    <p:animScale>
                                      <p:cBhvr>
                                        <p:cTn id="54" dur="166" decel="50000">
                                          <p:stCondLst>
                                            <p:cond delay="1668"/>
                                          </p:stCondLst>
                                        </p:cTn>
                                        <p:tgtEl>
                                          <p:spTgt spid="39"/>
                                        </p:tgtEl>
                                      </p:cBhvr>
                                      <p:to x="100000" y="100000"/>
                                    </p:animScale>
                                    <p:animScale>
                                      <p:cBhvr>
                                        <p:cTn id="55" dur="26">
                                          <p:stCondLst>
                                            <p:cond delay="1808"/>
                                          </p:stCondLst>
                                        </p:cTn>
                                        <p:tgtEl>
                                          <p:spTgt spid="39"/>
                                        </p:tgtEl>
                                      </p:cBhvr>
                                      <p:to x="100000" y="95000"/>
                                    </p:animScale>
                                    <p:animScale>
                                      <p:cBhvr>
                                        <p:cTn id="56" dur="166" decel="50000">
                                          <p:stCondLst>
                                            <p:cond delay="1834"/>
                                          </p:stCondLst>
                                        </p:cTn>
                                        <p:tgtEl>
                                          <p:spTgt spid="3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80">
                                          <p:stCondLst>
                                            <p:cond delay="0"/>
                                          </p:stCondLst>
                                        </p:cTn>
                                        <p:tgtEl>
                                          <p:spTgt spid="37"/>
                                        </p:tgtEl>
                                      </p:cBhvr>
                                    </p:animEffect>
                                    <p:anim calcmode="lin" valueType="num">
                                      <p:cBhvr>
                                        <p:cTn id="6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7" dur="26">
                                          <p:stCondLst>
                                            <p:cond delay="650"/>
                                          </p:stCondLst>
                                        </p:cTn>
                                        <p:tgtEl>
                                          <p:spTgt spid="37"/>
                                        </p:tgtEl>
                                      </p:cBhvr>
                                      <p:to x="100000" y="60000"/>
                                    </p:animScale>
                                    <p:animScale>
                                      <p:cBhvr>
                                        <p:cTn id="68" dur="166" decel="50000">
                                          <p:stCondLst>
                                            <p:cond delay="676"/>
                                          </p:stCondLst>
                                        </p:cTn>
                                        <p:tgtEl>
                                          <p:spTgt spid="37"/>
                                        </p:tgtEl>
                                      </p:cBhvr>
                                      <p:to x="100000" y="100000"/>
                                    </p:animScale>
                                    <p:animScale>
                                      <p:cBhvr>
                                        <p:cTn id="69" dur="26">
                                          <p:stCondLst>
                                            <p:cond delay="1312"/>
                                          </p:stCondLst>
                                        </p:cTn>
                                        <p:tgtEl>
                                          <p:spTgt spid="37"/>
                                        </p:tgtEl>
                                      </p:cBhvr>
                                      <p:to x="100000" y="80000"/>
                                    </p:animScale>
                                    <p:animScale>
                                      <p:cBhvr>
                                        <p:cTn id="70" dur="166" decel="50000">
                                          <p:stCondLst>
                                            <p:cond delay="1338"/>
                                          </p:stCondLst>
                                        </p:cTn>
                                        <p:tgtEl>
                                          <p:spTgt spid="37"/>
                                        </p:tgtEl>
                                      </p:cBhvr>
                                      <p:to x="100000" y="100000"/>
                                    </p:animScale>
                                    <p:animScale>
                                      <p:cBhvr>
                                        <p:cTn id="71" dur="26">
                                          <p:stCondLst>
                                            <p:cond delay="1642"/>
                                          </p:stCondLst>
                                        </p:cTn>
                                        <p:tgtEl>
                                          <p:spTgt spid="37"/>
                                        </p:tgtEl>
                                      </p:cBhvr>
                                      <p:to x="100000" y="90000"/>
                                    </p:animScale>
                                    <p:animScale>
                                      <p:cBhvr>
                                        <p:cTn id="72" dur="166" decel="50000">
                                          <p:stCondLst>
                                            <p:cond delay="1668"/>
                                          </p:stCondLst>
                                        </p:cTn>
                                        <p:tgtEl>
                                          <p:spTgt spid="37"/>
                                        </p:tgtEl>
                                      </p:cBhvr>
                                      <p:to x="100000" y="100000"/>
                                    </p:animScale>
                                    <p:animScale>
                                      <p:cBhvr>
                                        <p:cTn id="73" dur="26">
                                          <p:stCondLst>
                                            <p:cond delay="1808"/>
                                          </p:stCondLst>
                                        </p:cTn>
                                        <p:tgtEl>
                                          <p:spTgt spid="37"/>
                                        </p:tgtEl>
                                      </p:cBhvr>
                                      <p:to x="100000" y="95000"/>
                                    </p:animScale>
                                    <p:animScale>
                                      <p:cBhvr>
                                        <p:cTn id="74" dur="166" decel="50000">
                                          <p:stCondLst>
                                            <p:cond delay="1834"/>
                                          </p:stCondLst>
                                        </p:cTn>
                                        <p:tgtEl>
                                          <p:spTgt spid="37"/>
                                        </p:tgtEl>
                                      </p:cBhvr>
                                      <p:to x="100000" y="100000"/>
                                    </p:animScale>
                                  </p:childTnLst>
                                </p:cTn>
                              </p:par>
                            </p:childTnLst>
                          </p:cTn>
                        </p:par>
                        <p:par>
                          <p:cTn id="75" fill="hold">
                            <p:stCondLst>
                              <p:cond delay="2000"/>
                            </p:stCondLst>
                            <p:childTnLst>
                              <p:par>
                                <p:cTn id="76" presetID="22" presetClass="entr" presetSubtype="2"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right)">
                                      <p:cBhvr>
                                        <p:cTn id="78" dur="30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2000"/>
                                        <p:tgtEl>
                                          <p:spTgt spid="4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left)">
                                      <p:cBhvr>
                                        <p:cTn id="88"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38" grpId="0"/>
      <p:bldP spid="39" grpId="0"/>
      <p:bldP spid="37" grpId="0"/>
      <p:bldP spid="40" grpId="0" animBg="1"/>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38595"/>
            <a:ext cx="2133600" cy="365125"/>
          </a:xfrm>
        </p:spPr>
        <p:txBody>
          <a:bodyPr/>
          <a:lstStyle/>
          <a:p>
            <a:fld id="{E8A709BF-5144-4E0C-93F2-78512D165852}" type="slidenum">
              <a:rPr lang="en-US" smtClean="0"/>
              <a:t>87</a:t>
            </a:fld>
            <a:endParaRPr lang="en-US" dirty="0"/>
          </a:p>
        </p:txBody>
      </p:sp>
      <p:sp>
        <p:nvSpPr>
          <p:cNvPr id="29" name="Title 1"/>
          <p:cNvSpPr txBox="1">
            <a:spLocks/>
          </p:cNvSpPr>
          <p:nvPr/>
        </p:nvSpPr>
        <p:spPr>
          <a:xfrm>
            <a:off x="132080" y="60961"/>
            <a:ext cx="79451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rPr>
              <a:t>Equinox:   Sanctuary Math</a:t>
            </a:r>
            <a:endParaRPr lang="en-US"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endParaRPr>
          </a:p>
        </p:txBody>
      </p:sp>
      <p:pic>
        <p:nvPicPr>
          <p:cNvPr id="2050" name="Picture 2" descr="C:\Users\Rae\Pictures\sanctuary top view best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98" y="874485"/>
            <a:ext cx="7620082" cy="5351752"/>
          </a:xfrm>
          <a:prstGeom prst="rect">
            <a:avLst/>
          </a:prstGeom>
          <a:noFill/>
          <a:ln w="1905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051" name="TextBox 2050"/>
          <p:cNvSpPr txBox="1"/>
          <p:nvPr/>
        </p:nvSpPr>
        <p:spPr>
          <a:xfrm>
            <a:off x="533400" y="5204156"/>
            <a:ext cx="7345680"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smtClean="0">
                <a:ln>
                  <a:solidFill>
                    <a:schemeClr val="accent3"/>
                  </a:solidFill>
                </a:ln>
                <a:solidFill>
                  <a:srgbClr val="7030A0"/>
                </a:solidFill>
              </a:rPr>
              <a:t>Sanctuary Always Faced East with 2 Pillars at the Front</a:t>
            </a:r>
            <a:endParaRPr lang="en-US" sz="2400" b="1" dirty="0">
              <a:ln>
                <a:solidFill>
                  <a:schemeClr val="accent3"/>
                </a:solidFill>
              </a:ln>
              <a:solidFill>
                <a:srgbClr val="7030A0"/>
              </a:solidFill>
            </a:endParaRPr>
          </a:p>
        </p:txBody>
      </p:sp>
      <p:cxnSp>
        <p:nvCxnSpPr>
          <p:cNvPr id="12" name="Straight Arrow Connector 11"/>
          <p:cNvCxnSpPr/>
          <p:nvPr/>
        </p:nvCxnSpPr>
        <p:spPr>
          <a:xfrm flipH="1" flipV="1">
            <a:off x="3743960" y="3132545"/>
            <a:ext cx="5537200" cy="1321262"/>
          </a:xfrm>
          <a:prstGeom prst="straightConnector1">
            <a:avLst/>
          </a:prstGeom>
          <a:ln w="38100">
            <a:solidFill>
              <a:schemeClr val="bg2">
                <a:lumMod val="50000"/>
              </a:schemeClr>
            </a:solidFill>
            <a:tailEnd type="arrow"/>
          </a:ln>
          <a:effectLst>
            <a:glow rad="139700">
              <a:schemeClr val="accent4">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02401" y="2526997"/>
            <a:ext cx="1039091" cy="461665"/>
          </a:xfrm>
          <a:prstGeom prst="rect">
            <a:avLst/>
          </a:prstGeom>
          <a:noFill/>
        </p:spPr>
        <p:txBody>
          <a:bodyPr wrap="square" rtlCol="0">
            <a:spAutoFit/>
            <a:scene3d>
              <a:camera prst="orthographicFront"/>
              <a:lightRig rig="threePt" dir="t"/>
            </a:scene3d>
            <a:sp3d extrusionH="57150">
              <a:bevelT w="38100" h="38100" prst="angle"/>
            </a:sp3d>
          </a:bodyPr>
          <a:lstStyle/>
          <a:p>
            <a:pPr algn="r"/>
            <a:r>
              <a:rPr lang="en-US" sz="2400" b="1" dirty="0" err="1" smtClean="0">
                <a:ln>
                  <a:solidFill>
                    <a:schemeClr val="accent2">
                      <a:lumMod val="20000"/>
                      <a:lumOff val="80000"/>
                    </a:schemeClr>
                  </a:solidFill>
                </a:ln>
                <a:solidFill>
                  <a:srgbClr val="FF0000"/>
                </a:solidFill>
              </a:rPr>
              <a:t>Jachin</a:t>
            </a:r>
            <a:endParaRPr lang="en-US" sz="2400" b="1" dirty="0" smtClean="0">
              <a:ln>
                <a:solidFill>
                  <a:schemeClr val="accent2">
                    <a:lumMod val="20000"/>
                    <a:lumOff val="80000"/>
                  </a:schemeClr>
                </a:solidFill>
              </a:ln>
              <a:solidFill>
                <a:srgbClr val="FF0000"/>
              </a:solidFill>
            </a:endParaRPr>
          </a:p>
        </p:txBody>
      </p:sp>
      <p:sp>
        <p:nvSpPr>
          <p:cNvPr id="39" name="TextBox 38"/>
          <p:cNvSpPr txBox="1"/>
          <p:nvPr/>
        </p:nvSpPr>
        <p:spPr>
          <a:xfrm>
            <a:off x="6668885" y="4105365"/>
            <a:ext cx="858520"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Boaz</a:t>
            </a:r>
            <a:endParaRPr lang="en-US" sz="2400" b="1" dirty="0">
              <a:ln>
                <a:solidFill>
                  <a:schemeClr val="bg2">
                    <a:lumMod val="75000"/>
                  </a:schemeClr>
                </a:solidFill>
              </a:ln>
              <a:solidFill>
                <a:srgbClr val="0070C0"/>
              </a:solidFill>
            </a:endParaRPr>
          </a:p>
        </p:txBody>
      </p:sp>
      <p:sp>
        <p:nvSpPr>
          <p:cNvPr id="36" name="TextBox 35"/>
          <p:cNvSpPr txBox="1"/>
          <p:nvPr/>
        </p:nvSpPr>
        <p:spPr>
          <a:xfrm>
            <a:off x="6523182" y="4476667"/>
            <a:ext cx="1185025"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Winter </a:t>
            </a:r>
          </a:p>
          <a:p>
            <a:pPr algn="r"/>
            <a:r>
              <a:rPr lang="en-US" sz="2400" b="1" dirty="0" smtClean="0">
                <a:ln>
                  <a:solidFill>
                    <a:schemeClr val="bg2">
                      <a:lumMod val="75000"/>
                    </a:schemeClr>
                  </a:solidFill>
                </a:ln>
                <a:solidFill>
                  <a:srgbClr val="0070C0"/>
                </a:solidFill>
              </a:rPr>
              <a:t>Solstice</a:t>
            </a:r>
            <a:endParaRPr lang="en-US" sz="2400" b="1" dirty="0">
              <a:ln>
                <a:solidFill>
                  <a:schemeClr val="bg2">
                    <a:lumMod val="75000"/>
                  </a:schemeClr>
                </a:solidFill>
              </a:ln>
              <a:solidFill>
                <a:srgbClr val="0070C0"/>
              </a:solidFill>
            </a:endParaRPr>
          </a:p>
        </p:txBody>
      </p:sp>
      <p:sp>
        <p:nvSpPr>
          <p:cNvPr id="40" name="TextBox 39"/>
          <p:cNvSpPr txBox="1"/>
          <p:nvPr/>
        </p:nvSpPr>
        <p:spPr>
          <a:xfrm>
            <a:off x="0" y="5685432"/>
            <a:ext cx="9144000" cy="954107"/>
          </a:xfrm>
          <a:prstGeom prst="rect">
            <a:avLst/>
          </a:prstGeom>
          <a:blipFill dpi="0" rotWithShape="1">
            <a:blip r:embed="rId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800" b="1" dirty="0">
                <a:ln>
                  <a:solidFill>
                    <a:sysClr val="windowText" lastClr="000000"/>
                  </a:solidFill>
                </a:ln>
                <a:solidFill>
                  <a:srgbClr val="0070C0"/>
                </a:solidFill>
              </a:rPr>
              <a:t>On the day of the </a:t>
            </a:r>
            <a:r>
              <a:rPr lang="en-US" sz="2800" b="1" dirty="0" smtClean="0">
                <a:ln>
                  <a:solidFill>
                    <a:sysClr val="windowText" lastClr="000000"/>
                  </a:solidFill>
                </a:ln>
                <a:solidFill>
                  <a:srgbClr val="0070C0"/>
                </a:solidFill>
              </a:rPr>
              <a:t>Winter </a:t>
            </a:r>
            <a:r>
              <a:rPr lang="en-US" sz="2800" b="1" dirty="0">
                <a:ln>
                  <a:solidFill>
                    <a:sysClr val="windowText" lastClr="000000"/>
                  </a:solidFill>
                </a:ln>
                <a:solidFill>
                  <a:srgbClr val="0070C0"/>
                </a:solidFill>
              </a:rPr>
              <a:t>Solstice, the light of the sun intersects the </a:t>
            </a:r>
            <a:r>
              <a:rPr lang="en-US" sz="2800" b="1" dirty="0" smtClean="0">
                <a:ln>
                  <a:solidFill>
                    <a:sysClr val="windowText" lastClr="000000"/>
                  </a:solidFill>
                </a:ln>
                <a:solidFill>
                  <a:srgbClr val="0070C0"/>
                </a:solidFill>
              </a:rPr>
              <a:t>Boaz </a:t>
            </a:r>
            <a:r>
              <a:rPr lang="en-US" sz="2800" b="1" dirty="0">
                <a:ln>
                  <a:solidFill>
                    <a:sysClr val="windowText" lastClr="000000"/>
                  </a:solidFill>
                </a:ln>
                <a:solidFill>
                  <a:srgbClr val="0070C0"/>
                </a:solidFill>
              </a:rPr>
              <a:t>Pillar shining into the N</a:t>
            </a:r>
            <a:r>
              <a:rPr lang="en-US" sz="2800" b="1" dirty="0" smtClean="0">
                <a:ln>
                  <a:solidFill>
                    <a:sysClr val="windowText" lastClr="000000"/>
                  </a:solidFill>
                </a:ln>
                <a:solidFill>
                  <a:srgbClr val="0070C0"/>
                </a:solidFill>
              </a:rPr>
              <a:t>W </a:t>
            </a:r>
            <a:r>
              <a:rPr lang="en-US" sz="2800" b="1" dirty="0">
                <a:ln>
                  <a:solidFill>
                    <a:sysClr val="windowText" lastClr="000000"/>
                  </a:solidFill>
                </a:ln>
                <a:solidFill>
                  <a:srgbClr val="0070C0"/>
                </a:solidFill>
              </a:rPr>
              <a:t>corner.</a:t>
            </a:r>
            <a:endParaRPr lang="en-US" sz="2400" b="1" dirty="0">
              <a:ln>
                <a:solidFill>
                  <a:sysClr val="windowText" lastClr="000000"/>
                </a:solidFill>
              </a:ln>
              <a:solidFill>
                <a:srgbClr val="0070C0"/>
              </a:solidFill>
            </a:endParaRPr>
          </a:p>
        </p:txBody>
      </p:sp>
      <p:sp>
        <p:nvSpPr>
          <p:cNvPr id="16" name="TextBox 15"/>
          <p:cNvSpPr txBox="1"/>
          <p:nvPr/>
        </p:nvSpPr>
        <p:spPr>
          <a:xfrm>
            <a:off x="438912" y="1187769"/>
            <a:ext cx="7543800" cy="461665"/>
          </a:xfrm>
          <a:prstGeom prst="rect">
            <a:avLst/>
          </a:prstGeom>
          <a:noFill/>
        </p:spPr>
        <p:txBody>
          <a:bodyPr wrap="square" rtlCol="0">
            <a:spAutoFit/>
          </a:bodyPr>
          <a:lstStyle/>
          <a:p>
            <a:pPr algn="ctr"/>
            <a:r>
              <a:rPr lang="en-US" sz="2400" b="1" dirty="0" smtClean="0">
                <a:ln>
                  <a:solidFill>
                    <a:sysClr val="windowText" lastClr="000000"/>
                  </a:solidFill>
                </a:ln>
                <a:solidFill>
                  <a:schemeClr val="accent1">
                    <a:lumMod val="50000"/>
                  </a:schemeClr>
                </a:solidFill>
              </a:rPr>
              <a:t>Priests had their backs to the sun – </a:t>
            </a:r>
            <a:r>
              <a:rPr lang="en-US" sz="2400" b="1" dirty="0" smtClean="0">
                <a:ln>
                  <a:solidFill>
                    <a:sysClr val="windowText" lastClr="000000"/>
                  </a:solidFill>
                </a:ln>
                <a:solidFill>
                  <a:srgbClr val="C00000"/>
                </a:solidFill>
              </a:rPr>
              <a:t>except in Ezekiel 8!</a:t>
            </a:r>
            <a:endParaRPr lang="en-US" sz="2400" b="1" dirty="0">
              <a:ln>
                <a:solidFill>
                  <a:sysClr val="windowText" lastClr="000000"/>
                </a:solidFill>
              </a:ln>
              <a:solidFill>
                <a:srgbClr val="C00000"/>
              </a:solidFill>
            </a:endParaRPr>
          </a:p>
        </p:txBody>
      </p:sp>
    </p:spTree>
    <p:extLst>
      <p:ext uri="{BB962C8B-B14F-4D97-AF65-F5344CB8AC3E}">
        <p14:creationId xmlns:p14="http://schemas.microsoft.com/office/powerpoint/2010/main" val="286910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80">
                                          <p:stCondLst>
                                            <p:cond delay="0"/>
                                          </p:stCondLst>
                                        </p:cTn>
                                        <p:tgtEl>
                                          <p:spTgt spid="38"/>
                                        </p:tgtEl>
                                      </p:cBhvr>
                                    </p:animEffect>
                                    <p:anim calcmode="lin" valueType="num">
                                      <p:cBhvr>
                                        <p:cTn id="2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1" dur="26">
                                          <p:stCondLst>
                                            <p:cond delay="650"/>
                                          </p:stCondLst>
                                        </p:cTn>
                                        <p:tgtEl>
                                          <p:spTgt spid="38"/>
                                        </p:tgtEl>
                                      </p:cBhvr>
                                      <p:to x="100000" y="60000"/>
                                    </p:animScale>
                                    <p:animScale>
                                      <p:cBhvr>
                                        <p:cTn id="32" dur="166" decel="50000">
                                          <p:stCondLst>
                                            <p:cond delay="676"/>
                                          </p:stCondLst>
                                        </p:cTn>
                                        <p:tgtEl>
                                          <p:spTgt spid="38"/>
                                        </p:tgtEl>
                                      </p:cBhvr>
                                      <p:to x="100000" y="100000"/>
                                    </p:animScale>
                                    <p:animScale>
                                      <p:cBhvr>
                                        <p:cTn id="33" dur="26">
                                          <p:stCondLst>
                                            <p:cond delay="1312"/>
                                          </p:stCondLst>
                                        </p:cTn>
                                        <p:tgtEl>
                                          <p:spTgt spid="38"/>
                                        </p:tgtEl>
                                      </p:cBhvr>
                                      <p:to x="100000" y="80000"/>
                                    </p:animScale>
                                    <p:animScale>
                                      <p:cBhvr>
                                        <p:cTn id="34" dur="166" decel="50000">
                                          <p:stCondLst>
                                            <p:cond delay="1338"/>
                                          </p:stCondLst>
                                        </p:cTn>
                                        <p:tgtEl>
                                          <p:spTgt spid="38"/>
                                        </p:tgtEl>
                                      </p:cBhvr>
                                      <p:to x="100000" y="100000"/>
                                    </p:animScale>
                                    <p:animScale>
                                      <p:cBhvr>
                                        <p:cTn id="35" dur="26">
                                          <p:stCondLst>
                                            <p:cond delay="1642"/>
                                          </p:stCondLst>
                                        </p:cTn>
                                        <p:tgtEl>
                                          <p:spTgt spid="38"/>
                                        </p:tgtEl>
                                      </p:cBhvr>
                                      <p:to x="100000" y="90000"/>
                                    </p:animScale>
                                    <p:animScale>
                                      <p:cBhvr>
                                        <p:cTn id="36" dur="166" decel="50000">
                                          <p:stCondLst>
                                            <p:cond delay="1668"/>
                                          </p:stCondLst>
                                        </p:cTn>
                                        <p:tgtEl>
                                          <p:spTgt spid="38"/>
                                        </p:tgtEl>
                                      </p:cBhvr>
                                      <p:to x="100000" y="100000"/>
                                    </p:animScale>
                                    <p:animScale>
                                      <p:cBhvr>
                                        <p:cTn id="37" dur="26">
                                          <p:stCondLst>
                                            <p:cond delay="1808"/>
                                          </p:stCondLst>
                                        </p:cTn>
                                        <p:tgtEl>
                                          <p:spTgt spid="38"/>
                                        </p:tgtEl>
                                      </p:cBhvr>
                                      <p:to x="100000" y="95000"/>
                                    </p:animScale>
                                    <p:animScale>
                                      <p:cBhvr>
                                        <p:cTn id="38" dur="166" decel="50000">
                                          <p:stCondLst>
                                            <p:cond delay="1834"/>
                                          </p:stCondLst>
                                        </p:cTn>
                                        <p:tgtEl>
                                          <p:spTgt spid="3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80">
                                          <p:stCondLst>
                                            <p:cond delay="0"/>
                                          </p:stCondLst>
                                        </p:cTn>
                                        <p:tgtEl>
                                          <p:spTgt spid="39"/>
                                        </p:tgtEl>
                                      </p:cBhvr>
                                    </p:animEffect>
                                    <p:anim calcmode="lin" valueType="num">
                                      <p:cBhvr>
                                        <p:cTn id="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9" dur="26">
                                          <p:stCondLst>
                                            <p:cond delay="650"/>
                                          </p:stCondLst>
                                        </p:cTn>
                                        <p:tgtEl>
                                          <p:spTgt spid="39"/>
                                        </p:tgtEl>
                                      </p:cBhvr>
                                      <p:to x="100000" y="60000"/>
                                    </p:animScale>
                                    <p:animScale>
                                      <p:cBhvr>
                                        <p:cTn id="50" dur="166" decel="50000">
                                          <p:stCondLst>
                                            <p:cond delay="676"/>
                                          </p:stCondLst>
                                        </p:cTn>
                                        <p:tgtEl>
                                          <p:spTgt spid="39"/>
                                        </p:tgtEl>
                                      </p:cBhvr>
                                      <p:to x="100000" y="100000"/>
                                    </p:animScale>
                                    <p:animScale>
                                      <p:cBhvr>
                                        <p:cTn id="51" dur="26">
                                          <p:stCondLst>
                                            <p:cond delay="1312"/>
                                          </p:stCondLst>
                                        </p:cTn>
                                        <p:tgtEl>
                                          <p:spTgt spid="39"/>
                                        </p:tgtEl>
                                      </p:cBhvr>
                                      <p:to x="100000" y="80000"/>
                                    </p:animScale>
                                    <p:animScale>
                                      <p:cBhvr>
                                        <p:cTn id="52" dur="166" decel="50000">
                                          <p:stCondLst>
                                            <p:cond delay="1338"/>
                                          </p:stCondLst>
                                        </p:cTn>
                                        <p:tgtEl>
                                          <p:spTgt spid="39"/>
                                        </p:tgtEl>
                                      </p:cBhvr>
                                      <p:to x="100000" y="100000"/>
                                    </p:animScale>
                                    <p:animScale>
                                      <p:cBhvr>
                                        <p:cTn id="53" dur="26">
                                          <p:stCondLst>
                                            <p:cond delay="1642"/>
                                          </p:stCondLst>
                                        </p:cTn>
                                        <p:tgtEl>
                                          <p:spTgt spid="39"/>
                                        </p:tgtEl>
                                      </p:cBhvr>
                                      <p:to x="100000" y="90000"/>
                                    </p:animScale>
                                    <p:animScale>
                                      <p:cBhvr>
                                        <p:cTn id="54" dur="166" decel="50000">
                                          <p:stCondLst>
                                            <p:cond delay="1668"/>
                                          </p:stCondLst>
                                        </p:cTn>
                                        <p:tgtEl>
                                          <p:spTgt spid="39"/>
                                        </p:tgtEl>
                                      </p:cBhvr>
                                      <p:to x="100000" y="100000"/>
                                    </p:animScale>
                                    <p:animScale>
                                      <p:cBhvr>
                                        <p:cTn id="55" dur="26">
                                          <p:stCondLst>
                                            <p:cond delay="1808"/>
                                          </p:stCondLst>
                                        </p:cTn>
                                        <p:tgtEl>
                                          <p:spTgt spid="39"/>
                                        </p:tgtEl>
                                      </p:cBhvr>
                                      <p:to x="100000" y="95000"/>
                                    </p:animScale>
                                    <p:animScale>
                                      <p:cBhvr>
                                        <p:cTn id="56" dur="166" decel="50000">
                                          <p:stCondLst>
                                            <p:cond delay="1834"/>
                                          </p:stCondLst>
                                        </p:cTn>
                                        <p:tgtEl>
                                          <p:spTgt spid="3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580">
                                          <p:stCondLst>
                                            <p:cond delay="0"/>
                                          </p:stCondLst>
                                        </p:cTn>
                                        <p:tgtEl>
                                          <p:spTgt spid="36"/>
                                        </p:tgtEl>
                                      </p:cBhvr>
                                    </p:animEffect>
                                    <p:anim calcmode="lin" valueType="num">
                                      <p:cBhvr>
                                        <p:cTn id="6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67" dur="26">
                                          <p:stCondLst>
                                            <p:cond delay="650"/>
                                          </p:stCondLst>
                                        </p:cTn>
                                        <p:tgtEl>
                                          <p:spTgt spid="36"/>
                                        </p:tgtEl>
                                      </p:cBhvr>
                                      <p:to x="100000" y="60000"/>
                                    </p:animScale>
                                    <p:animScale>
                                      <p:cBhvr>
                                        <p:cTn id="68" dur="166" decel="50000">
                                          <p:stCondLst>
                                            <p:cond delay="676"/>
                                          </p:stCondLst>
                                        </p:cTn>
                                        <p:tgtEl>
                                          <p:spTgt spid="36"/>
                                        </p:tgtEl>
                                      </p:cBhvr>
                                      <p:to x="100000" y="100000"/>
                                    </p:animScale>
                                    <p:animScale>
                                      <p:cBhvr>
                                        <p:cTn id="69" dur="26">
                                          <p:stCondLst>
                                            <p:cond delay="1312"/>
                                          </p:stCondLst>
                                        </p:cTn>
                                        <p:tgtEl>
                                          <p:spTgt spid="36"/>
                                        </p:tgtEl>
                                      </p:cBhvr>
                                      <p:to x="100000" y="80000"/>
                                    </p:animScale>
                                    <p:animScale>
                                      <p:cBhvr>
                                        <p:cTn id="70" dur="166" decel="50000">
                                          <p:stCondLst>
                                            <p:cond delay="1338"/>
                                          </p:stCondLst>
                                        </p:cTn>
                                        <p:tgtEl>
                                          <p:spTgt spid="36"/>
                                        </p:tgtEl>
                                      </p:cBhvr>
                                      <p:to x="100000" y="100000"/>
                                    </p:animScale>
                                    <p:animScale>
                                      <p:cBhvr>
                                        <p:cTn id="71" dur="26">
                                          <p:stCondLst>
                                            <p:cond delay="1642"/>
                                          </p:stCondLst>
                                        </p:cTn>
                                        <p:tgtEl>
                                          <p:spTgt spid="36"/>
                                        </p:tgtEl>
                                      </p:cBhvr>
                                      <p:to x="100000" y="90000"/>
                                    </p:animScale>
                                    <p:animScale>
                                      <p:cBhvr>
                                        <p:cTn id="72" dur="166" decel="50000">
                                          <p:stCondLst>
                                            <p:cond delay="1668"/>
                                          </p:stCondLst>
                                        </p:cTn>
                                        <p:tgtEl>
                                          <p:spTgt spid="36"/>
                                        </p:tgtEl>
                                      </p:cBhvr>
                                      <p:to x="100000" y="100000"/>
                                    </p:animScale>
                                    <p:animScale>
                                      <p:cBhvr>
                                        <p:cTn id="73" dur="26">
                                          <p:stCondLst>
                                            <p:cond delay="1808"/>
                                          </p:stCondLst>
                                        </p:cTn>
                                        <p:tgtEl>
                                          <p:spTgt spid="36"/>
                                        </p:tgtEl>
                                      </p:cBhvr>
                                      <p:to x="100000" y="95000"/>
                                    </p:animScale>
                                    <p:animScale>
                                      <p:cBhvr>
                                        <p:cTn id="74" dur="166" decel="50000">
                                          <p:stCondLst>
                                            <p:cond delay="1834"/>
                                          </p:stCondLst>
                                        </p:cTn>
                                        <p:tgtEl>
                                          <p:spTgt spid="36"/>
                                        </p:tgtEl>
                                      </p:cBhvr>
                                      <p:to x="100000" y="100000"/>
                                    </p:animScale>
                                  </p:childTnLst>
                                </p:cTn>
                              </p:par>
                            </p:childTnLst>
                          </p:cTn>
                        </p:par>
                        <p:par>
                          <p:cTn id="75" fill="hold">
                            <p:stCondLst>
                              <p:cond delay="2000"/>
                            </p:stCondLst>
                            <p:childTnLst>
                              <p:par>
                                <p:cTn id="76" presetID="22" presetClass="entr" presetSubtype="2"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right)">
                                      <p:cBhvr>
                                        <p:cTn id="78" dur="30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left)">
                                      <p:cBhvr>
                                        <p:cTn id="83" dur="2000"/>
                                        <p:tgtEl>
                                          <p:spTgt spid="4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left)">
                                      <p:cBhvr>
                                        <p:cTn id="88"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38" grpId="0"/>
      <p:bldP spid="39" grpId="0"/>
      <p:bldP spid="36" grpId="0"/>
      <p:bldP spid="40" grpId="0" animBg="1"/>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38595"/>
            <a:ext cx="2133600" cy="365125"/>
          </a:xfrm>
        </p:spPr>
        <p:txBody>
          <a:bodyPr/>
          <a:lstStyle/>
          <a:p>
            <a:fld id="{E8A709BF-5144-4E0C-93F2-78512D165852}" type="slidenum">
              <a:rPr lang="en-US" smtClean="0"/>
              <a:t>88</a:t>
            </a:fld>
            <a:endParaRPr lang="en-US" dirty="0"/>
          </a:p>
        </p:txBody>
      </p:sp>
      <p:sp>
        <p:nvSpPr>
          <p:cNvPr id="29" name="Title 1"/>
          <p:cNvSpPr txBox="1">
            <a:spLocks/>
          </p:cNvSpPr>
          <p:nvPr/>
        </p:nvSpPr>
        <p:spPr>
          <a:xfrm>
            <a:off x="132080" y="60961"/>
            <a:ext cx="79451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rPr>
              <a:t>Equinox:   Sanctuary Math</a:t>
            </a:r>
            <a:endParaRPr lang="en-US"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endParaRPr>
          </a:p>
        </p:txBody>
      </p:sp>
      <p:pic>
        <p:nvPicPr>
          <p:cNvPr id="2050" name="Picture 2" descr="C:\Users\Rae\Pictures\sanctuary top view best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98" y="874485"/>
            <a:ext cx="7620082" cy="5351752"/>
          </a:xfrm>
          <a:prstGeom prst="rect">
            <a:avLst/>
          </a:prstGeom>
          <a:noFill/>
          <a:ln w="1905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051" name="TextBox 2050"/>
          <p:cNvSpPr txBox="1"/>
          <p:nvPr/>
        </p:nvSpPr>
        <p:spPr>
          <a:xfrm>
            <a:off x="533400" y="5204156"/>
            <a:ext cx="7345680"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smtClean="0">
                <a:ln>
                  <a:solidFill>
                    <a:schemeClr val="accent3"/>
                  </a:solidFill>
                </a:ln>
                <a:solidFill>
                  <a:srgbClr val="7030A0"/>
                </a:solidFill>
              </a:rPr>
              <a:t>Sanctuary Always Faced East with 2 Pillars at the Front</a:t>
            </a:r>
            <a:endParaRPr lang="en-US" sz="2400" b="1" dirty="0">
              <a:ln>
                <a:solidFill>
                  <a:schemeClr val="accent3"/>
                </a:solidFill>
              </a:ln>
              <a:solidFill>
                <a:srgbClr val="7030A0"/>
              </a:solidFill>
            </a:endParaRPr>
          </a:p>
        </p:txBody>
      </p:sp>
      <p:cxnSp>
        <p:nvCxnSpPr>
          <p:cNvPr id="12" name="Straight Arrow Connector 11"/>
          <p:cNvCxnSpPr/>
          <p:nvPr/>
        </p:nvCxnSpPr>
        <p:spPr>
          <a:xfrm flipH="1" flipV="1">
            <a:off x="3743960" y="3132545"/>
            <a:ext cx="5537200" cy="1321262"/>
          </a:xfrm>
          <a:prstGeom prst="straightConnector1">
            <a:avLst/>
          </a:prstGeom>
          <a:ln w="38100">
            <a:solidFill>
              <a:schemeClr val="bg2">
                <a:lumMod val="50000"/>
              </a:schemeClr>
            </a:solidFill>
            <a:tailEnd type="arrow"/>
          </a:ln>
          <a:effectLst>
            <a:glow rad="139700">
              <a:schemeClr val="accent4">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759200" y="2623622"/>
            <a:ext cx="5537200" cy="1349345"/>
          </a:xfrm>
          <a:prstGeom prst="straightConnector1">
            <a:avLst/>
          </a:prstGeom>
          <a:ln w="38100">
            <a:solidFill>
              <a:srgbClr val="FF0000"/>
            </a:solidFill>
            <a:tailEnd type="arrow"/>
          </a:ln>
          <a:effectLst>
            <a:glow rad="139700">
              <a:schemeClr val="accent2">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463800" y="3545281"/>
            <a:ext cx="6680200" cy="0"/>
          </a:xfrm>
          <a:prstGeom prst="straightConnector1">
            <a:avLst/>
          </a:prstGeom>
          <a:ln w="57150">
            <a:solidFill>
              <a:schemeClr val="accent1"/>
            </a:solidFill>
            <a:tailEnd type="arrow"/>
          </a:ln>
          <a:effectLst>
            <a:glow rad="228600">
              <a:schemeClr val="accent3">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02401" y="2526997"/>
            <a:ext cx="1039091" cy="461665"/>
          </a:xfrm>
          <a:prstGeom prst="rect">
            <a:avLst/>
          </a:prstGeom>
          <a:noFill/>
        </p:spPr>
        <p:txBody>
          <a:bodyPr wrap="square" rtlCol="0">
            <a:spAutoFit/>
            <a:scene3d>
              <a:camera prst="orthographicFront"/>
              <a:lightRig rig="threePt" dir="t"/>
            </a:scene3d>
            <a:sp3d extrusionH="57150">
              <a:bevelT w="38100" h="38100" prst="angle"/>
            </a:sp3d>
          </a:bodyPr>
          <a:lstStyle/>
          <a:p>
            <a:pPr algn="r"/>
            <a:r>
              <a:rPr lang="en-US" sz="2400" b="1" dirty="0" err="1" smtClean="0">
                <a:ln>
                  <a:solidFill>
                    <a:schemeClr val="accent2">
                      <a:lumMod val="20000"/>
                      <a:lumOff val="80000"/>
                    </a:schemeClr>
                  </a:solidFill>
                </a:ln>
                <a:solidFill>
                  <a:srgbClr val="FF0000"/>
                </a:solidFill>
              </a:rPr>
              <a:t>Jachin</a:t>
            </a:r>
            <a:endParaRPr lang="en-US" sz="2400" b="1" dirty="0" smtClean="0">
              <a:ln>
                <a:solidFill>
                  <a:schemeClr val="accent2">
                    <a:lumMod val="20000"/>
                    <a:lumOff val="80000"/>
                  </a:schemeClr>
                </a:solidFill>
              </a:ln>
              <a:solidFill>
                <a:srgbClr val="FF0000"/>
              </a:solidFill>
            </a:endParaRPr>
          </a:p>
        </p:txBody>
      </p:sp>
      <p:sp>
        <p:nvSpPr>
          <p:cNvPr id="39" name="TextBox 38"/>
          <p:cNvSpPr txBox="1"/>
          <p:nvPr/>
        </p:nvSpPr>
        <p:spPr>
          <a:xfrm>
            <a:off x="6668885" y="4105365"/>
            <a:ext cx="858520"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Boaz</a:t>
            </a:r>
            <a:endParaRPr lang="en-US" sz="2400" b="1" dirty="0">
              <a:ln>
                <a:solidFill>
                  <a:schemeClr val="bg2">
                    <a:lumMod val="75000"/>
                  </a:schemeClr>
                </a:solidFill>
              </a:ln>
              <a:solidFill>
                <a:srgbClr val="0070C0"/>
              </a:solidFill>
            </a:endParaRPr>
          </a:p>
        </p:txBody>
      </p:sp>
      <p:sp>
        <p:nvSpPr>
          <p:cNvPr id="36" name="TextBox 35"/>
          <p:cNvSpPr txBox="1"/>
          <p:nvPr/>
        </p:nvSpPr>
        <p:spPr>
          <a:xfrm>
            <a:off x="6523182" y="4476667"/>
            <a:ext cx="1185025"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bg2">
                      <a:lumMod val="75000"/>
                    </a:schemeClr>
                  </a:solidFill>
                </a:ln>
                <a:solidFill>
                  <a:srgbClr val="0070C0"/>
                </a:solidFill>
              </a:rPr>
              <a:t>Winter </a:t>
            </a:r>
          </a:p>
          <a:p>
            <a:pPr algn="r"/>
            <a:r>
              <a:rPr lang="en-US" sz="2400" b="1" dirty="0" smtClean="0">
                <a:ln>
                  <a:solidFill>
                    <a:schemeClr val="bg2">
                      <a:lumMod val="75000"/>
                    </a:schemeClr>
                  </a:solidFill>
                </a:ln>
                <a:solidFill>
                  <a:srgbClr val="0070C0"/>
                </a:solidFill>
              </a:rPr>
              <a:t>Solstice</a:t>
            </a:r>
            <a:endParaRPr lang="en-US" sz="2400" b="1" dirty="0">
              <a:ln>
                <a:solidFill>
                  <a:schemeClr val="bg2">
                    <a:lumMod val="75000"/>
                  </a:schemeClr>
                </a:solidFill>
              </a:ln>
              <a:solidFill>
                <a:srgbClr val="0070C0"/>
              </a:solidFill>
            </a:endParaRPr>
          </a:p>
        </p:txBody>
      </p:sp>
      <p:sp>
        <p:nvSpPr>
          <p:cNvPr id="37" name="TextBox 36"/>
          <p:cNvSpPr txBox="1"/>
          <p:nvPr/>
        </p:nvSpPr>
        <p:spPr>
          <a:xfrm>
            <a:off x="6294120" y="1802785"/>
            <a:ext cx="1484745"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400" b="1" dirty="0" smtClean="0">
                <a:ln>
                  <a:solidFill>
                    <a:schemeClr val="accent2">
                      <a:lumMod val="20000"/>
                      <a:lumOff val="80000"/>
                    </a:schemeClr>
                  </a:solidFill>
                </a:ln>
                <a:solidFill>
                  <a:srgbClr val="FF0000"/>
                </a:solidFill>
              </a:rPr>
              <a:t>Summer</a:t>
            </a:r>
            <a:r>
              <a:rPr lang="en-US" sz="2400" b="1" dirty="0" smtClean="0">
                <a:ln>
                  <a:solidFill>
                    <a:sysClr val="windowText" lastClr="000000"/>
                  </a:solidFill>
                </a:ln>
                <a:solidFill>
                  <a:srgbClr val="FF0000"/>
                </a:solidFill>
              </a:rPr>
              <a:t> </a:t>
            </a:r>
          </a:p>
          <a:p>
            <a:pPr algn="ctr"/>
            <a:r>
              <a:rPr lang="en-US" sz="2400" b="1" dirty="0" smtClean="0">
                <a:ln>
                  <a:solidFill>
                    <a:schemeClr val="accent2">
                      <a:lumMod val="20000"/>
                      <a:lumOff val="80000"/>
                    </a:schemeClr>
                  </a:solidFill>
                </a:ln>
                <a:solidFill>
                  <a:srgbClr val="FF0000"/>
                </a:solidFill>
              </a:rPr>
              <a:t>Solstice</a:t>
            </a:r>
            <a:endParaRPr lang="en-US" sz="2400" b="1" dirty="0">
              <a:ln>
                <a:solidFill>
                  <a:schemeClr val="accent2">
                    <a:lumMod val="20000"/>
                    <a:lumOff val="80000"/>
                  </a:schemeClr>
                </a:solidFill>
              </a:ln>
              <a:solidFill>
                <a:srgbClr val="FF0000"/>
              </a:solidFill>
            </a:endParaRPr>
          </a:p>
        </p:txBody>
      </p:sp>
      <p:sp>
        <p:nvSpPr>
          <p:cNvPr id="42" name="TextBox 41"/>
          <p:cNvSpPr txBox="1"/>
          <p:nvPr/>
        </p:nvSpPr>
        <p:spPr>
          <a:xfrm>
            <a:off x="7696200" y="3035282"/>
            <a:ext cx="1600200" cy="95410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800" b="1" dirty="0" smtClean="0">
                <a:ln>
                  <a:solidFill>
                    <a:srgbClr val="92D050"/>
                  </a:solidFill>
                </a:ln>
                <a:solidFill>
                  <a:schemeClr val="accent1">
                    <a:lumMod val="50000"/>
                  </a:schemeClr>
                </a:solidFill>
              </a:rPr>
              <a:t>Equinox</a:t>
            </a:r>
          </a:p>
          <a:p>
            <a:pPr algn="ctr"/>
            <a:r>
              <a:rPr lang="en-US" sz="2800" b="1" dirty="0" smtClean="0">
                <a:ln>
                  <a:solidFill>
                    <a:srgbClr val="92D050"/>
                  </a:solidFill>
                </a:ln>
                <a:solidFill>
                  <a:schemeClr val="accent1">
                    <a:lumMod val="50000"/>
                  </a:schemeClr>
                </a:solidFill>
              </a:rPr>
              <a:t>Light</a:t>
            </a:r>
            <a:endParaRPr lang="en-US" sz="2400" b="1" dirty="0">
              <a:ln>
                <a:solidFill>
                  <a:srgbClr val="92D050"/>
                </a:solidFill>
              </a:ln>
              <a:solidFill>
                <a:schemeClr val="accent1">
                  <a:lumMod val="50000"/>
                </a:schemeClr>
              </a:solidFill>
            </a:endParaRPr>
          </a:p>
        </p:txBody>
      </p:sp>
      <p:sp>
        <p:nvSpPr>
          <p:cNvPr id="40" name="TextBox 39"/>
          <p:cNvSpPr txBox="1"/>
          <p:nvPr/>
        </p:nvSpPr>
        <p:spPr>
          <a:xfrm>
            <a:off x="0" y="5685432"/>
            <a:ext cx="9144000" cy="954107"/>
          </a:xfrm>
          <a:prstGeom prst="rect">
            <a:avLst/>
          </a:prstGeom>
          <a:blipFill dpi="0" rotWithShape="1">
            <a:blip r:embed="rId5">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800" b="1" dirty="0" smtClean="0">
                <a:ln>
                  <a:solidFill>
                    <a:sysClr val="windowText" lastClr="000000"/>
                  </a:solidFill>
                </a:ln>
                <a:solidFill>
                  <a:srgbClr val="0070C0"/>
                </a:solidFill>
              </a:rPr>
              <a:t>Why would Yahuah design His Sanctuary to receive these “lights” if “equinox” is only linked to paganism</a:t>
            </a:r>
            <a:r>
              <a:rPr lang="en-US" sz="2400" b="1" dirty="0" smtClean="0">
                <a:ln>
                  <a:solidFill>
                    <a:sysClr val="windowText" lastClr="000000"/>
                  </a:solidFill>
                </a:ln>
                <a:solidFill>
                  <a:srgbClr val="0070C0"/>
                </a:solidFill>
              </a:rPr>
              <a:t>?</a:t>
            </a:r>
            <a:endParaRPr lang="en-US" sz="2400" b="1" dirty="0">
              <a:ln>
                <a:solidFill>
                  <a:sysClr val="windowText" lastClr="000000"/>
                </a:solidFill>
              </a:ln>
              <a:solidFill>
                <a:srgbClr val="0070C0"/>
              </a:solidFill>
            </a:endParaRPr>
          </a:p>
        </p:txBody>
      </p:sp>
      <p:sp>
        <p:nvSpPr>
          <p:cNvPr id="32" name="TextBox 31"/>
          <p:cNvSpPr txBox="1"/>
          <p:nvPr/>
        </p:nvSpPr>
        <p:spPr>
          <a:xfrm>
            <a:off x="438912" y="1187769"/>
            <a:ext cx="7543800" cy="461665"/>
          </a:xfrm>
          <a:prstGeom prst="rect">
            <a:avLst/>
          </a:prstGeom>
          <a:noFill/>
        </p:spPr>
        <p:txBody>
          <a:bodyPr wrap="square" rtlCol="0">
            <a:spAutoFit/>
          </a:bodyPr>
          <a:lstStyle/>
          <a:p>
            <a:pPr algn="ctr"/>
            <a:r>
              <a:rPr lang="en-US" sz="2400" b="1" dirty="0" smtClean="0">
                <a:ln>
                  <a:solidFill>
                    <a:sysClr val="windowText" lastClr="000000"/>
                  </a:solidFill>
                </a:ln>
                <a:solidFill>
                  <a:schemeClr val="accent1">
                    <a:lumMod val="50000"/>
                  </a:schemeClr>
                </a:solidFill>
              </a:rPr>
              <a:t>Priests had their backs to the sun – </a:t>
            </a:r>
            <a:r>
              <a:rPr lang="en-US" sz="2400" b="1" dirty="0" smtClean="0">
                <a:ln>
                  <a:solidFill>
                    <a:sysClr val="windowText" lastClr="000000"/>
                  </a:solidFill>
                </a:ln>
                <a:solidFill>
                  <a:srgbClr val="C00000"/>
                </a:solidFill>
              </a:rPr>
              <a:t>except in Ezekiel 8!</a:t>
            </a:r>
            <a:endParaRPr lang="en-US" sz="2400" b="1" dirty="0">
              <a:ln>
                <a:solidFill>
                  <a:sysClr val="windowText" lastClr="000000"/>
                </a:solidFill>
              </a:ln>
              <a:solidFill>
                <a:srgbClr val="C00000"/>
              </a:solidFill>
            </a:endParaRPr>
          </a:p>
        </p:txBody>
      </p:sp>
    </p:spTree>
    <p:extLst>
      <p:ext uri="{BB962C8B-B14F-4D97-AF65-F5344CB8AC3E}">
        <p14:creationId xmlns:p14="http://schemas.microsoft.com/office/powerpoint/2010/main" val="479004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80">
                                          <p:stCondLst>
                                            <p:cond delay="0"/>
                                          </p:stCondLst>
                                        </p:cTn>
                                        <p:tgtEl>
                                          <p:spTgt spid="38"/>
                                        </p:tgtEl>
                                      </p:cBhvr>
                                    </p:animEffect>
                                    <p:anim calcmode="lin" valueType="num">
                                      <p:cBhvr>
                                        <p:cTn id="2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1" dur="26">
                                          <p:stCondLst>
                                            <p:cond delay="650"/>
                                          </p:stCondLst>
                                        </p:cTn>
                                        <p:tgtEl>
                                          <p:spTgt spid="38"/>
                                        </p:tgtEl>
                                      </p:cBhvr>
                                      <p:to x="100000" y="60000"/>
                                    </p:animScale>
                                    <p:animScale>
                                      <p:cBhvr>
                                        <p:cTn id="32" dur="166" decel="50000">
                                          <p:stCondLst>
                                            <p:cond delay="676"/>
                                          </p:stCondLst>
                                        </p:cTn>
                                        <p:tgtEl>
                                          <p:spTgt spid="38"/>
                                        </p:tgtEl>
                                      </p:cBhvr>
                                      <p:to x="100000" y="100000"/>
                                    </p:animScale>
                                    <p:animScale>
                                      <p:cBhvr>
                                        <p:cTn id="33" dur="26">
                                          <p:stCondLst>
                                            <p:cond delay="1312"/>
                                          </p:stCondLst>
                                        </p:cTn>
                                        <p:tgtEl>
                                          <p:spTgt spid="38"/>
                                        </p:tgtEl>
                                      </p:cBhvr>
                                      <p:to x="100000" y="80000"/>
                                    </p:animScale>
                                    <p:animScale>
                                      <p:cBhvr>
                                        <p:cTn id="34" dur="166" decel="50000">
                                          <p:stCondLst>
                                            <p:cond delay="1338"/>
                                          </p:stCondLst>
                                        </p:cTn>
                                        <p:tgtEl>
                                          <p:spTgt spid="38"/>
                                        </p:tgtEl>
                                      </p:cBhvr>
                                      <p:to x="100000" y="100000"/>
                                    </p:animScale>
                                    <p:animScale>
                                      <p:cBhvr>
                                        <p:cTn id="35" dur="26">
                                          <p:stCondLst>
                                            <p:cond delay="1642"/>
                                          </p:stCondLst>
                                        </p:cTn>
                                        <p:tgtEl>
                                          <p:spTgt spid="38"/>
                                        </p:tgtEl>
                                      </p:cBhvr>
                                      <p:to x="100000" y="90000"/>
                                    </p:animScale>
                                    <p:animScale>
                                      <p:cBhvr>
                                        <p:cTn id="36" dur="166" decel="50000">
                                          <p:stCondLst>
                                            <p:cond delay="1668"/>
                                          </p:stCondLst>
                                        </p:cTn>
                                        <p:tgtEl>
                                          <p:spTgt spid="38"/>
                                        </p:tgtEl>
                                      </p:cBhvr>
                                      <p:to x="100000" y="100000"/>
                                    </p:animScale>
                                    <p:animScale>
                                      <p:cBhvr>
                                        <p:cTn id="37" dur="26">
                                          <p:stCondLst>
                                            <p:cond delay="1808"/>
                                          </p:stCondLst>
                                        </p:cTn>
                                        <p:tgtEl>
                                          <p:spTgt spid="38"/>
                                        </p:tgtEl>
                                      </p:cBhvr>
                                      <p:to x="100000" y="95000"/>
                                    </p:animScale>
                                    <p:animScale>
                                      <p:cBhvr>
                                        <p:cTn id="38" dur="166" decel="50000">
                                          <p:stCondLst>
                                            <p:cond delay="1834"/>
                                          </p:stCondLst>
                                        </p:cTn>
                                        <p:tgtEl>
                                          <p:spTgt spid="3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80">
                                          <p:stCondLst>
                                            <p:cond delay="0"/>
                                          </p:stCondLst>
                                        </p:cTn>
                                        <p:tgtEl>
                                          <p:spTgt spid="39"/>
                                        </p:tgtEl>
                                      </p:cBhvr>
                                    </p:animEffect>
                                    <p:anim calcmode="lin" valueType="num">
                                      <p:cBhvr>
                                        <p:cTn id="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49" dur="26">
                                          <p:stCondLst>
                                            <p:cond delay="650"/>
                                          </p:stCondLst>
                                        </p:cTn>
                                        <p:tgtEl>
                                          <p:spTgt spid="39"/>
                                        </p:tgtEl>
                                      </p:cBhvr>
                                      <p:to x="100000" y="60000"/>
                                    </p:animScale>
                                    <p:animScale>
                                      <p:cBhvr>
                                        <p:cTn id="50" dur="166" decel="50000">
                                          <p:stCondLst>
                                            <p:cond delay="676"/>
                                          </p:stCondLst>
                                        </p:cTn>
                                        <p:tgtEl>
                                          <p:spTgt spid="39"/>
                                        </p:tgtEl>
                                      </p:cBhvr>
                                      <p:to x="100000" y="100000"/>
                                    </p:animScale>
                                    <p:animScale>
                                      <p:cBhvr>
                                        <p:cTn id="51" dur="26">
                                          <p:stCondLst>
                                            <p:cond delay="1312"/>
                                          </p:stCondLst>
                                        </p:cTn>
                                        <p:tgtEl>
                                          <p:spTgt spid="39"/>
                                        </p:tgtEl>
                                      </p:cBhvr>
                                      <p:to x="100000" y="80000"/>
                                    </p:animScale>
                                    <p:animScale>
                                      <p:cBhvr>
                                        <p:cTn id="52" dur="166" decel="50000">
                                          <p:stCondLst>
                                            <p:cond delay="1338"/>
                                          </p:stCondLst>
                                        </p:cTn>
                                        <p:tgtEl>
                                          <p:spTgt spid="39"/>
                                        </p:tgtEl>
                                      </p:cBhvr>
                                      <p:to x="100000" y="100000"/>
                                    </p:animScale>
                                    <p:animScale>
                                      <p:cBhvr>
                                        <p:cTn id="53" dur="26">
                                          <p:stCondLst>
                                            <p:cond delay="1642"/>
                                          </p:stCondLst>
                                        </p:cTn>
                                        <p:tgtEl>
                                          <p:spTgt spid="39"/>
                                        </p:tgtEl>
                                      </p:cBhvr>
                                      <p:to x="100000" y="90000"/>
                                    </p:animScale>
                                    <p:animScale>
                                      <p:cBhvr>
                                        <p:cTn id="54" dur="166" decel="50000">
                                          <p:stCondLst>
                                            <p:cond delay="1668"/>
                                          </p:stCondLst>
                                        </p:cTn>
                                        <p:tgtEl>
                                          <p:spTgt spid="39"/>
                                        </p:tgtEl>
                                      </p:cBhvr>
                                      <p:to x="100000" y="100000"/>
                                    </p:animScale>
                                    <p:animScale>
                                      <p:cBhvr>
                                        <p:cTn id="55" dur="26">
                                          <p:stCondLst>
                                            <p:cond delay="1808"/>
                                          </p:stCondLst>
                                        </p:cTn>
                                        <p:tgtEl>
                                          <p:spTgt spid="39"/>
                                        </p:tgtEl>
                                      </p:cBhvr>
                                      <p:to x="100000" y="95000"/>
                                    </p:animScale>
                                    <p:animScale>
                                      <p:cBhvr>
                                        <p:cTn id="56" dur="166" decel="50000">
                                          <p:stCondLst>
                                            <p:cond delay="1834"/>
                                          </p:stCondLst>
                                        </p:cTn>
                                        <p:tgtEl>
                                          <p:spTgt spid="3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cTn>
                              </p:par>
                            </p:childTnLst>
                          </p:cTn>
                        </p:par>
                        <p:par>
                          <p:cTn id="75" fill="hold">
                            <p:stCondLst>
                              <p:cond delay="2000"/>
                            </p:stCondLst>
                            <p:childTnLst>
                              <p:par>
                                <p:cTn id="76" presetID="22" presetClass="entr" presetSubtype="2"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30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down)">
                                      <p:cBhvr>
                                        <p:cTn id="83" dur="580">
                                          <p:stCondLst>
                                            <p:cond delay="0"/>
                                          </p:stCondLst>
                                        </p:cTn>
                                        <p:tgtEl>
                                          <p:spTgt spid="37"/>
                                        </p:tgtEl>
                                      </p:cBhvr>
                                    </p:animEffect>
                                    <p:anim calcmode="lin" valueType="num">
                                      <p:cBhvr>
                                        <p:cTn id="8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89" dur="26">
                                          <p:stCondLst>
                                            <p:cond delay="650"/>
                                          </p:stCondLst>
                                        </p:cTn>
                                        <p:tgtEl>
                                          <p:spTgt spid="37"/>
                                        </p:tgtEl>
                                      </p:cBhvr>
                                      <p:to x="100000" y="60000"/>
                                    </p:animScale>
                                    <p:animScale>
                                      <p:cBhvr>
                                        <p:cTn id="90" dur="166" decel="50000">
                                          <p:stCondLst>
                                            <p:cond delay="676"/>
                                          </p:stCondLst>
                                        </p:cTn>
                                        <p:tgtEl>
                                          <p:spTgt spid="37"/>
                                        </p:tgtEl>
                                      </p:cBhvr>
                                      <p:to x="100000" y="100000"/>
                                    </p:animScale>
                                    <p:animScale>
                                      <p:cBhvr>
                                        <p:cTn id="91" dur="26">
                                          <p:stCondLst>
                                            <p:cond delay="1312"/>
                                          </p:stCondLst>
                                        </p:cTn>
                                        <p:tgtEl>
                                          <p:spTgt spid="37"/>
                                        </p:tgtEl>
                                      </p:cBhvr>
                                      <p:to x="100000" y="80000"/>
                                    </p:animScale>
                                    <p:animScale>
                                      <p:cBhvr>
                                        <p:cTn id="92" dur="166" decel="50000">
                                          <p:stCondLst>
                                            <p:cond delay="1338"/>
                                          </p:stCondLst>
                                        </p:cTn>
                                        <p:tgtEl>
                                          <p:spTgt spid="37"/>
                                        </p:tgtEl>
                                      </p:cBhvr>
                                      <p:to x="100000" y="100000"/>
                                    </p:animScale>
                                    <p:animScale>
                                      <p:cBhvr>
                                        <p:cTn id="93" dur="26">
                                          <p:stCondLst>
                                            <p:cond delay="1642"/>
                                          </p:stCondLst>
                                        </p:cTn>
                                        <p:tgtEl>
                                          <p:spTgt spid="37"/>
                                        </p:tgtEl>
                                      </p:cBhvr>
                                      <p:to x="100000" y="90000"/>
                                    </p:animScale>
                                    <p:animScale>
                                      <p:cBhvr>
                                        <p:cTn id="94" dur="166" decel="50000">
                                          <p:stCondLst>
                                            <p:cond delay="1668"/>
                                          </p:stCondLst>
                                        </p:cTn>
                                        <p:tgtEl>
                                          <p:spTgt spid="37"/>
                                        </p:tgtEl>
                                      </p:cBhvr>
                                      <p:to x="100000" y="100000"/>
                                    </p:animScale>
                                    <p:animScale>
                                      <p:cBhvr>
                                        <p:cTn id="95" dur="26">
                                          <p:stCondLst>
                                            <p:cond delay="1808"/>
                                          </p:stCondLst>
                                        </p:cTn>
                                        <p:tgtEl>
                                          <p:spTgt spid="37"/>
                                        </p:tgtEl>
                                      </p:cBhvr>
                                      <p:to x="100000" y="95000"/>
                                    </p:animScale>
                                    <p:animScale>
                                      <p:cBhvr>
                                        <p:cTn id="96" dur="166" decel="50000">
                                          <p:stCondLst>
                                            <p:cond delay="1834"/>
                                          </p:stCondLst>
                                        </p:cTn>
                                        <p:tgtEl>
                                          <p:spTgt spid="37"/>
                                        </p:tgtEl>
                                      </p:cBhvr>
                                      <p:to x="100000" y="100000"/>
                                    </p:animScale>
                                  </p:childTnLst>
                                </p:cTn>
                              </p:par>
                            </p:childTnLst>
                          </p:cTn>
                        </p:par>
                        <p:par>
                          <p:cTn id="97" fill="hold">
                            <p:stCondLst>
                              <p:cond delay="2000"/>
                            </p:stCondLst>
                            <p:childTnLst>
                              <p:par>
                                <p:cTn id="98" presetID="22" presetClass="entr" presetSubtype="2" fill="hold" nodeType="after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wipe(right)">
                                      <p:cBhvr>
                                        <p:cTn id="100" dur="3000"/>
                                        <p:tgtEl>
                                          <p:spTgt spid="11"/>
                                        </p:tgtEl>
                                      </p:cBhvr>
                                    </p:animEffec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par>
                          <p:cTn id="119" fill="hold">
                            <p:stCondLst>
                              <p:cond delay="2000"/>
                            </p:stCondLst>
                            <p:childTnLst>
                              <p:par>
                                <p:cTn id="120" presetID="22" presetClass="entr" presetSubtype="2" fill="hold" nodeType="after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wipe(right)">
                                      <p:cBhvr>
                                        <p:cTn id="122" dur="3000"/>
                                        <p:tgtEl>
                                          <p:spTgt spid="1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wipe(left)">
                                      <p:cBhvr>
                                        <p:cTn id="127" dur="3000"/>
                                        <p:tgtEl>
                                          <p:spTgt spid="3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wipe(left)">
                                      <p:cBhvr>
                                        <p:cTn id="13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38" grpId="0"/>
      <p:bldP spid="39" grpId="0"/>
      <p:bldP spid="36" grpId="0"/>
      <p:bldP spid="37" grpId="0"/>
      <p:bldP spid="42" grpId="0"/>
      <p:bldP spid="40" grpId="0" animBg="1"/>
      <p:bldP spid="3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399"/>
            <a:ext cx="4889500" cy="5287299"/>
          </a:xfrm>
          <a:solidFill>
            <a:schemeClr val="bg1">
              <a:lumMod val="85000"/>
            </a:schemeClr>
          </a:solidFill>
          <a:ln w="57150">
            <a:solidFill>
              <a:schemeClr val="accent3"/>
            </a:solidFill>
          </a:ln>
          <a:scene3d>
            <a:camera prst="orthographicFront"/>
            <a:lightRig rig="threePt" dir="t"/>
          </a:scene3d>
          <a:sp3d>
            <a:bevelT w="152400" h="50800" prst="softRound"/>
          </a:sp3d>
        </p:spPr>
        <p:txBody>
          <a:bodyPr>
            <a:normAutofit/>
            <a:sp3d extrusionH="57150">
              <a:bevelT h="25400" prst="softRound"/>
            </a:sp3d>
          </a:bodyPr>
          <a:lstStyle/>
          <a:p>
            <a:r>
              <a:rPr lang="en-US" sz="2400" b="1" dirty="0" smtClean="0">
                <a:solidFill>
                  <a:schemeClr val="accent3">
                    <a:lumMod val="50000"/>
                  </a:schemeClr>
                </a:solidFill>
              </a:rPr>
              <a:t>1</a:t>
            </a:r>
            <a:r>
              <a:rPr lang="en-US" sz="2400" b="1" baseline="30000" dirty="0" smtClean="0">
                <a:solidFill>
                  <a:schemeClr val="accent3">
                    <a:lumMod val="50000"/>
                  </a:schemeClr>
                </a:solidFill>
              </a:rPr>
              <a:t>st</a:t>
            </a:r>
            <a:r>
              <a:rPr lang="en-US" sz="2400" b="1" dirty="0" smtClean="0">
                <a:solidFill>
                  <a:schemeClr val="accent3">
                    <a:lumMod val="50000"/>
                  </a:schemeClr>
                </a:solidFill>
              </a:rPr>
              <a:t> Question:  If the equinox is purely a pagan invention, </a:t>
            </a:r>
            <a:br>
              <a:rPr lang="en-US" sz="2400" b="1" dirty="0" smtClean="0">
                <a:solidFill>
                  <a:schemeClr val="accent3">
                    <a:lumMod val="50000"/>
                  </a:schemeClr>
                </a:solidFill>
              </a:rPr>
            </a:br>
            <a:r>
              <a:rPr lang="en-US" sz="2400" b="1" dirty="0" smtClean="0">
                <a:solidFill>
                  <a:schemeClr val="accent3">
                    <a:lumMod val="50000"/>
                  </a:schemeClr>
                </a:solidFill>
              </a:rPr>
              <a:t>then why did Yahuah insist His sanctuary be constructed to receive the “light” directly </a:t>
            </a:r>
            <a:br>
              <a:rPr lang="en-US" sz="2400" b="1" dirty="0" smtClean="0">
                <a:solidFill>
                  <a:schemeClr val="accent3">
                    <a:lumMod val="50000"/>
                  </a:schemeClr>
                </a:solidFill>
              </a:rPr>
            </a:br>
            <a:r>
              <a:rPr lang="en-US" sz="2400" b="1" dirty="0" smtClean="0">
                <a:solidFill>
                  <a:schemeClr val="accent3">
                    <a:lumMod val="50000"/>
                  </a:schemeClr>
                </a:solidFill>
              </a:rPr>
              <a:t>into the Most Holy Place </a:t>
            </a:r>
            <a:br>
              <a:rPr lang="en-US" sz="2400" b="1" dirty="0" smtClean="0">
                <a:solidFill>
                  <a:schemeClr val="accent3">
                    <a:lumMod val="50000"/>
                  </a:schemeClr>
                </a:solidFill>
              </a:rPr>
            </a:br>
            <a:r>
              <a:rPr lang="en-US" sz="2400" b="1" dirty="0" smtClean="0">
                <a:solidFill>
                  <a:schemeClr val="accent3">
                    <a:lumMod val="50000"/>
                  </a:schemeClr>
                </a:solidFill>
              </a:rPr>
              <a:t>on the day of equinox?</a:t>
            </a:r>
            <a:endParaRPr lang="en-US" sz="2400" b="1" dirty="0">
              <a:solidFill>
                <a:schemeClr val="accent3">
                  <a:lumMod val="50000"/>
                </a:schemeClr>
              </a:solidFill>
            </a:endParaRPr>
          </a:p>
        </p:txBody>
      </p:sp>
      <p:sp>
        <p:nvSpPr>
          <p:cNvPr id="5" name="Content Placeholder 4"/>
          <p:cNvSpPr>
            <a:spLocks noGrp="1"/>
          </p:cNvSpPr>
          <p:nvPr>
            <p:ph sz="half" idx="2"/>
          </p:nvPr>
        </p:nvSpPr>
        <p:spPr>
          <a:xfrm>
            <a:off x="5410200" y="1295399"/>
            <a:ext cx="3550920" cy="5486401"/>
          </a:xfrm>
        </p:spPr>
        <p:txBody>
          <a:bodyPr>
            <a:normAutofit/>
            <a:scene3d>
              <a:camera prst="orthographicFront"/>
              <a:lightRig rig="threePt" dir="t"/>
            </a:scene3d>
            <a:sp3d extrusionH="57150">
              <a:bevelT w="38100" h="38100"/>
            </a:sp3d>
          </a:bodyPr>
          <a:lstStyle/>
          <a:p>
            <a:pPr marL="0" indent="0" algn="ctr">
              <a:buNone/>
            </a:pPr>
            <a:r>
              <a:rPr lang="en-US" sz="3600" b="1"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t>2</a:t>
            </a:r>
            <a:r>
              <a:rPr lang="en-US" sz="3600" b="1" baseline="30000"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t>nd</a:t>
            </a:r>
            <a:r>
              <a:rPr lang="en-US" sz="3600" b="1"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t> Question: </a:t>
            </a:r>
            <a:br>
              <a:rPr lang="en-US" sz="3600" b="1" dirty="0" smtClean="0">
                <a:ln w="12700">
                  <a:solidFill>
                    <a:schemeClr val="tx2">
                      <a:satMod val="155000"/>
                    </a:schemeClr>
                  </a:solidFill>
                  <a:prstDash val="solid"/>
                </a:ln>
                <a:solidFill>
                  <a:schemeClr val="accent4">
                    <a:lumMod val="60000"/>
                    <a:lumOff val="40000"/>
                  </a:schemeClr>
                </a:solidFill>
                <a:effectLst>
                  <a:outerShdw blurRad="41275" dist="20320" dir="1800000" algn="tl" rotWithShape="0">
                    <a:srgbClr val="000000">
                      <a:alpha val="40000"/>
                    </a:srgbClr>
                  </a:outerShdw>
                </a:effectLst>
                <a:latin typeface="Cooper Black" pitchFamily="18" charset="0"/>
              </a:rPr>
            </a:br>
            <a: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t>Or, was this Yahuah’s simple and perfect design for His people to declare His </a:t>
            </a:r>
            <a:b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br>
            <a: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t>year-start </a:t>
            </a:r>
            <a:b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br>
            <a: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t>(the day after the equinox) without having to look </a:t>
            </a:r>
            <a:b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br>
            <a: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t>to the moon or </a:t>
            </a:r>
            <a:b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br>
            <a:r>
              <a:rPr lang="en-US" b="1"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Cooper Black" pitchFamily="18" charset="0"/>
              </a:rPr>
              <a:t>to the sun?</a:t>
            </a:r>
            <a:endParaRPr lang="en-US" dirty="0">
              <a:solidFill>
                <a:schemeClr val="bg2"/>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89</a:t>
            </a:fld>
            <a:endParaRPr lang="en-US" dirty="0"/>
          </a:p>
        </p:txBody>
      </p:sp>
      <p:sp>
        <p:nvSpPr>
          <p:cNvPr id="29" name="Title 1"/>
          <p:cNvSpPr txBox="1">
            <a:spLocks/>
          </p:cNvSpPr>
          <p:nvPr/>
        </p:nvSpPr>
        <p:spPr>
          <a:xfrm>
            <a:off x="132080" y="60961"/>
            <a:ext cx="90119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rPr>
              <a:t>Sanctuary:  Yahuah’s Design</a:t>
            </a:r>
            <a:endParaRPr lang="en-US"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latin typeface="Cooper Black" pitchFamily="18" charset="0"/>
            </a:endParaRPr>
          </a:p>
        </p:txBody>
      </p:sp>
      <p:pic>
        <p:nvPicPr>
          <p:cNvPr id="1026" name="Picture 2" descr="C:\Users\Rae\Pictures\solomons te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07749"/>
            <a:ext cx="4889500" cy="277495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10" name="Picture 8" descr="C:\Users\Rae\Desktop\flowers snow wh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316857"/>
            <a:ext cx="1362788" cy="1599138"/>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6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980" y="762000"/>
            <a:ext cx="8488020" cy="5715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en-US" sz="2800" b="1" dirty="0" smtClean="0">
                <a:ln w="50800"/>
                <a:solidFill>
                  <a:schemeClr val="bg1">
                    <a:shade val="50000"/>
                  </a:schemeClr>
                </a:solidFill>
                <a:latin typeface="Comic Sans MS" pitchFamily="66" charset="0"/>
              </a:rPr>
              <a:t>To examine the </a:t>
            </a:r>
            <a:r>
              <a:rPr lang="en-US" sz="2800" b="1" dirty="0" err="1" smtClean="0">
                <a:ln w="50800"/>
                <a:solidFill>
                  <a:schemeClr val="bg1">
                    <a:shade val="50000"/>
                  </a:schemeClr>
                </a:solidFill>
                <a:latin typeface="Comic Sans MS" pitchFamily="66" charset="0"/>
              </a:rPr>
              <a:t>equi</a:t>
            </a:r>
            <a:r>
              <a:rPr lang="en-US" sz="2800" b="1" dirty="0" smtClean="0">
                <a:ln w="50800"/>
                <a:solidFill>
                  <a:schemeClr val="bg1">
                    <a:shade val="50000"/>
                  </a:schemeClr>
                </a:solidFill>
                <a:latin typeface="Comic Sans MS" pitchFamily="66" charset="0"/>
              </a:rPr>
              <a:t>-LUX problem is a </a:t>
            </a:r>
            <a:br>
              <a:rPr lang="en-US" sz="2800" b="1" dirty="0" smtClean="0">
                <a:ln w="50800"/>
                <a:solidFill>
                  <a:schemeClr val="bg1">
                    <a:shade val="50000"/>
                  </a:schemeClr>
                </a:solidFill>
                <a:latin typeface="Comic Sans MS" pitchFamily="66" charset="0"/>
              </a:rPr>
            </a:br>
            <a:r>
              <a:rPr lang="en-US" sz="2800" b="1" dirty="0" smtClean="0">
                <a:ln w="50800"/>
                <a:solidFill>
                  <a:schemeClr val="bg1">
                    <a:shade val="50000"/>
                  </a:schemeClr>
                </a:solidFill>
                <a:latin typeface="Comic Sans MS" pitchFamily="66" charset="0"/>
              </a:rPr>
              <a:t>huge study so only 6 mystery areas </a:t>
            </a:r>
            <a:br>
              <a:rPr lang="en-US" sz="2800" b="1" dirty="0" smtClean="0">
                <a:ln w="50800"/>
                <a:solidFill>
                  <a:schemeClr val="bg1">
                    <a:shade val="50000"/>
                  </a:schemeClr>
                </a:solidFill>
                <a:latin typeface="Comic Sans MS" pitchFamily="66" charset="0"/>
              </a:rPr>
            </a:br>
            <a:r>
              <a:rPr lang="en-US" sz="2800" b="1" dirty="0" smtClean="0">
                <a:ln w="50800"/>
                <a:solidFill>
                  <a:schemeClr val="bg1">
                    <a:shade val="50000"/>
                  </a:schemeClr>
                </a:solidFill>
                <a:latin typeface="Comic Sans MS" pitchFamily="66" charset="0"/>
              </a:rPr>
              <a:t>will be examined today.</a:t>
            </a:r>
            <a:r>
              <a:rPr lang="en-US" sz="2800" b="1" dirty="0" smtClean="0">
                <a:ln w="50800"/>
                <a:solidFill>
                  <a:schemeClr val="bg1">
                    <a:shade val="50000"/>
                  </a:schemeClr>
                </a:solidFill>
              </a:rPr>
              <a:t/>
            </a:r>
            <a:br>
              <a:rPr lang="en-US" sz="2800" b="1" dirty="0" smtClean="0">
                <a:ln w="50800"/>
                <a:solidFill>
                  <a:schemeClr val="bg1">
                    <a:shade val="50000"/>
                  </a:schemeClr>
                </a:solidFill>
              </a:rPr>
            </a:br>
            <a:endParaRPr lang="en-US" sz="2800" b="1" dirty="0" smtClean="0">
              <a:ln w="50800"/>
              <a:solidFill>
                <a:schemeClr val="bg1">
                  <a:shade val="50000"/>
                </a:schemeClr>
              </a:solidFill>
            </a:endParaRPr>
          </a:p>
          <a:p>
            <a:pPr marL="742950" indent="-742950">
              <a:buAutoNum type="arabicPeriod"/>
            </a:pPr>
            <a:r>
              <a:rPr lang="en-US" sz="2800" b="1" dirty="0" smtClean="0">
                <a:ln w="11430"/>
                <a:solidFill>
                  <a:schemeClr val="accent3"/>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Constantine gets </a:t>
            </a:r>
            <a:br>
              <a:rPr lang="en-US" sz="2800" b="1" dirty="0" smtClean="0">
                <a:ln w="11430"/>
                <a:solidFill>
                  <a:schemeClr val="accent3"/>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br>
            <a:r>
              <a:rPr lang="en-US" sz="2800" b="1" dirty="0" smtClean="0">
                <a:ln w="11430"/>
                <a:solidFill>
                  <a:schemeClr val="accent3"/>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the blame</a:t>
            </a:r>
          </a:p>
          <a:p>
            <a:pPr marL="742950" indent="-742950">
              <a:buAutoNum type="arabicPeriod"/>
            </a:pPr>
            <a:r>
              <a:rPr lang="en-US" sz="2800" b="1" dirty="0" smtClean="0">
                <a:ln w="11430"/>
                <a:solidFill>
                  <a:schemeClr val="bg2">
                    <a:lumMod val="9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Confusing Calendars</a:t>
            </a:r>
          </a:p>
          <a:p>
            <a:pPr marL="742950" indent="-742950">
              <a:buAutoNum type="arabicPeriod"/>
            </a:pPr>
            <a:r>
              <a:rPr lang="en-US" sz="2800" b="1" dirty="0" err="1" smtClean="0">
                <a:ln w="11430"/>
                <a:solidFill>
                  <a:schemeClr val="accent3"/>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Equi</a:t>
            </a:r>
            <a:r>
              <a:rPr lang="en-US" sz="2800" b="1" dirty="0" smtClean="0">
                <a:ln w="11430"/>
                <a:solidFill>
                  <a:schemeClr val="accent3"/>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-LUX Disunity </a:t>
            </a:r>
          </a:p>
          <a:p>
            <a:pPr marL="742950" indent="-742950">
              <a:buAutoNum type="arabicPeriod"/>
            </a:pPr>
            <a:r>
              <a:rPr lang="en-US" sz="2800" b="1" dirty="0" smtClean="0">
                <a:ln w="11430"/>
                <a:solidFill>
                  <a:schemeClr val="bg2">
                    <a:lumMod val="9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Hebrew Evening Definition</a:t>
            </a:r>
          </a:p>
          <a:p>
            <a:pPr marL="742950" indent="-742950">
              <a:buAutoNum type="arabicPeriod"/>
            </a:pPr>
            <a:r>
              <a:rPr lang="en-US" sz="2800" b="1" dirty="0" smtClean="0">
                <a:ln w="11430"/>
                <a:solidFill>
                  <a:schemeClr val="accent3"/>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Looking to the Sun!</a:t>
            </a:r>
          </a:p>
          <a:p>
            <a:pPr marL="742950" indent="-742950">
              <a:buAutoNum type="arabicPeriod"/>
            </a:pPr>
            <a:r>
              <a:rPr lang="en-US" sz="2800" b="1" dirty="0" smtClean="0">
                <a:ln w="11430"/>
                <a:solidFill>
                  <a:schemeClr val="bg2">
                    <a:lumMod val="90000"/>
                  </a:schemeClr>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Mystery Question from Yahuah</a:t>
            </a:r>
          </a:p>
          <a:p>
            <a:pPr marL="742950" indent="-742950">
              <a:buAutoNum type="arabicPeriod"/>
            </a:pPr>
            <a:endParaRPr lang="en-US" sz="4400" b="1" dirty="0">
              <a:ln w="50800"/>
              <a:solidFill>
                <a:schemeClr val="bg1">
                  <a:shade val="5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solidFill>
                  <a:schemeClr val="bg1"/>
                </a:solidFill>
              </a:rPr>
              <a:t>9</a:t>
            </a:fld>
            <a:endParaRPr lang="en-US" dirty="0">
              <a:solidFill>
                <a:schemeClr val="bg1"/>
              </a:solidFill>
            </a:endParaRPr>
          </a:p>
        </p:txBody>
      </p:sp>
      <p:sp>
        <p:nvSpPr>
          <p:cNvPr id="7" name="Rectangle 6"/>
          <p:cNvSpPr/>
          <p:nvPr/>
        </p:nvSpPr>
        <p:spPr>
          <a:xfrm>
            <a:off x="35560" y="76200"/>
            <a:ext cx="92964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600" b="1" dirty="0" smtClean="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rPr>
              <a:t>Examination of 6 Mystery Questions</a:t>
            </a:r>
            <a:endParaRPr lang="en-US" sz="3600" b="1" cap="none" spc="0" dirty="0">
              <a:ln w="11430"/>
              <a:solidFill>
                <a:srgbClr val="FF0000"/>
              </a:solidFill>
              <a:effectLst>
                <a:glow rad="139700">
                  <a:schemeClr val="accent2">
                    <a:satMod val="175000"/>
                    <a:alpha val="40000"/>
                  </a:schemeClr>
                </a:glow>
                <a:outerShdw blurRad="50800" dist="39000" dir="5460000" algn="tl">
                  <a:srgbClr val="000000">
                    <a:alpha val="38000"/>
                  </a:srgbClr>
                </a:outerShdw>
              </a:effectLst>
              <a:latin typeface="Kristen ITC" pitchFamily="66" charset="0"/>
            </a:endParaRPr>
          </a:p>
        </p:txBody>
      </p:sp>
      <p:pic>
        <p:nvPicPr>
          <p:cNvPr id="8" name="Picture 4" descr="C:\Users\Rae\Desktop\flowers snow mt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8610" y="541020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61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7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7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7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1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50938"/>
            <a:ext cx="4648200" cy="5334000"/>
          </a:xfrm>
        </p:spPr>
        <p:txBody>
          <a:bodyPr>
            <a:normAutofit fontScale="85000" lnSpcReduction="10000"/>
            <a:scene3d>
              <a:camera prst="orthographicFront"/>
              <a:lightRig rig="threePt" dir="t"/>
            </a:scene3d>
            <a:sp3d extrusionH="57150">
              <a:bevelT h="25400" prst="softRound"/>
            </a:sp3d>
          </a:bodyPr>
          <a:lstStyle/>
          <a:p>
            <a:r>
              <a:rPr lang="en-US" b="1" dirty="0">
                <a:solidFill>
                  <a:srgbClr val="7030A0"/>
                </a:solidFill>
              </a:rPr>
              <a:t>Ecclesiastes </a:t>
            </a:r>
            <a:r>
              <a:rPr lang="en-US" b="1" dirty="0" smtClean="0">
                <a:solidFill>
                  <a:srgbClr val="7030A0"/>
                </a:solidFill>
              </a:rPr>
              <a:t>12:13  </a:t>
            </a:r>
            <a:br>
              <a:rPr lang="en-US" b="1" dirty="0" smtClean="0">
                <a:solidFill>
                  <a:srgbClr val="7030A0"/>
                </a:solidFill>
              </a:rPr>
            </a:br>
            <a:r>
              <a:rPr lang="en-US" b="1" dirty="0" smtClean="0">
                <a:solidFill>
                  <a:schemeClr val="accent2">
                    <a:lumMod val="50000"/>
                  </a:schemeClr>
                </a:solidFill>
              </a:rPr>
              <a:t>Let </a:t>
            </a:r>
            <a:r>
              <a:rPr lang="en-US" b="1" dirty="0">
                <a:solidFill>
                  <a:schemeClr val="accent2">
                    <a:lumMod val="50000"/>
                  </a:schemeClr>
                </a:solidFill>
              </a:rPr>
              <a:t>us hear the conclusion </a:t>
            </a:r>
            <a:r>
              <a:rPr lang="en-US" b="1" dirty="0" smtClean="0">
                <a:solidFill>
                  <a:schemeClr val="accent2">
                    <a:lumMod val="50000"/>
                  </a:schemeClr>
                </a:solidFill>
              </a:rPr>
              <a:t/>
            </a:r>
            <a:br>
              <a:rPr lang="en-US" b="1" dirty="0" smtClean="0">
                <a:solidFill>
                  <a:schemeClr val="accent2">
                    <a:lumMod val="50000"/>
                  </a:schemeClr>
                </a:solidFill>
              </a:rPr>
            </a:br>
            <a:r>
              <a:rPr lang="en-US" b="1" dirty="0" smtClean="0">
                <a:solidFill>
                  <a:schemeClr val="accent2">
                    <a:lumMod val="50000"/>
                  </a:schemeClr>
                </a:solidFill>
              </a:rPr>
              <a:t>of </a:t>
            </a:r>
            <a:r>
              <a:rPr lang="en-US" b="1" dirty="0">
                <a:solidFill>
                  <a:schemeClr val="accent2">
                    <a:lumMod val="50000"/>
                  </a:schemeClr>
                </a:solidFill>
              </a:rPr>
              <a:t>the whole matter: </a:t>
            </a:r>
            <a:r>
              <a:rPr lang="en-US" b="1" dirty="0" smtClean="0">
                <a:solidFill>
                  <a:schemeClr val="accent2">
                    <a:lumMod val="50000"/>
                  </a:schemeClr>
                </a:solidFill>
              </a:rPr>
              <a:t/>
            </a:r>
            <a:br>
              <a:rPr lang="en-US" b="1" dirty="0" smtClean="0">
                <a:solidFill>
                  <a:schemeClr val="accent2">
                    <a:lumMod val="50000"/>
                  </a:schemeClr>
                </a:solidFill>
              </a:rPr>
            </a:br>
            <a:r>
              <a:rPr lang="en-US" b="1" dirty="0" smtClean="0">
                <a:solidFill>
                  <a:schemeClr val="accent2">
                    <a:lumMod val="50000"/>
                  </a:schemeClr>
                </a:solidFill>
              </a:rPr>
              <a:t>Fear [Yahuah], and </a:t>
            </a:r>
            <a:r>
              <a:rPr lang="en-US" b="1" dirty="0">
                <a:solidFill>
                  <a:schemeClr val="accent2">
                    <a:lumMod val="50000"/>
                  </a:schemeClr>
                </a:solidFill>
              </a:rPr>
              <a:t>keep his </a:t>
            </a:r>
            <a:r>
              <a:rPr lang="en-US" b="1" dirty="0" smtClean="0">
                <a:solidFill>
                  <a:schemeClr val="accent2">
                    <a:lumMod val="50000"/>
                  </a:schemeClr>
                </a:solidFill>
              </a:rPr>
              <a:t>commandments</a:t>
            </a:r>
            <a:r>
              <a:rPr lang="en-US" b="1" dirty="0">
                <a:solidFill>
                  <a:schemeClr val="accent2">
                    <a:lumMod val="50000"/>
                  </a:schemeClr>
                </a:solidFill>
              </a:rPr>
              <a:t>: for this is the whole duty of man</a:t>
            </a:r>
            <a:r>
              <a:rPr lang="en-US" b="1" dirty="0" smtClean="0">
                <a:solidFill>
                  <a:schemeClr val="accent2">
                    <a:lumMod val="50000"/>
                  </a:schemeClr>
                </a:solidFill>
              </a:rPr>
              <a:t>.  </a:t>
            </a:r>
            <a:r>
              <a:rPr lang="en-US" dirty="0" smtClean="0">
                <a:solidFill>
                  <a:srgbClr val="0070C0"/>
                </a:solidFill>
              </a:rPr>
              <a:t>[Even His Torah commands for Covenant Calendar.]</a:t>
            </a:r>
            <a:endParaRPr lang="en-US" dirty="0">
              <a:solidFill>
                <a:srgbClr val="0070C0"/>
              </a:solidFill>
            </a:endParaRPr>
          </a:p>
          <a:p>
            <a:pPr marL="0" indent="0">
              <a:buNone/>
            </a:pPr>
            <a:endParaRPr lang="en-US" dirty="0" smtClean="0"/>
          </a:p>
          <a:p>
            <a:r>
              <a:rPr lang="en-US" b="1" dirty="0" err="1" smtClean="0">
                <a:solidFill>
                  <a:srgbClr val="7030A0"/>
                </a:solidFill>
              </a:rPr>
              <a:t>Prov</a:t>
            </a:r>
            <a:r>
              <a:rPr lang="en-US" b="1" dirty="0" smtClean="0">
                <a:solidFill>
                  <a:srgbClr val="7030A0"/>
                </a:solidFill>
              </a:rPr>
              <a:t> 25:2  </a:t>
            </a:r>
            <a:r>
              <a:rPr lang="en-US" b="1" dirty="0" smtClean="0">
                <a:solidFill>
                  <a:schemeClr val="accent2">
                    <a:lumMod val="50000"/>
                  </a:schemeClr>
                </a:solidFill>
              </a:rPr>
              <a:t>It </a:t>
            </a:r>
            <a:r>
              <a:rPr lang="en-US" b="1" dirty="0">
                <a:solidFill>
                  <a:schemeClr val="accent2">
                    <a:lumMod val="50000"/>
                  </a:schemeClr>
                </a:solidFill>
              </a:rPr>
              <a:t>is the glory of </a:t>
            </a:r>
            <a:r>
              <a:rPr lang="en-US" b="1" dirty="0" smtClean="0">
                <a:solidFill>
                  <a:schemeClr val="accent2">
                    <a:lumMod val="50000"/>
                  </a:schemeClr>
                </a:solidFill>
              </a:rPr>
              <a:t>[Yahuah] </a:t>
            </a:r>
            <a:r>
              <a:rPr lang="en-US" b="1" dirty="0">
                <a:solidFill>
                  <a:schemeClr val="accent2">
                    <a:lumMod val="50000"/>
                  </a:schemeClr>
                </a:solidFill>
              </a:rPr>
              <a:t>to conceal a thing: but the honour of kings is </a:t>
            </a:r>
            <a:r>
              <a:rPr lang="en-US" b="1" dirty="0" smtClean="0">
                <a:solidFill>
                  <a:schemeClr val="accent2">
                    <a:lumMod val="50000"/>
                  </a:schemeClr>
                </a:solidFill>
              </a:rPr>
              <a:t/>
            </a:r>
            <a:br>
              <a:rPr lang="en-US" b="1" dirty="0" smtClean="0">
                <a:solidFill>
                  <a:schemeClr val="accent2">
                    <a:lumMod val="50000"/>
                  </a:schemeClr>
                </a:solidFill>
              </a:rPr>
            </a:br>
            <a:r>
              <a:rPr lang="en-US" b="1" dirty="0" smtClean="0">
                <a:solidFill>
                  <a:schemeClr val="accent2">
                    <a:lumMod val="50000"/>
                  </a:schemeClr>
                </a:solidFill>
              </a:rPr>
              <a:t>to </a:t>
            </a:r>
            <a:r>
              <a:rPr lang="en-US" b="1" dirty="0">
                <a:solidFill>
                  <a:schemeClr val="accent2">
                    <a:lumMod val="50000"/>
                  </a:schemeClr>
                </a:solidFill>
              </a:rPr>
              <a:t>search out a matter</a:t>
            </a:r>
            <a:r>
              <a:rPr lang="en-US" b="1" dirty="0" smtClean="0">
                <a:solidFill>
                  <a:schemeClr val="accent2">
                    <a:lumMod val="50000"/>
                  </a:schemeClr>
                </a:solidFill>
              </a:rPr>
              <a:t>.</a:t>
            </a:r>
            <a:endParaRPr lang="en-US" b="1"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90</a:t>
            </a:fld>
            <a:endParaRPr lang="en-US"/>
          </a:p>
        </p:txBody>
      </p:sp>
      <p:pic>
        <p:nvPicPr>
          <p:cNvPr id="16389" name="Picture 5" descr="C:\Users\Rae\Pictures\look in 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90600"/>
            <a:ext cx="3783808" cy="25225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76200" y="36250"/>
            <a:ext cx="8991600" cy="1143000"/>
          </a:xfrm>
        </p:spPr>
        <p:txBody>
          <a:bodyPr>
            <a:normAutofit fontScale="90000"/>
            <a:scene3d>
              <a:camera prst="orthographicFront"/>
              <a:lightRig rig="threePt" dir="t"/>
            </a:scene3d>
            <a:sp3d extrusionH="57150">
              <a:bevelT h="25400" prst="softRound"/>
            </a:sp3d>
          </a:bodyPr>
          <a:lstStyle/>
          <a:p>
            <a:r>
              <a:rPr lang="en-US" b="1" spc="300" dirty="0" smtClean="0">
                <a:ln w="11430">
                  <a:solidFill>
                    <a:schemeClr val="accent1">
                      <a:lumMod val="50000"/>
                    </a:schemeClr>
                  </a:solidFill>
                </a:ln>
                <a:solidFill>
                  <a:srgbClr val="9F89B5"/>
                </a:solidFill>
                <a:effectLst>
                  <a:outerShdw blurRad="50800" dist="39000" dir="5460000" algn="tl">
                    <a:srgbClr val="000000">
                      <a:alpha val="38000"/>
                    </a:srgbClr>
                  </a:outerShdw>
                </a:effectLst>
                <a:latin typeface="Cooper Black" pitchFamily="18" charset="0"/>
              </a:rPr>
              <a:t>The Conclusion of the Matter</a:t>
            </a:r>
            <a:endParaRPr lang="en-US" dirty="0">
              <a:ln w="11430">
                <a:solidFill>
                  <a:schemeClr val="accent1">
                    <a:lumMod val="50000"/>
                  </a:schemeClr>
                </a:solidFill>
              </a:ln>
              <a:solidFill>
                <a:srgbClr val="9F89B5"/>
              </a:solidFill>
            </a:endParaRPr>
          </a:p>
        </p:txBody>
      </p:sp>
      <p:sp>
        <p:nvSpPr>
          <p:cNvPr id="15" name="Content Placeholder 2"/>
          <p:cNvSpPr txBox="1">
            <a:spLocks/>
          </p:cNvSpPr>
          <p:nvPr/>
        </p:nvSpPr>
        <p:spPr>
          <a:xfrm>
            <a:off x="4876800" y="3657600"/>
            <a:ext cx="3733800" cy="3200400"/>
          </a:xfrm>
          <a:prstGeom prst="rect">
            <a:avLst/>
          </a:prstGeom>
        </p:spPr>
        <p:txBody>
          <a:bodyPr vert="horz" lIns="91440" tIns="45720" rIns="91440" bIns="45720" rtlCol="0">
            <a:normAutofit fontScale="92500" lnSpcReduction="10000"/>
            <a:scene3d>
              <a:camera prst="orthographicFront"/>
              <a:lightRig rig="threePt" dir="t"/>
            </a:scene3d>
            <a:sp3d extrusionH="57150">
              <a:bevelT h="25400" prst="softRound"/>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smtClean="0">
                <a:solidFill>
                  <a:srgbClr val="7030A0"/>
                </a:solidFill>
              </a:rPr>
              <a:t>Luke 12:2  </a:t>
            </a:r>
            <a:br>
              <a:rPr lang="en-US" sz="2800" b="1" dirty="0" smtClean="0">
                <a:solidFill>
                  <a:srgbClr val="7030A0"/>
                </a:solidFill>
              </a:rPr>
            </a:br>
            <a:r>
              <a:rPr lang="en-US" sz="2800" b="1" dirty="0" smtClean="0">
                <a:solidFill>
                  <a:schemeClr val="accent2">
                    <a:lumMod val="50000"/>
                  </a:schemeClr>
                </a:solidFill>
              </a:rPr>
              <a:t>For there is</a:t>
            </a:r>
            <a:br>
              <a:rPr lang="en-US" sz="2800" b="1" dirty="0" smtClean="0">
                <a:solidFill>
                  <a:schemeClr val="accent2">
                    <a:lumMod val="50000"/>
                  </a:schemeClr>
                </a:solidFill>
              </a:rPr>
            </a:br>
            <a:r>
              <a:rPr lang="en-US" sz="2800" b="1" dirty="0" smtClean="0">
                <a:solidFill>
                  <a:schemeClr val="accent2">
                    <a:lumMod val="50000"/>
                  </a:schemeClr>
                </a:solidFill>
              </a:rPr>
              <a:t> nothing covered, </a:t>
            </a:r>
            <a:br>
              <a:rPr lang="en-US" sz="2800" b="1" dirty="0" smtClean="0">
                <a:solidFill>
                  <a:schemeClr val="accent2">
                    <a:lumMod val="50000"/>
                  </a:schemeClr>
                </a:solidFill>
              </a:rPr>
            </a:br>
            <a:r>
              <a:rPr lang="en-US" sz="2800" b="1" dirty="0" smtClean="0">
                <a:solidFill>
                  <a:schemeClr val="accent2">
                    <a:lumMod val="50000"/>
                  </a:schemeClr>
                </a:solidFill>
              </a:rPr>
              <a:t>that shall not </a:t>
            </a:r>
            <a:br>
              <a:rPr lang="en-US" sz="2800" b="1" dirty="0" smtClean="0">
                <a:solidFill>
                  <a:schemeClr val="accent2">
                    <a:lumMod val="50000"/>
                  </a:schemeClr>
                </a:solidFill>
              </a:rPr>
            </a:br>
            <a:r>
              <a:rPr lang="en-US" sz="2800" b="1" dirty="0" smtClean="0">
                <a:solidFill>
                  <a:schemeClr val="accent2">
                    <a:lumMod val="50000"/>
                  </a:schemeClr>
                </a:solidFill>
              </a:rPr>
              <a:t>be revealed; </a:t>
            </a:r>
            <a:br>
              <a:rPr lang="en-US" sz="2800" b="1" dirty="0" smtClean="0">
                <a:solidFill>
                  <a:schemeClr val="accent2">
                    <a:lumMod val="50000"/>
                  </a:schemeClr>
                </a:solidFill>
              </a:rPr>
            </a:br>
            <a:r>
              <a:rPr lang="en-US" sz="2800" b="1" dirty="0" smtClean="0">
                <a:solidFill>
                  <a:schemeClr val="accent2">
                    <a:lumMod val="50000"/>
                  </a:schemeClr>
                </a:solidFill>
              </a:rPr>
              <a:t>neither hid, </a:t>
            </a:r>
            <a:br>
              <a:rPr lang="en-US" sz="2800" b="1" dirty="0" smtClean="0">
                <a:solidFill>
                  <a:schemeClr val="accent2">
                    <a:lumMod val="50000"/>
                  </a:schemeClr>
                </a:solidFill>
              </a:rPr>
            </a:br>
            <a:r>
              <a:rPr lang="en-US" sz="2800" b="1" dirty="0" smtClean="0">
                <a:solidFill>
                  <a:schemeClr val="accent2">
                    <a:lumMod val="50000"/>
                  </a:schemeClr>
                </a:solidFill>
              </a:rPr>
              <a:t>that shall not </a:t>
            </a:r>
            <a:br>
              <a:rPr lang="en-US" sz="2800" b="1" dirty="0" smtClean="0">
                <a:solidFill>
                  <a:schemeClr val="accent2">
                    <a:lumMod val="50000"/>
                  </a:schemeClr>
                </a:solidFill>
              </a:rPr>
            </a:br>
            <a:r>
              <a:rPr lang="en-US" sz="2800" b="1" dirty="0" smtClean="0">
                <a:solidFill>
                  <a:schemeClr val="accent2">
                    <a:lumMod val="50000"/>
                  </a:schemeClr>
                </a:solidFill>
              </a:rPr>
              <a:t>be known.</a:t>
            </a:r>
          </a:p>
          <a:p>
            <a:pPr marL="0" indent="0">
              <a:buFont typeface="Arial" pitchFamily="34" charset="0"/>
              <a:buNone/>
            </a:pPr>
            <a:endParaRPr lang="en-US" dirty="0" smtClean="0"/>
          </a:p>
          <a:p>
            <a:endParaRPr lang="en-US" dirty="0"/>
          </a:p>
        </p:txBody>
      </p:sp>
    </p:spTree>
    <p:extLst>
      <p:ext uri="{BB962C8B-B14F-4D97-AF65-F5344CB8AC3E}">
        <p14:creationId xmlns:p14="http://schemas.microsoft.com/office/powerpoint/2010/main" val="1314555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17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867400"/>
          </a:xfrm>
        </p:spPr>
        <p:txBody>
          <a:bodyPr>
            <a:normAutofit/>
          </a:bodyPr>
          <a:lstStyle/>
          <a:p>
            <a:r>
              <a:rPr lang="en-US" sz="28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Comic Sans MS" pitchFamily="66" charset="0"/>
              </a:rPr>
              <a:t>The points of Yahuah’s Covenant Calendar which are to be presented to others must be rooted in His Word.  It is important, in defending this marvelous teaching that everything be considered. </a:t>
            </a:r>
          </a:p>
          <a:p>
            <a:r>
              <a:rPr lang="en-US" sz="2800" b="1" dirty="0" smtClean="0">
                <a:ln w="12700">
                  <a:solidFill>
                    <a:schemeClr val="tx2">
                      <a:satMod val="155000"/>
                    </a:schemeClr>
                  </a:solidFill>
                  <a:prstDash val="solid"/>
                </a:ln>
                <a:solidFill>
                  <a:schemeClr val="bg2">
                    <a:tint val="85000"/>
                    <a:satMod val="155000"/>
                  </a:schemeClr>
                </a:solidFill>
                <a:effectLst>
                  <a:glow rad="101600">
                    <a:schemeClr val="accent1">
                      <a:satMod val="175000"/>
                      <a:alpha val="40000"/>
                    </a:schemeClr>
                  </a:glow>
                  <a:outerShdw blurRad="41275" dist="20320" dir="1800000" algn="tl" rotWithShape="0">
                    <a:srgbClr val="000000">
                      <a:alpha val="40000"/>
                    </a:srgbClr>
                  </a:outerShdw>
                </a:effectLst>
                <a:latin typeface="Comic Sans MS" pitchFamily="66" charset="0"/>
              </a:rPr>
              <a:t>We should never consider arguments that are not wholly sound because while they may silence the accuser, they do not uphold the truth of Yahuah’s Covenant Calendar. </a:t>
            </a:r>
          </a:p>
          <a:p>
            <a:r>
              <a:rPr lang="en-US" sz="28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latin typeface="Comic Sans MS" pitchFamily="66" charset="0"/>
              </a:rPr>
              <a:t>Scriptural arguments must be presented that will not only silence every opponent, but will also bear the closest and most searching scrutiny.  Every calendar is thus accountable.</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4" name="Slide Number Placeholder 3"/>
          <p:cNvSpPr>
            <a:spLocks noGrp="1"/>
          </p:cNvSpPr>
          <p:nvPr>
            <p:ph type="sldNum" sz="quarter" idx="12"/>
          </p:nvPr>
        </p:nvSpPr>
        <p:spPr/>
        <p:txBody>
          <a:bodyPr/>
          <a:lstStyle/>
          <a:p>
            <a:fld id="{E8A709BF-5144-4E0C-93F2-78512D165852}" type="slidenum">
              <a:rPr lang="en-US" smtClean="0"/>
              <a:t>91</a:t>
            </a:fld>
            <a:endParaRPr lang="en-US"/>
          </a:p>
        </p:txBody>
      </p:sp>
      <p:sp>
        <p:nvSpPr>
          <p:cNvPr id="14" name="Title 1"/>
          <p:cNvSpPr>
            <a:spLocks noGrp="1"/>
          </p:cNvSpPr>
          <p:nvPr>
            <p:ph type="title"/>
          </p:nvPr>
        </p:nvSpPr>
        <p:spPr>
          <a:xfrm>
            <a:off x="121920" y="-1600200"/>
            <a:ext cx="8991600" cy="1143000"/>
          </a:xfrm>
        </p:spPr>
        <p:txBody>
          <a:bodyPr>
            <a:normAutofit fontScale="90000"/>
            <a:scene3d>
              <a:camera prst="orthographicFront"/>
              <a:lightRig rig="threePt" dir="t"/>
            </a:scene3d>
            <a:sp3d extrusionH="57150">
              <a:bevelT h="25400" prst="softRound"/>
            </a:sp3d>
          </a:bodyPr>
          <a:lstStyle/>
          <a:p>
            <a:r>
              <a:rPr lang="en-US" b="1" spc="300" dirty="0" smtClean="0">
                <a:ln w="11430">
                  <a:solidFill>
                    <a:schemeClr val="accent1">
                      <a:lumMod val="50000"/>
                    </a:schemeClr>
                  </a:solidFill>
                </a:ln>
                <a:solidFill>
                  <a:srgbClr val="9F89B5"/>
                </a:solidFill>
                <a:effectLst>
                  <a:outerShdw blurRad="50800" dist="39000" dir="5460000" algn="tl">
                    <a:srgbClr val="000000">
                      <a:alpha val="38000"/>
                    </a:srgbClr>
                  </a:outerShdw>
                </a:effectLst>
                <a:latin typeface="Cooper Black" pitchFamily="18" charset="0"/>
              </a:rPr>
              <a:t>Refuting Counterfeit Calendars </a:t>
            </a:r>
            <a:r>
              <a:rPr lang="en-US" b="1" spc="300" dirty="0" err="1" smtClean="0">
                <a:ln w="11430">
                  <a:solidFill>
                    <a:schemeClr val="accent1">
                      <a:lumMod val="50000"/>
                    </a:schemeClr>
                  </a:solidFill>
                </a:ln>
                <a:solidFill>
                  <a:srgbClr val="9F89B5"/>
                </a:solidFill>
                <a:effectLst>
                  <a:outerShdw blurRad="50800" dist="39000" dir="5460000" algn="tl">
                    <a:srgbClr val="000000">
                      <a:alpha val="38000"/>
                    </a:srgbClr>
                  </a:outerShdw>
                </a:effectLst>
                <a:latin typeface="Cooper Black" pitchFamily="18" charset="0"/>
              </a:rPr>
              <a:t>egw</a:t>
            </a:r>
            <a:r>
              <a:rPr lang="en-US" b="1" spc="300" dirty="0" smtClean="0">
                <a:ln w="11430">
                  <a:solidFill>
                    <a:schemeClr val="accent1">
                      <a:lumMod val="50000"/>
                    </a:schemeClr>
                  </a:solidFill>
                </a:ln>
                <a:solidFill>
                  <a:srgbClr val="9F89B5"/>
                </a:solidFill>
                <a:effectLst>
                  <a:outerShdw blurRad="50800" dist="39000" dir="5460000" algn="tl">
                    <a:srgbClr val="000000">
                      <a:alpha val="38000"/>
                    </a:srgbClr>
                  </a:outerShdw>
                </a:effectLst>
                <a:latin typeface="Cooper Black" pitchFamily="18" charset="0"/>
              </a:rPr>
              <a:t> quote</a:t>
            </a:r>
            <a:endParaRPr lang="en-US" dirty="0">
              <a:ln w="11430">
                <a:solidFill>
                  <a:schemeClr val="accent1">
                    <a:lumMod val="50000"/>
                  </a:schemeClr>
                </a:solidFill>
              </a:ln>
              <a:solidFill>
                <a:srgbClr val="9F89B5"/>
              </a:solidFill>
            </a:endParaRPr>
          </a:p>
        </p:txBody>
      </p:sp>
      <p:sp>
        <p:nvSpPr>
          <p:cNvPr id="8" name="Title 1"/>
          <p:cNvSpPr txBox="1">
            <a:spLocks/>
          </p:cNvSpPr>
          <p:nvPr/>
        </p:nvSpPr>
        <p:spPr>
          <a:xfrm>
            <a:off x="132080" y="60961"/>
            <a:ext cx="9011920" cy="853439"/>
          </a:xfrm>
          <a:prstGeom prst="rect">
            <a:avLst/>
          </a:prstGeom>
        </p:spPr>
        <p:txBody>
          <a:bodyP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2700">
                  <a:solidFill>
                    <a:schemeClr val="tx2">
                      <a:satMod val="155000"/>
                    </a:schemeClr>
                  </a:solidFill>
                  <a:prstDash val="solid"/>
                </a:ln>
                <a:solidFill>
                  <a:schemeClr val="accent4">
                    <a:lumMod val="20000"/>
                    <a:lumOff val="80000"/>
                  </a:schemeClr>
                </a:solidFill>
                <a:effectLst>
                  <a:outerShdw blurRad="41275" dist="20320" dir="1800000" algn="tl" rotWithShape="0">
                    <a:srgbClr val="000000">
                      <a:alpha val="40000"/>
                    </a:srgbClr>
                  </a:outerShdw>
                </a:effectLst>
                <a:latin typeface="Cooper Black" pitchFamily="18" charset="0"/>
              </a:rPr>
              <a:t>A Thought to Ponder</a:t>
            </a:r>
            <a:endParaRPr lang="en-US" b="1" dirty="0">
              <a:ln w="12700">
                <a:solidFill>
                  <a:schemeClr val="tx2">
                    <a:satMod val="155000"/>
                  </a:schemeClr>
                </a:solidFill>
                <a:prstDash val="solid"/>
              </a:ln>
              <a:solidFill>
                <a:schemeClr val="accent4">
                  <a:lumMod val="20000"/>
                  <a:lumOff val="80000"/>
                </a:schemeClr>
              </a:solidFill>
              <a:effectLst>
                <a:outerShdw blurRad="41275" dist="20320" dir="1800000" algn="tl" rotWithShape="0">
                  <a:srgbClr val="000000">
                    <a:alpha val="40000"/>
                  </a:srgbClr>
                </a:outerShdw>
              </a:effectLst>
              <a:latin typeface="Cooper Black" pitchFamily="18" charset="0"/>
            </a:endParaRPr>
          </a:p>
        </p:txBody>
      </p:sp>
    </p:spTree>
    <p:extLst>
      <p:ext uri="{BB962C8B-B14F-4D97-AF65-F5344CB8AC3E}">
        <p14:creationId xmlns:p14="http://schemas.microsoft.com/office/powerpoint/2010/main" val="328294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3886200" cy="3733800"/>
          </a:xfrm>
        </p:spPr>
        <p:txBody>
          <a:bodyPr>
            <a:normAutofit/>
          </a:bodyPr>
          <a:lstStyle/>
          <a:p>
            <a:pPr marL="0" indent="0">
              <a:buNone/>
            </a:pPr>
            <a:r>
              <a:rPr lang="en-US" b="1" dirty="0">
                <a:ln w="1905">
                  <a:solidFill>
                    <a:schemeClr val="tx1"/>
                  </a:solidFill>
                </a:ln>
                <a:solidFill>
                  <a:schemeClr val="accent3">
                    <a:lumMod val="60000"/>
                    <a:lumOff val="40000"/>
                  </a:schemeClr>
                </a:solidFill>
                <a:effectLst>
                  <a:innerShdw blurRad="69850" dist="43180" dir="5400000">
                    <a:srgbClr val="000000">
                      <a:alpha val="65000"/>
                    </a:srgbClr>
                  </a:innerShdw>
                </a:effectLst>
              </a:rPr>
              <a:t>T</a:t>
            </a:r>
            <a: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he definition </a:t>
            </a:r>
            <a:b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br>
            <a: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of the word </a:t>
            </a:r>
            <a:b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br>
            <a: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“evening” is the </a:t>
            </a:r>
            <a:b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br>
            <a: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cornerstone for unraveling the </a:t>
            </a:r>
            <a:b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br>
            <a:r>
              <a:rPr lang="en-US" b="1" dirty="0" err="1"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equi</a:t>
            </a:r>
            <a: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a:t>
            </a:r>
            <a:r>
              <a:rPr lang="en-US" b="1" u="sng"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LUX</a:t>
            </a:r>
            <a:r>
              <a:rPr lang="en-US" b="1" dirty="0" smtClean="0">
                <a:ln w="1905">
                  <a:solidFill>
                    <a:schemeClr val="tx1"/>
                  </a:solidFill>
                </a:ln>
                <a:solidFill>
                  <a:schemeClr val="accent3">
                    <a:lumMod val="60000"/>
                    <a:lumOff val="40000"/>
                  </a:schemeClr>
                </a:solidFill>
                <a:effectLst>
                  <a:innerShdw blurRad="69850" dist="43180" dir="5400000">
                    <a:srgbClr val="000000">
                      <a:alpha val="65000"/>
                    </a:srgbClr>
                  </a:innerShdw>
                </a:effectLst>
              </a:rPr>
              <a:t> confusion. </a:t>
            </a:r>
            <a:endParaRPr lang="en-US" b="1" dirty="0">
              <a:ln w="1905">
                <a:solidFill>
                  <a:schemeClr val="tx1"/>
                </a:solidFill>
              </a:ln>
              <a:solidFill>
                <a:schemeClr val="accent3">
                  <a:lumMod val="60000"/>
                  <a:lumOff val="40000"/>
                </a:schemeClr>
              </a:solidFill>
              <a:effectLst>
                <a:innerShdw blurRad="69850" dist="43180" dir="5400000">
                  <a:srgbClr val="000000">
                    <a:alpha val="65000"/>
                  </a:srgbClr>
                </a:innerShdw>
              </a:effectLst>
            </a:endParaRPr>
          </a:p>
          <a:p>
            <a:endParaRPr lang="en-US" dirty="0"/>
          </a:p>
        </p:txBody>
      </p:sp>
      <p:sp>
        <p:nvSpPr>
          <p:cNvPr id="4" name="Slide Number Placeholder 3"/>
          <p:cNvSpPr>
            <a:spLocks noGrp="1"/>
          </p:cNvSpPr>
          <p:nvPr>
            <p:ph type="sldNum" sz="quarter" idx="12"/>
          </p:nvPr>
        </p:nvSpPr>
        <p:spPr/>
        <p:txBody>
          <a:bodyPr/>
          <a:lstStyle/>
          <a:p>
            <a:fld id="{E8A709BF-5144-4E0C-93F2-78512D165852}" type="slidenum">
              <a:rPr lang="en-US" smtClean="0"/>
              <a:t>92</a:t>
            </a:fld>
            <a:endParaRPr lang="en-US" dirty="0"/>
          </a:p>
        </p:txBody>
      </p:sp>
      <p:sp>
        <p:nvSpPr>
          <p:cNvPr id="12" name="Content Placeholder 2"/>
          <p:cNvSpPr txBox="1">
            <a:spLocks/>
          </p:cNvSpPr>
          <p:nvPr/>
        </p:nvSpPr>
        <p:spPr>
          <a:xfrm>
            <a:off x="228600" y="0"/>
            <a:ext cx="8153400" cy="23520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Equi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lux</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has too much variance to qualify for Yahuah’s plan for year-start.</a:t>
            </a:r>
          </a:p>
        </p:txBody>
      </p:sp>
    </p:spTree>
    <p:extLst>
      <p:ext uri="{BB962C8B-B14F-4D97-AF65-F5344CB8AC3E}">
        <p14:creationId xmlns:p14="http://schemas.microsoft.com/office/powerpoint/2010/main" val="1237970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6600"/>
            <a:ext cx="8229600" cy="3733800"/>
          </a:xfrm>
        </p:spPr>
        <p:txBody>
          <a:bodyPr>
            <a:normAutofit lnSpcReduction="10000"/>
          </a:bodyPr>
          <a:lstStyle/>
          <a:p>
            <a:r>
              <a:rPr lang="en-US" sz="4000"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Eph</a:t>
            </a:r>
            <a:r>
              <a:rPr lang="en-US" sz="4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5:8 &amp; 11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ye were sometimes darkness, but now are ye light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[Yahuah]: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walk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as children of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light:  </a:t>
            </a: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11</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And have no fellowship with the unfruitful works of darkness, but rather reprove them</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en-US" sz="4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a:t>
            </a:r>
            <a:r>
              <a:rPr lang="en-US" sz="4000" b="1" dirty="0" err="1">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Cor</a:t>
            </a:r>
            <a:r>
              <a:rPr lang="en-US" sz="4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14:40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Let all things be done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decently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and in order.</a:t>
            </a:r>
          </a:p>
          <a:p>
            <a:endParaRPr lang="en-US" dirty="0"/>
          </a:p>
        </p:txBody>
      </p:sp>
      <p:sp>
        <p:nvSpPr>
          <p:cNvPr id="4" name="Slide Number Placeholder 3"/>
          <p:cNvSpPr>
            <a:spLocks noGrp="1"/>
          </p:cNvSpPr>
          <p:nvPr>
            <p:ph type="sldNum" sz="quarter" idx="12"/>
          </p:nvPr>
        </p:nvSpPr>
        <p:spPr/>
        <p:txBody>
          <a:bodyPr/>
          <a:lstStyle/>
          <a:p>
            <a:fld id="{E8A709BF-5144-4E0C-93F2-78512D165852}" type="slidenum">
              <a:rPr lang="en-US" smtClean="0"/>
              <a:t>93</a:t>
            </a:fld>
            <a:endParaRPr lang="en-US" dirty="0"/>
          </a:p>
        </p:txBody>
      </p:sp>
      <p:pic>
        <p:nvPicPr>
          <p:cNvPr id="3079" name="Picture 7" descr="C:\Users\Rae\Desktop\confused - little gi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48000"/>
            <a:ext cx="3041599"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304800" y="76200"/>
            <a:ext cx="85344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Equi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LUX</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is a whirlwind of confusion which can only be exposed by a proper study of Yahuah’s Covenant Calendar.</a:t>
            </a:r>
          </a:p>
        </p:txBody>
      </p:sp>
      <p:pic>
        <p:nvPicPr>
          <p:cNvPr id="7" name="Picture 4" descr="C:\Users\Rae\Desktop\flowers snow mt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545917"/>
            <a:ext cx="2339010" cy="187025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16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anim calcmode="lin" valueType="num">
                                      <p:cBhvr>
                                        <p:cTn id="13"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500"/>
                                        <p:tgtEl>
                                          <p:spTgt spid="3">
                                            <p:txEl>
                                              <p:pRg st="1" end="1"/>
                                            </p:txEl>
                                          </p:spTgt>
                                        </p:tgtEl>
                                      </p:cBhvr>
                                    </p:animEffect>
                                    <p:anim calcmode="lin" valueType="num">
                                      <p:cBhvr>
                                        <p:cTn id="20"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A709BF-5144-4E0C-93F2-78512D165852}" type="slidenum">
              <a:rPr lang="en-US" smtClean="0"/>
              <a:t>94</a:t>
            </a:fld>
            <a:endParaRPr lang="en-US"/>
          </a:p>
        </p:txBody>
      </p:sp>
      <p:pic>
        <p:nvPicPr>
          <p:cNvPr id="7" name="Picture 2" descr="C:\Users\Rae\Pictures\kitty in spr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76400"/>
            <a:ext cx="3989251"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0" y="83403"/>
            <a:ext cx="914400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All Problems are Solved ~ </a:t>
            </a:r>
            <a:br>
              <a:rPr lang="en-US" sz="48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br>
            <a:r>
              <a:rPr lang="en-US" sz="3600" b="1" dirty="0" smtClean="0">
                <a:ln w="11430"/>
                <a:solidFill>
                  <a:schemeClr val="accent2">
                    <a:lumMod val="50000"/>
                  </a:schemeClr>
                </a:solidFill>
                <a:effectLst>
                  <a:outerShdw blurRad="50800" dist="39000" dir="5460000" algn="tl">
                    <a:srgbClr val="000000">
                      <a:alpha val="38000"/>
                    </a:srgbClr>
                  </a:outerShdw>
                </a:effectLst>
                <a:latin typeface="Kristen ITC" pitchFamily="66" charset="0"/>
              </a:rPr>
              <a:t>By Looking  into Yahuah’s Word</a:t>
            </a:r>
            <a:endParaRPr lang="en-US" sz="2400" b="1" cap="none" spc="0" dirty="0">
              <a:ln w="11430"/>
              <a:solidFill>
                <a:schemeClr val="accent2">
                  <a:lumMod val="50000"/>
                </a:schemeClr>
              </a:solidFill>
              <a:effectLst>
                <a:outerShdw blurRad="50800" dist="39000" dir="5460000" algn="tl">
                  <a:srgbClr val="000000">
                    <a:alpha val="38000"/>
                  </a:srgbClr>
                </a:outerShdw>
              </a:effectLst>
              <a:latin typeface="Kristen ITC" pitchFamily="66" charset="0"/>
            </a:endParaRPr>
          </a:p>
        </p:txBody>
      </p:sp>
      <p:sp>
        <p:nvSpPr>
          <p:cNvPr id="10" name="Rectangle 9"/>
          <p:cNvSpPr/>
          <p:nvPr/>
        </p:nvSpPr>
        <p:spPr>
          <a:xfrm>
            <a:off x="236316" y="1632715"/>
            <a:ext cx="4411884" cy="452431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t>So far, </a:t>
            </a:r>
            <a:b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br>
            <a: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t>Yahuah’s Covenant Calendar </a:t>
            </a:r>
            <a:b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br>
            <a: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t>detects all the counterfeits </a:t>
            </a:r>
            <a:b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br>
            <a: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t>and solves every</a:t>
            </a:r>
            <a:b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br>
            <a:r>
              <a:rPr lang="en-US" sz="3600" b="1" dirty="0" smtClean="0">
                <a:ln w="11430"/>
                <a:solidFill>
                  <a:srgbClr val="7030A0"/>
                </a:solidFill>
                <a:effectLst>
                  <a:outerShdw blurRad="50800" dist="39000" dir="5460000" algn="tl">
                    <a:srgbClr val="000000">
                      <a:alpha val="38000"/>
                    </a:srgbClr>
                  </a:outerShdw>
                </a:effectLst>
                <a:latin typeface="Kristen ITC" pitchFamily="66" charset="0"/>
              </a:rPr>
              <a:t>calendar problem!  </a:t>
            </a:r>
            <a:endParaRPr lang="en-US" sz="2400" b="1" cap="none" spc="0" dirty="0">
              <a:ln w="11430"/>
              <a:solidFill>
                <a:srgbClr val="7030A0"/>
              </a:solidFill>
              <a:effectLst>
                <a:outerShdw blurRad="50800" dist="39000" dir="5460000" algn="tl">
                  <a:srgbClr val="000000">
                    <a:alpha val="38000"/>
                  </a:srgbClr>
                </a:outerShdw>
              </a:effectLst>
              <a:latin typeface="Kristen ITC" pitchFamily="66" charset="0"/>
            </a:endParaRPr>
          </a:p>
        </p:txBody>
      </p:sp>
      <p:sp>
        <p:nvSpPr>
          <p:cNvPr id="6" name="Rectangle 5"/>
          <p:cNvSpPr/>
          <p:nvPr/>
        </p:nvSpPr>
        <p:spPr>
          <a:xfrm>
            <a:off x="5328318" y="5338216"/>
            <a:ext cx="3305713"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It’s easy ~ </a:t>
            </a:r>
            <a:b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b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try it!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31472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639800" y="1143000"/>
            <a:ext cx="4038600" cy="4876800"/>
          </a:xfrm>
        </p:spPr>
        <p:txBody>
          <a:bodyPr>
            <a:normAutofit lnSpcReduction="10000"/>
          </a:bodyPr>
          <a:lstStyle/>
          <a:p>
            <a:r>
              <a:rPr lang="en-US" dirty="0" err="1" smtClean="0"/>
              <a:t>equi</a:t>
            </a:r>
            <a:r>
              <a:rPr lang="en-US" dirty="0" smtClean="0"/>
              <a:t>-LUX – being named as equal day and equal night – that particular event varies greatly around the world with many dates within a 5+ week span of time.</a:t>
            </a:r>
          </a:p>
          <a:p>
            <a:r>
              <a:rPr lang="en-US" dirty="0" smtClean="0"/>
              <a:t>Their day begins with sunrise.</a:t>
            </a:r>
          </a:p>
          <a:p>
            <a:r>
              <a:rPr lang="en-US" dirty="0" smtClean="0"/>
              <a:t>Their day ends with sunset.</a:t>
            </a:r>
            <a:endParaRPr lang="en-US" dirty="0"/>
          </a:p>
        </p:txBody>
      </p:sp>
      <p:sp>
        <p:nvSpPr>
          <p:cNvPr id="5" name="Slide Number Placeholder 4"/>
          <p:cNvSpPr>
            <a:spLocks noGrp="1"/>
          </p:cNvSpPr>
          <p:nvPr>
            <p:ph type="sldNum" sz="quarter" idx="12"/>
          </p:nvPr>
        </p:nvSpPr>
        <p:spPr/>
        <p:txBody>
          <a:bodyPr/>
          <a:lstStyle/>
          <a:p>
            <a:fld id="{E8A709BF-5144-4E0C-93F2-78512D165852}" type="slidenum">
              <a:rPr lang="en-US" sz="1400" b="1" smtClean="0"/>
              <a:t>95</a:t>
            </a:fld>
            <a:endParaRPr lang="en-US" sz="1400" b="1" dirty="0"/>
          </a:p>
        </p:txBody>
      </p:sp>
      <p:sp>
        <p:nvSpPr>
          <p:cNvPr id="7" name="Rectangle 6"/>
          <p:cNvSpPr/>
          <p:nvPr/>
        </p:nvSpPr>
        <p:spPr>
          <a:xfrm>
            <a:off x="179513" y="152400"/>
            <a:ext cx="8683820" cy="218521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DFA6C0"/>
                </a:solidFill>
                <a:effectLst>
                  <a:outerShdw blurRad="50800" dist="39000" dir="5460000" algn="tl">
                    <a:srgbClr val="000000">
                      <a:alpha val="38000"/>
                    </a:srgbClr>
                  </a:outerShdw>
                </a:effectLst>
                <a:latin typeface="Segoe Print" pitchFamily="2" charset="0"/>
              </a:rPr>
              <a:t>Project:  Learn how to determine </a:t>
            </a:r>
            <a:br>
              <a:rPr lang="en-US" sz="3200" b="1" cap="none" spc="0" dirty="0" smtClean="0">
                <a:ln w="11430"/>
                <a:solidFill>
                  <a:srgbClr val="DFA6C0"/>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rgbClr val="DFA6C0"/>
                </a:solidFill>
                <a:effectLst>
                  <a:outerShdw blurRad="50800" dist="39000" dir="5460000" algn="tl">
                    <a:srgbClr val="000000">
                      <a:alpha val="38000"/>
                    </a:srgbClr>
                  </a:outerShdw>
                </a:effectLst>
                <a:latin typeface="Segoe Print" pitchFamily="2" charset="0"/>
              </a:rPr>
              <a:t>the equinox by tracking “no shadow” </a:t>
            </a:r>
            <a:br>
              <a:rPr lang="en-US" sz="3200" b="1" cap="none" spc="0" dirty="0" smtClean="0">
                <a:ln w="11430"/>
                <a:solidFill>
                  <a:srgbClr val="DFA6C0"/>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rgbClr val="DFA6C0"/>
                </a:solidFill>
                <a:effectLst>
                  <a:outerShdw blurRad="50800" dist="39000" dir="5460000" algn="tl">
                    <a:srgbClr val="000000">
                      <a:alpha val="38000"/>
                    </a:srgbClr>
                  </a:outerShdw>
                </a:effectLst>
                <a:latin typeface="Segoe Print" pitchFamily="2" charset="0"/>
              </a:rPr>
              <a:t>or a shadow with “no arc.”  </a:t>
            </a:r>
            <a:endParaRPr lang="en-US" sz="4000" b="1" dirty="0">
              <a:ln w="11430"/>
              <a:solidFill>
                <a:schemeClr val="accent4">
                  <a:lumMod val="20000"/>
                  <a:lumOff val="80000"/>
                </a:schemeClr>
              </a:solidFill>
              <a:effectLst>
                <a:glow rad="228600">
                  <a:schemeClr val="accent2">
                    <a:satMod val="175000"/>
                    <a:alpha val="40000"/>
                  </a:schemeClr>
                </a:glow>
                <a:outerShdw blurRad="50800" dist="39000" dir="5460000" algn="tl">
                  <a:srgbClr val="000000">
                    <a:alpha val="38000"/>
                  </a:srgbClr>
                </a:outerShdw>
              </a:effectLst>
              <a:latin typeface="Segoe Print" pitchFamily="2" charset="0"/>
            </a:endParaRPr>
          </a:p>
          <a:p>
            <a:pPr algn="ctr"/>
            <a:endParaRPr lang="en-US" sz="40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52577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A709BF-5144-4E0C-93F2-78512D165852}" type="slidenum">
              <a:rPr lang="en-US" smtClean="0">
                <a:solidFill>
                  <a:schemeClr val="bg1"/>
                </a:solidFill>
              </a:rPr>
              <a:t>96</a:t>
            </a:fld>
            <a:endParaRPr lang="en-US" dirty="0">
              <a:solidFill>
                <a:schemeClr val="bg1"/>
              </a:solidFill>
            </a:endParaRPr>
          </a:p>
        </p:txBody>
      </p:sp>
      <p:sp>
        <p:nvSpPr>
          <p:cNvPr id="3" name="Rectangle 2"/>
          <p:cNvSpPr/>
          <p:nvPr/>
        </p:nvSpPr>
        <p:spPr>
          <a:xfrm>
            <a:off x="2667000" y="228600"/>
            <a:ext cx="64770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t>Next Study:  Rev 12 &amp; </a:t>
            </a:r>
            <a:b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t>The Woman Standing </a:t>
            </a:r>
            <a:b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t>on the Moon</a:t>
            </a:r>
            <a:b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t>by</a:t>
            </a:r>
            <a:b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chemeClr val="bg2">
                    <a:lumMod val="90000"/>
                  </a:schemeClr>
                </a:solidFill>
                <a:effectLst>
                  <a:outerShdw blurRad="50800" dist="39000" dir="5460000" algn="tl">
                    <a:srgbClr val="000000">
                      <a:alpha val="38000"/>
                    </a:srgbClr>
                  </a:outerShdw>
                </a:effectLst>
                <a:latin typeface="Segoe Print" pitchFamily="2" charset="0"/>
              </a:rPr>
              <a:t>Timothy Astleford</a:t>
            </a:r>
            <a:endParaRPr lang="en-US" sz="40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4" name="Rectangle 3"/>
          <p:cNvSpPr/>
          <p:nvPr/>
        </p:nvSpPr>
        <p:spPr>
          <a:xfrm>
            <a:off x="3962398" y="5257800"/>
            <a:ext cx="5211501"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cap="none" spc="0" dirty="0" smtClean="0">
                <a:ln w="11430"/>
                <a:solidFill>
                  <a:srgbClr val="A8BFDF"/>
                </a:solidFill>
                <a:effectLst>
                  <a:outerShdw blurRad="50800" dist="39000" dir="5460000" algn="tl">
                    <a:srgbClr val="000000">
                      <a:alpha val="38000"/>
                    </a:srgbClr>
                  </a:outerShdw>
                </a:effectLst>
                <a:latin typeface="Segoe Print" pitchFamily="2" charset="0"/>
              </a:rPr>
              <a:t>Does the “moon” have</a:t>
            </a:r>
            <a:br>
              <a:rPr lang="en-US" sz="2800" b="1" cap="none" spc="0" dirty="0" smtClean="0">
                <a:ln w="11430"/>
                <a:solidFill>
                  <a:srgbClr val="A8BFDF"/>
                </a:solidFill>
                <a:effectLst>
                  <a:outerShdw blurRad="50800" dist="39000" dir="5460000" algn="tl">
                    <a:srgbClr val="000000">
                      <a:alpha val="38000"/>
                    </a:srgbClr>
                  </a:outerShdw>
                </a:effectLst>
                <a:latin typeface="Segoe Print" pitchFamily="2" charset="0"/>
              </a:rPr>
            </a:br>
            <a:r>
              <a:rPr lang="en-US" sz="2800" b="1" cap="none" spc="0" dirty="0" smtClean="0">
                <a:ln w="11430"/>
                <a:solidFill>
                  <a:srgbClr val="A8BFDF"/>
                </a:solidFill>
                <a:effectLst>
                  <a:outerShdw blurRad="50800" dist="39000" dir="5460000" algn="tl">
                    <a:srgbClr val="000000">
                      <a:alpha val="38000"/>
                    </a:srgbClr>
                  </a:outerShdw>
                </a:effectLst>
                <a:latin typeface="Segoe Print" pitchFamily="2" charset="0"/>
              </a:rPr>
              <a:t>a prominent position</a:t>
            </a:r>
            <a:br>
              <a:rPr lang="en-US" sz="2800" b="1" cap="none" spc="0" dirty="0" smtClean="0">
                <a:ln w="11430"/>
                <a:solidFill>
                  <a:srgbClr val="A8BFDF"/>
                </a:solidFill>
                <a:effectLst>
                  <a:outerShdw blurRad="50800" dist="39000" dir="5460000" algn="tl">
                    <a:srgbClr val="000000">
                      <a:alpha val="38000"/>
                    </a:srgbClr>
                  </a:outerShdw>
                </a:effectLst>
                <a:latin typeface="Segoe Print" pitchFamily="2" charset="0"/>
              </a:rPr>
            </a:br>
            <a:r>
              <a:rPr lang="en-US" sz="2800" b="1" cap="none" spc="0" dirty="0" smtClean="0">
                <a:ln w="11430"/>
                <a:solidFill>
                  <a:srgbClr val="A8BFDF"/>
                </a:solidFill>
                <a:effectLst>
                  <a:outerShdw blurRad="50800" dist="39000" dir="5460000" algn="tl">
                    <a:srgbClr val="000000">
                      <a:alpha val="38000"/>
                    </a:srgbClr>
                  </a:outerShdw>
                </a:effectLst>
                <a:latin typeface="Segoe Print" pitchFamily="2" charset="0"/>
              </a:rPr>
              <a:t>in Rev 12, or not?</a:t>
            </a:r>
            <a:endParaRPr lang="en-US" sz="2800" b="1" cap="none" spc="0" dirty="0">
              <a:ln w="11430"/>
              <a:solidFill>
                <a:srgbClr val="A8BFDF"/>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1349989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8A709BF-5144-4E0C-93F2-78512D165852}" type="slidenum">
              <a:rPr lang="en-US" b="1" smtClean="0">
                <a:solidFill>
                  <a:srgbClr val="7030A0"/>
                </a:solidFill>
              </a:rPr>
              <a:t>97</a:t>
            </a:fld>
            <a:endParaRPr lang="en-US" b="1" dirty="0">
              <a:solidFill>
                <a:srgbClr val="7030A0"/>
              </a:solidFill>
            </a:endParaRPr>
          </a:p>
        </p:txBody>
      </p:sp>
      <p:sp>
        <p:nvSpPr>
          <p:cNvPr id="6" name="Rectangle 5"/>
          <p:cNvSpPr/>
          <p:nvPr/>
        </p:nvSpPr>
        <p:spPr>
          <a:xfrm>
            <a:off x="4632965" y="506343"/>
            <a:ext cx="3749035"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chemeClr val="accent4">
                    <a:lumMod val="20000"/>
                    <a:lumOff val="80000"/>
                  </a:schemeClr>
                </a:solidFill>
                <a:effectLst>
                  <a:glow rad="228600">
                    <a:schemeClr val="accent2">
                      <a:satMod val="175000"/>
                      <a:alpha val="40000"/>
                    </a:schemeClr>
                  </a:glow>
                  <a:outerShdw blurRad="50800" dist="39000" dir="5460000" algn="tl">
                    <a:srgbClr val="000000">
                      <a:alpha val="38000"/>
                    </a:srgbClr>
                  </a:outerShdw>
                </a:effectLst>
                <a:latin typeface="Segoe Print" pitchFamily="2" charset="0"/>
              </a:rPr>
              <a:t>The End</a:t>
            </a:r>
            <a:endParaRPr lang="en-US" sz="40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7" name="Rectangle 6"/>
          <p:cNvSpPr/>
          <p:nvPr/>
        </p:nvSpPr>
        <p:spPr>
          <a:xfrm>
            <a:off x="1320258" y="5804307"/>
            <a:ext cx="7608935" cy="646331"/>
          </a:xfrm>
          <a:prstGeom prst="rect">
            <a:avLst/>
          </a:prstGeom>
          <a:solidFill>
            <a:schemeClr val="accent4">
              <a:lumMod val="20000"/>
              <a:lumOff val="80000"/>
              <a:alpha val="56000"/>
            </a:schemeClr>
          </a:solidFill>
          <a:ln w="57150">
            <a:solidFill>
              <a:schemeClr val="bg2">
                <a:lumMod val="50000"/>
              </a:schemeClr>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hlinkClick r:id="rId3"/>
              </a:rPr>
              <a:t>charlene@torahtothetribes.com</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sp>
        <p:nvSpPr>
          <p:cNvPr id="8" name="Rectangle 7"/>
          <p:cNvSpPr/>
          <p:nvPr/>
        </p:nvSpPr>
        <p:spPr>
          <a:xfrm>
            <a:off x="336737" y="4914152"/>
            <a:ext cx="8592456" cy="646331"/>
          </a:xfrm>
          <a:prstGeom prst="rect">
            <a:avLst/>
          </a:prstGeom>
          <a:solidFill>
            <a:schemeClr val="accent3">
              <a:lumMod val="20000"/>
              <a:lumOff val="80000"/>
              <a:alpha val="65000"/>
            </a:schemeClr>
          </a:solidFill>
          <a:ln w="57150">
            <a:solidFill>
              <a:schemeClr val="accent2">
                <a:lumMod val="75000"/>
              </a:schemeClr>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cap="none" spc="0" dirty="0" smtClean="0">
                <a:ln w="11430"/>
                <a:solidFill>
                  <a:srgbClr val="B83D68"/>
                </a:solidFill>
                <a:effectLst>
                  <a:outerShdw blurRad="50800" dist="39000" dir="5460000" algn="tl">
                    <a:srgbClr val="000000">
                      <a:alpha val="38000"/>
                    </a:srgbClr>
                  </a:outerShdw>
                </a:effectLst>
                <a:latin typeface="Segoe Print" pitchFamily="2" charset="0"/>
              </a:rPr>
              <a:t>Send your questions/comments to:</a:t>
            </a:r>
            <a:endParaRPr lang="en-US" sz="3600" b="1" cap="none" spc="0" dirty="0">
              <a:ln w="11430"/>
              <a:solidFill>
                <a:srgbClr val="B83D68"/>
              </a:solidFill>
              <a:effectLst>
                <a:outerShdw blurRad="50800" dist="39000" dir="5460000" algn="tl">
                  <a:srgbClr val="000000">
                    <a:alpha val="38000"/>
                  </a:srgbClr>
                </a:outerShdw>
              </a:effectLst>
              <a:latin typeface="Segoe Print" pitchFamily="2" charset="0"/>
            </a:endParaRPr>
          </a:p>
        </p:txBody>
      </p:sp>
      <p:pic>
        <p:nvPicPr>
          <p:cNvPr id="9" name="Picture 2" descr="C:\Users\Rae\Desktop\Grammar Art\email mouse bes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701746"/>
            <a:ext cx="1176041" cy="851454"/>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21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750"/>
                                        <p:tgtEl>
                                          <p:spTgt spid="8"/>
                                        </p:tgtEl>
                                      </p:cBhvr>
                                    </p:animEffect>
                                  </p:childTnLst>
                                </p:cTn>
                              </p:par>
                            </p:childTnLst>
                          </p:cTn>
                        </p:par>
                        <p:par>
                          <p:cTn id="25" fill="hold">
                            <p:stCondLst>
                              <p:cond delay="375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6397</TotalTime>
  <Words>6474</Words>
  <Application>Microsoft Office PowerPoint</Application>
  <PresentationFormat>On-screen Show (4:3)</PresentationFormat>
  <Paragraphs>988</Paragraphs>
  <Slides>97</Slides>
  <Notes>31</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PowerPoint Presentation</vt:lpstr>
      <vt:lpstr>Why Consider Equi-LUX?</vt:lpstr>
      <vt:lpstr>One True Calendar ~  Many Counterfeits</vt:lpstr>
      <vt:lpstr>PowerPoint Presentation</vt:lpstr>
      <vt:lpstr>PowerPoint Presentation</vt:lpstr>
      <vt:lpstr>Many Options for Calendar Year-Start</vt:lpstr>
      <vt:lpstr>The Calendar Challenge</vt:lpstr>
      <vt:lpstr>PowerPoint Presentation</vt:lpstr>
      <vt:lpstr>PowerPoint Presentation</vt:lpstr>
      <vt:lpstr>Why the Change  to Equi-LUX</vt:lpstr>
      <vt:lpstr>Constantine &amp; Council of Nicea</vt:lpstr>
      <vt:lpstr>Many Calendars use Constantine’s Quote to Establish their own Calendar</vt:lpstr>
      <vt:lpstr>Barley &amp; Constantine Quote</vt:lpstr>
      <vt:lpstr>Lunar Sabbath &amp; Constantine Quote</vt:lpstr>
      <vt:lpstr>What is a Pagan Saturday?</vt:lpstr>
      <vt:lpstr>Rome’s 8 Day Week Reduced</vt:lpstr>
      <vt:lpstr>Rome’s 8 Day Week Reduced but Sunday is not the 1st day.</vt:lpstr>
      <vt:lpstr>History of the Pagan Sunday</vt:lpstr>
      <vt:lpstr>PowerPoint Presentation</vt:lpstr>
      <vt:lpstr>PowerPoint Presentation</vt:lpstr>
      <vt:lpstr>Sun &amp; Saturn Positions Rearranged</vt:lpstr>
      <vt:lpstr>Pagan  Saturday  Claims</vt:lpstr>
      <vt:lpstr>Lunar Sabbatarians  do not trust the Rabbi’s  to determine the  7th day Sabbath      and neither should you!</vt:lpstr>
      <vt:lpstr>PowerPoint Presentation</vt:lpstr>
      <vt:lpstr>There is a Solution!</vt:lpstr>
      <vt:lpstr>Rome’s Easter vs the Passover</vt:lpstr>
      <vt:lpstr>What About Rome’s Easter?</vt:lpstr>
      <vt:lpstr>“THE” Next Question</vt:lpstr>
      <vt:lpstr>Definitions of Equi-LUX</vt:lpstr>
      <vt:lpstr>Definitions of Equi-LUX (con’t)</vt:lpstr>
      <vt:lpstr>Equinox Information  for 2018</vt:lpstr>
      <vt:lpstr>Mar 20/18 GMT</vt:lpstr>
      <vt:lpstr>PowerPoint Presentation</vt:lpstr>
      <vt:lpstr>PowerPoint Presentation</vt:lpstr>
      <vt:lpstr>PowerPoint Presentation</vt:lpstr>
      <vt:lpstr>PowerPoint Presentation</vt:lpstr>
      <vt:lpstr>PowerPoint Presentation</vt:lpstr>
      <vt:lpstr>The Calendar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2018 World equi-lux tour</vt:lpstr>
      <vt:lpstr>World Investigation of Equi-Lux!</vt:lpstr>
      <vt:lpstr> 2018 World equi-lux tour</vt:lpstr>
      <vt:lpstr> 2018 World equi-lux tour</vt:lpstr>
      <vt:lpstr> 2018 World equi-lux tour</vt:lpstr>
      <vt:lpstr> 2018 World equi-lux tour</vt:lpstr>
      <vt:lpstr>Pick Your equi-LUX in March 2018!</vt:lpstr>
      <vt:lpstr>PowerPoint Presentation</vt:lpstr>
      <vt:lpstr>PowerPoint Presentation</vt:lpstr>
      <vt:lpstr>PowerPoint Presentation</vt:lpstr>
      <vt:lpstr>PowerPoint Presentation</vt:lpstr>
      <vt:lpstr>PowerPoint Presentation</vt:lpstr>
      <vt:lpstr>There has to be an answer to this dilemma somewhere?!</vt:lpstr>
      <vt:lpstr>PowerPoint Presentation</vt:lpstr>
      <vt:lpstr>PowerPoint Presentation</vt:lpstr>
      <vt:lpstr>“THE” Equinox Accusation</vt:lpstr>
      <vt:lpstr>Check out your shadow! You will have your back to the sun, not your face!</vt:lpstr>
      <vt:lpstr>“THE” Next Question</vt:lpstr>
      <vt:lpstr>Definition of Equinox Yahuah’s Way </vt:lpstr>
      <vt:lpstr>PowerPoint Presentation</vt:lpstr>
      <vt:lpstr>There should be no question about the equinox authority!</vt:lpstr>
      <vt:lpstr>PowerPoint Presentation</vt:lpstr>
      <vt:lpstr>PowerPoint Presentation</vt:lpstr>
      <vt:lpstr>PowerPoint Presentation</vt:lpstr>
      <vt:lpstr>PowerPoint Presentation</vt:lpstr>
      <vt:lpstr>PowerPoint Presentation</vt:lpstr>
      <vt:lpstr>PowerPoint Presentation</vt:lpstr>
      <vt:lpstr>Pyramid Math</vt:lpstr>
      <vt:lpstr>Pyramid Math</vt:lpstr>
      <vt:lpstr>Pyramid Math</vt:lpstr>
      <vt:lpstr>Pyramid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Conclusion of the Matter</vt:lpstr>
      <vt:lpstr>Refuting Counterfeit Calendars egw quote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CCC Year Start for T4</dc:title>
  <dc:creator>Rae</dc:creator>
  <cp:lastModifiedBy>Rae</cp:lastModifiedBy>
  <cp:revision>494</cp:revision>
  <cp:lastPrinted>2018-04-30T01:07:56Z</cp:lastPrinted>
  <dcterms:created xsi:type="dcterms:W3CDTF">2018-02-26T15:37:11Z</dcterms:created>
  <dcterms:modified xsi:type="dcterms:W3CDTF">2018-05-06T22:46:40Z</dcterms:modified>
</cp:coreProperties>
</file>